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3"/>
  </p:notesMasterIdLst>
  <p:sldIdLst>
    <p:sldId id="256" r:id="rId3"/>
    <p:sldId id="257" r:id="rId4"/>
    <p:sldId id="261" r:id="rId5"/>
    <p:sldId id="272" r:id="rId6"/>
    <p:sldId id="270" r:id="rId7"/>
    <p:sldId id="259" r:id="rId8"/>
    <p:sldId id="262" r:id="rId9"/>
    <p:sldId id="260" r:id="rId10"/>
    <p:sldId id="264" r:id="rId11"/>
    <p:sldId id="271" r:id="rId12"/>
    <p:sldId id="266" r:id="rId13"/>
    <p:sldId id="274" r:id="rId14"/>
    <p:sldId id="279" r:id="rId15"/>
    <p:sldId id="269" r:id="rId16"/>
    <p:sldId id="273" r:id="rId17"/>
    <p:sldId id="277" r:id="rId18"/>
    <p:sldId id="278" r:id="rId19"/>
    <p:sldId id="263" r:id="rId20"/>
    <p:sldId id="267" r:id="rId21"/>
    <p:sldId id="276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43" autoAdjust="0"/>
    <p:restoredTop sz="83959" autoAdjust="0"/>
  </p:normalViewPr>
  <p:slideViewPr>
    <p:cSldViewPr snapToGrid="0">
      <p:cViewPr varScale="1">
        <p:scale>
          <a:sx n="52" d="100"/>
          <a:sy n="52" d="100"/>
        </p:scale>
        <p:origin x="5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___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_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64-4182-B590-FBF725A00B2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64-4182-B590-FBF725A00B28}"/>
              </c:ext>
            </c:extLst>
          </c:dPt>
          <c:val>
            <c:numRef>
              <c:f>Sheet1!$A$12:$A$13</c:f>
              <c:numCache>
                <c:formatCode>General</c:formatCode>
                <c:ptCount val="2"/>
                <c:pt idx="0">
                  <c:v>1.3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64-4182-B590-FBF725A00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48482512"/>
        <c:axId val="448488416"/>
      </c:barChart>
      <c:catAx>
        <c:axId val="448482512"/>
        <c:scaling>
          <c:orientation val="minMax"/>
        </c:scaling>
        <c:delete val="1"/>
        <c:axPos val="b"/>
        <c:majorTickMark val="none"/>
        <c:minorTickMark val="none"/>
        <c:tickLblPos val="nextTo"/>
        <c:crossAx val="448488416"/>
        <c:crosses val="autoZero"/>
        <c:auto val="1"/>
        <c:lblAlgn val="ctr"/>
        <c:lblOffset val="100"/>
        <c:noMultiLvlLbl val="0"/>
      </c:catAx>
      <c:valAx>
        <c:axId val="448488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848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A7-47A2-BEAD-DCCC179BF42A}"/>
              </c:ext>
            </c:extLst>
          </c:dPt>
          <c:val>
            <c:numRef>
              <c:f>Sheet1!$A$7:$A$8</c:f>
              <c:numCache>
                <c:formatCode>General</c:formatCode>
                <c:ptCount val="2"/>
                <c:pt idx="0">
                  <c:v>2.21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A7-47A2-BEAD-DCCC179BF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48482512"/>
        <c:axId val="448488416"/>
      </c:barChart>
      <c:catAx>
        <c:axId val="448482512"/>
        <c:scaling>
          <c:orientation val="minMax"/>
        </c:scaling>
        <c:delete val="1"/>
        <c:axPos val="b"/>
        <c:majorTickMark val="none"/>
        <c:minorTickMark val="none"/>
        <c:tickLblPos val="nextTo"/>
        <c:crossAx val="448488416"/>
        <c:crosses val="autoZero"/>
        <c:auto val="1"/>
        <c:lblAlgn val="ctr"/>
        <c:lblOffset val="100"/>
        <c:noMultiLvlLbl val="0"/>
      </c:catAx>
      <c:valAx>
        <c:axId val="448488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848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A1-4189-953E-1F2A5B34F7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A1-4189-953E-1F2A5B34F78D}"/>
              </c:ext>
            </c:extLst>
          </c:dPt>
          <c:val>
            <c:numRef>
              <c:f>Sheet1!$A$2:$A$3</c:f>
              <c:numCache>
                <c:formatCode>General</c:formatCode>
                <c:ptCount val="2"/>
                <c:pt idx="0">
                  <c:v>1.99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A1-4189-953E-1F2A5B34F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48482512"/>
        <c:axId val="448488416"/>
      </c:barChart>
      <c:catAx>
        <c:axId val="448482512"/>
        <c:scaling>
          <c:orientation val="minMax"/>
        </c:scaling>
        <c:delete val="1"/>
        <c:axPos val="b"/>
        <c:majorTickMark val="none"/>
        <c:minorTickMark val="none"/>
        <c:tickLblPos val="nextTo"/>
        <c:crossAx val="448488416"/>
        <c:crosses val="autoZero"/>
        <c:auto val="1"/>
        <c:lblAlgn val="ctr"/>
        <c:lblOffset val="100"/>
        <c:noMultiLvlLbl val="0"/>
      </c:catAx>
      <c:valAx>
        <c:axId val="448488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848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3">
                <a:lumMod val="50000"/>
              </a:schemeClr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A4-4B28-9EC4-D4C0DF486DE5}"/>
              </c:ext>
            </c:extLst>
          </c:dPt>
          <c:dPt>
            <c:idx val="1"/>
            <c:bubble3D val="0"/>
            <c:spPr>
              <a:solidFill>
                <a:srgbClr val="AC441A"/>
              </a:solidFill>
              <a:ln w="190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A4-4B28-9EC4-D4C0DF486DE5}"/>
              </c:ext>
            </c:extLst>
          </c:dPt>
          <c:dLbls>
            <c:dLbl>
              <c:idx val="0"/>
              <c:layout>
                <c:manualLayout>
                  <c:x val="-0.20421847111348165"/>
                  <c:y val="1.22955436064951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72468443400546"/>
                      <c:h val="0.16105415935270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BA4-4B28-9EC4-D4C0DF486DE5}"/>
                </c:ext>
              </c:extLst>
            </c:dLbl>
            <c:dLbl>
              <c:idx val="1"/>
              <c:layout>
                <c:manualLayout>
                  <c:x val="0.29811118269170522"/>
                  <c:y val="-8.0691728075219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A4-4B28-9EC4-D4C0DF486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Sheet1!$A$25:$A$26</c:f>
              <c:strCache>
                <c:ptCount val="2"/>
                <c:pt idx="0">
                  <c:v>Asia</c:v>
                </c:pt>
                <c:pt idx="1">
                  <c:v>Other world</c:v>
                </c:pt>
              </c:strCache>
            </c:strRef>
          </c:cat>
          <c:val>
            <c:numRef>
              <c:f>Sheet1!$B$25:$B$26</c:f>
              <c:numCache>
                <c:formatCode>General</c:formatCode>
                <c:ptCount val="2"/>
                <c:pt idx="0">
                  <c:v>30.904522613065328</c:v>
                </c:pt>
                <c:pt idx="1">
                  <c:v>69.095477386934675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A4-4B28-9EC4-D4C0DF486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C7EAB-CF4E-4BFF-AB8F-6813FA9DE2B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A29B2-8EE2-44F8-82F4-A3B4EB51E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7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9B2-8EE2-44F8-82F4-A3B4EB51E5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569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28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9B2-8EE2-44F8-82F4-A3B4EB51E5E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51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9B2-8EE2-44F8-82F4-A3B4EB51E5E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72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A015C-7855-4451-8E3F-516C59B246A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60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9B2-8EE2-44F8-82F4-A3B4EB51E5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8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9B2-8EE2-44F8-82F4-A3B4EB51E5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1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9B2-8EE2-44F8-82F4-A3B4EB51E5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9B2-8EE2-44F8-82F4-A3B4EB51E5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1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9B2-8EE2-44F8-82F4-A3B4EB51E5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40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97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9B2-8EE2-44F8-82F4-A3B4EB51E5E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6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9B2-8EE2-44F8-82F4-A3B4EB51E5E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16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3605" cy="6858000"/>
          </a:xfrm>
          <a:prstGeom prst="rect">
            <a:avLst/>
          </a:prstGeom>
        </p:spPr>
      </p:pic>
      <p:pic>
        <p:nvPicPr>
          <p:cNvPr id="8" name="Picture 2" descr="Z:\PMO\Outreach\ガイドライン\ppt\NEWPPTITEM\IGESLOGO3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1" y="5253203"/>
            <a:ext cx="2262716" cy="127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コネクタ 8"/>
          <p:cNvCxnSpPr/>
          <p:nvPr/>
        </p:nvCxnSpPr>
        <p:spPr>
          <a:xfrm>
            <a:off x="0" y="2271748"/>
            <a:ext cx="12240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37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4179" cy="6858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43339" y="5829267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600" b="0" smtClean="0">
                <a:solidFill>
                  <a:schemeClr val="bg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t>‹#›</a:t>
            </a:fld>
            <a:endParaRPr kumimoji="1" lang="ja-JP" altLang="en-US" sz="1600" b="0" dirty="0">
              <a:solidFill>
                <a:schemeClr val="bg1"/>
              </a:solidFill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1515745" y="630932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600" smtClean="0"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t>‹#›</a:t>
            </a:fld>
            <a:endParaRPr kumimoji="1" lang="ja-JP" altLang="en-US" sz="1600" dirty="0"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08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1515745" y="630932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600" smtClean="0"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t>‹#›</a:t>
            </a:fld>
            <a:endParaRPr kumimoji="1" lang="ja-JP" altLang="en-US" sz="1600" dirty="0"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08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AA54-0CA6-4B3F-84EC-070AC2BB33EC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045A-FB07-4BBC-8C52-2433DF51D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55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C5A-9D96-42DE-87E8-B15D84C33337}" type="datetime1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77AF-ABE9-4EA9-A4BF-3A4178B9C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6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>
  <p:cSld name="タイトルとコンテンツ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241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 txBox="1"/>
          <p:nvPr/>
        </p:nvSpPr>
        <p:spPr>
          <a:xfrm>
            <a:off x="143339" y="5829267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6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93404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>
  <p:cSld name="タイトル スライド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03605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11"/>
          <p:cNvCxnSpPr/>
          <p:nvPr/>
        </p:nvCxnSpPr>
        <p:spPr>
          <a:xfrm>
            <a:off x="0" y="2271748"/>
            <a:ext cx="12240000" cy="0"/>
          </a:xfrm>
          <a:prstGeom prst="straightConnector1">
            <a:avLst/>
          </a:prstGeom>
          <a:noFill/>
          <a:ln w="38100" cap="flat" cmpd="sng">
            <a:solidFill>
              <a:srgbClr val="93166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565" y="5076010"/>
            <a:ext cx="4018881" cy="16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8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30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en-US" altLang="ja-JP" dirty="0"/>
              <a:t>Presentation Title here</a:t>
            </a:r>
            <a:br>
              <a:rPr kumimoji="1" lang="en-US" altLang="ja-JP" dirty="0"/>
            </a:br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392" y="1700809"/>
            <a:ext cx="10972800" cy="86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Title here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タイトルはこちら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75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 algn="l" defTabSz="1219170" rtl="0" eaLnBrk="1" latinLnBrk="0" hangingPunct="1">
        <a:spcBef>
          <a:spcPct val="0"/>
        </a:spcBef>
        <a:buNone/>
        <a:defRPr kumimoji="1" sz="4400" kern="1200">
          <a:solidFill>
            <a:srgbClr val="5B8340"/>
          </a:solidFill>
          <a:latin typeface="Segoe UI Bold" panose="020B0802040204020203" pitchFamily="34" charset="0"/>
          <a:ea typeface="HGPｺﾞｼｯｸE" panose="020B0900000000000000" pitchFamily="50" charset="-128"/>
          <a:cs typeface="Segoe UI Bold" panose="020B0802040204020203" pitchFamily="34" charset="0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3733" kern="1200">
          <a:solidFill>
            <a:schemeClr val="tx1"/>
          </a:solidFill>
          <a:latin typeface="Segoe UI Bold" panose="020B0802040204020203" pitchFamily="34" charset="0"/>
          <a:ea typeface="HGPｺﾞｼｯｸE" panose="020B0900000000000000" pitchFamily="50" charset="-128"/>
          <a:cs typeface="Segoe UI Bold" panose="020B0802040204020203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330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8340"/>
              </a:buClr>
              <a:buSzPts val="3300"/>
              <a:buFont typeface="Quattrocento Sans"/>
              <a:buNone/>
              <a:defRPr sz="3300" b="1" i="0" u="none" strike="noStrike" cap="none">
                <a:solidFill>
                  <a:srgbClr val="5B83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23392" y="1700809"/>
            <a:ext cx="10972800" cy="86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05018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9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088995" y="2285258"/>
            <a:ext cx="89232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Bahnschrift SemiCondensed" panose="020B0502040204020203" pitchFamily="34" charset="0"/>
              </a:rPr>
              <a:t>Aspiration to Action in the Achievement of the Sustainable Development Goals in the Asia-Pacific region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088995" y="4249924"/>
            <a:ext cx="8616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Bahnschrift Light SemiCondensed" panose="020B0502040204020203" pitchFamily="34" charset="0"/>
              </a:rPr>
              <a:t>TAKAHASHI Yasuo</a:t>
            </a:r>
          </a:p>
          <a:p>
            <a:pPr algn="ctr"/>
            <a:r>
              <a:rPr lang="en-US" sz="2800" dirty="0">
                <a:latin typeface="Bahnschrift Light SemiCondensed" panose="020B0502040204020203" pitchFamily="34" charset="0"/>
              </a:rPr>
              <a:t>Executive Director, IGES</a:t>
            </a:r>
            <a:endParaRPr lang="en-GB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8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EB9F4-8AF3-374F-8C74-AAD2C9BAE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21190" r="3839" b="18809"/>
          <a:stretch/>
        </p:blipFill>
        <p:spPr>
          <a:xfrm>
            <a:off x="1094014" y="1273628"/>
            <a:ext cx="10940144" cy="41148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EDA93F-B866-E545-84A4-C405E1800BC9}"/>
              </a:ext>
            </a:extLst>
          </p:cNvPr>
          <p:cNvSpPr/>
          <p:nvPr/>
        </p:nvSpPr>
        <p:spPr>
          <a:xfrm>
            <a:off x="6610557" y="6200388"/>
            <a:ext cx="5423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Zusman</a:t>
            </a:r>
            <a:r>
              <a:rPr lang="en-US" dirty="0"/>
              <a:t> et al.: https://</a:t>
            </a:r>
            <a:r>
              <a:rPr lang="en-US" dirty="0" err="1"/>
              <a:t>www.iges.or.jp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/pub/</a:t>
            </a:r>
            <a:r>
              <a:rPr lang="en-US" dirty="0" err="1"/>
              <a:t>tripler</a:t>
            </a:r>
            <a:r>
              <a:rPr lang="en-US" dirty="0"/>
              <a:t>/</a:t>
            </a:r>
            <a:r>
              <a:rPr lang="en-US" dirty="0" err="1"/>
              <a:t>en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961247-2ADE-1549-9A68-F1E31D47C986}"/>
              </a:ext>
            </a:extLst>
          </p:cNvPr>
          <p:cNvSpPr/>
          <p:nvPr/>
        </p:nvSpPr>
        <p:spPr>
          <a:xfrm>
            <a:off x="6086584" y="5831056"/>
            <a:ext cx="590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Mori et al.: https://</a:t>
            </a:r>
            <a:r>
              <a:rPr lang="en-US" dirty="0" err="1"/>
              <a:t>www.iges.or.jp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/pub/covid19-ver2-e/</a:t>
            </a:r>
            <a:r>
              <a:rPr lang="en-US" dirty="0" err="1"/>
              <a:t>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0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B4B84CF9-A34F-464A-9FE4-194D5590CD53}"/>
              </a:ext>
            </a:extLst>
          </p:cNvPr>
          <p:cNvSpPr txBox="1"/>
          <p:nvPr/>
        </p:nvSpPr>
        <p:spPr>
          <a:xfrm>
            <a:off x="6706010" y="5136895"/>
            <a:ext cx="51626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400" b="1" dirty="0">
                <a:latin typeface="Bahnschrift SemiCondensed" panose="020B0502040204020203" pitchFamily="34" charset="0"/>
              </a:rPr>
              <a:t>Innovative Cases</a:t>
            </a:r>
            <a:br>
              <a:rPr lang="en-GB" sz="4400" b="1" dirty="0">
                <a:latin typeface="Bahnschrift SemiCondensed" panose="020B0502040204020203" pitchFamily="34" charset="0"/>
              </a:rPr>
            </a:br>
            <a:r>
              <a:rPr lang="en-GB" sz="4400" dirty="0">
                <a:latin typeface="Bahnschrift SemiCondensed" panose="020B0502040204020203" pitchFamily="34" charset="0"/>
              </a:rPr>
              <a:t>in Asia and the Pacific</a:t>
            </a:r>
          </a:p>
        </p:txBody>
      </p:sp>
    </p:spTree>
    <p:extLst>
      <p:ext uri="{BB962C8B-B14F-4D97-AF65-F5344CB8AC3E}">
        <p14:creationId xmlns:p14="http://schemas.microsoft.com/office/powerpoint/2010/main" val="140528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0;p1"/>
          <p:cNvSpPr txBox="1"/>
          <p:nvPr/>
        </p:nvSpPr>
        <p:spPr>
          <a:xfrm>
            <a:off x="1858213" y="30655"/>
            <a:ext cx="10112583" cy="505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dk1"/>
              </a:buClr>
              <a:buSzPts val="1500"/>
              <a:defRPr sz="16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r>
              <a:rPr kumimoji="0" lang="en-US" altLang="ja-JP" sz="3200" kern="0" dirty="0">
                <a:solidFill>
                  <a:srgbClr val="5B8340"/>
                </a:solidFill>
                <a:latin typeface="Bahnschrift Condensed" panose="020B0502040204020203" pitchFamily="34" charset="0"/>
                <a:sym typeface="Arial"/>
              </a:rPr>
              <a:t>Redesigning toward a Sustainable &amp; Resilient Asia-Pacific</a:t>
            </a:r>
          </a:p>
        </p:txBody>
      </p:sp>
      <p:sp>
        <p:nvSpPr>
          <p:cNvPr id="23" name="Google Shape;220;g9b39eb03ae_2_41"/>
          <p:cNvSpPr/>
          <p:nvPr/>
        </p:nvSpPr>
        <p:spPr>
          <a:xfrm>
            <a:off x="7434301" y="689939"/>
            <a:ext cx="4545883" cy="5935451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28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6997" algn="ctr" defTabSz="914377">
              <a:buSzPts val="1600"/>
              <a:defRPr/>
            </a:pPr>
            <a:r>
              <a:rPr kumimoji="0" lang="en-US" sz="2000" b="1" kern="0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Japan</a:t>
            </a:r>
          </a:p>
        </p:txBody>
      </p:sp>
      <p:sp>
        <p:nvSpPr>
          <p:cNvPr id="24" name="Google Shape;220;g9b39eb03ae_2_41"/>
          <p:cNvSpPr/>
          <p:nvPr/>
        </p:nvSpPr>
        <p:spPr>
          <a:xfrm>
            <a:off x="1538860" y="689939"/>
            <a:ext cx="5692163" cy="176492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28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6997" algn="ctr" defTabSz="914377">
              <a:buSzPts val="1600"/>
              <a:defRPr/>
            </a:pPr>
            <a:r>
              <a:rPr kumimoji="0" lang="en-US" sz="2000" b="1" kern="0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China</a:t>
            </a:r>
          </a:p>
          <a:p>
            <a:pPr marL="507987" indent="-380990" defTabSz="914377">
              <a:buSzPts val="1600"/>
              <a:buFont typeface="Arial" panose="020B0604020202020204" pitchFamily="34" charset="0"/>
              <a:buChar char="•"/>
              <a:defRPr/>
            </a:pPr>
            <a:endParaRPr kumimoji="0" lang="en-US" sz="1600" b="1" kern="0" dirty="0">
              <a:solidFill>
                <a:sysClr val="windowText" lastClr="000000"/>
              </a:solidFill>
              <a:latin typeface="Bahnschrift Light Condensed" panose="020B0502040204020203" pitchFamily="34" charset="0"/>
              <a:cs typeface="Arial"/>
              <a:sym typeface="Arial"/>
            </a:endParaRPr>
          </a:p>
        </p:txBody>
      </p:sp>
      <p:sp>
        <p:nvSpPr>
          <p:cNvPr id="25" name="Google Shape;220;g9b39eb03ae_2_41"/>
          <p:cNvSpPr/>
          <p:nvPr/>
        </p:nvSpPr>
        <p:spPr>
          <a:xfrm>
            <a:off x="1538860" y="2607902"/>
            <a:ext cx="5692163" cy="195151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28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6997" algn="ctr" defTabSz="914377">
              <a:buSzPts val="1600"/>
              <a:defRPr/>
            </a:pPr>
            <a:r>
              <a:rPr kumimoji="0" lang="en-US" sz="2000" b="1" kern="0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New Zealand</a:t>
            </a:r>
            <a:endParaRPr kumimoji="0" sz="2000" b="1" kern="0" dirty="0">
              <a:solidFill>
                <a:sysClr val="windowText" lastClr="000000"/>
              </a:solidFill>
              <a:latin typeface="Bahnschrift Light Condensed" panose="020B0502040204020203" pitchFamily="34" charset="0"/>
              <a:cs typeface="Arial"/>
              <a:sym typeface="Arial"/>
            </a:endParaRPr>
          </a:p>
        </p:txBody>
      </p:sp>
      <p:sp>
        <p:nvSpPr>
          <p:cNvPr id="27" name="Google Shape;220;g9b39eb03ae_2_41"/>
          <p:cNvSpPr/>
          <p:nvPr/>
        </p:nvSpPr>
        <p:spPr>
          <a:xfrm>
            <a:off x="1538860" y="4712456"/>
            <a:ext cx="5692163" cy="191293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28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6997" algn="ctr" defTabSz="914377">
              <a:buSzPts val="1600"/>
              <a:defRPr/>
            </a:pPr>
            <a:r>
              <a:rPr lang="en-US" altLang="ja-JP" sz="2000" b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Pakistan</a:t>
            </a:r>
          </a:p>
          <a:p>
            <a:pPr marL="126997" algn="ctr" defTabSz="914377">
              <a:buSzPts val="1600"/>
              <a:defRPr/>
            </a:pPr>
            <a:endParaRPr lang="en-US" altLang="ja-JP" sz="1467" kern="0" dirty="0">
              <a:solidFill>
                <a:srgbClr val="000000"/>
              </a:solidFill>
              <a:latin typeface="Bahnschrift Light Condensed" panose="020B0502040204020203" pitchFamily="34" charset="0"/>
              <a:cs typeface="Arial"/>
              <a:sym typeface="Arial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24947" y="1103157"/>
            <a:ext cx="3127455" cy="385009"/>
          </a:xfrm>
          <a:prstGeom prst="rect">
            <a:avLst/>
          </a:prstGeom>
          <a:solidFill>
            <a:srgbClr val="428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ja-JP" sz="2000" b="1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Net-zero</a:t>
            </a:r>
            <a:r>
              <a:rPr lang="en-US" altLang="ja-JP" sz="2000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 emissions by </a:t>
            </a:r>
            <a:r>
              <a:rPr lang="en-US" altLang="ja-JP" sz="2000" b="1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2060</a:t>
            </a:r>
            <a:endParaRPr lang="ja-JP" altLang="en-US" sz="2000" b="1" kern="0" dirty="0">
              <a:solidFill>
                <a:srgbClr val="FFFFFF"/>
              </a:solidFill>
              <a:latin typeface="Bahnschrift Light Condensed" panose="020B0502040204020203" pitchFamily="34" charset="0"/>
              <a:ea typeface="ＭＳ Ｐゴシック"/>
              <a:sym typeface="Arial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40707" y="1096077"/>
            <a:ext cx="2302011" cy="994339"/>
          </a:xfrm>
          <a:prstGeom prst="rect">
            <a:avLst/>
          </a:prstGeom>
          <a:solidFill>
            <a:srgbClr val="951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997" algn="ctr" defTabSz="914377">
              <a:buSzPts val="1600"/>
              <a:defRPr/>
            </a:pPr>
            <a:r>
              <a:rPr kumimoji="0" lang="en-US" altLang="ja-JP" sz="1600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At least</a:t>
            </a:r>
          </a:p>
          <a:p>
            <a:pPr marL="126997" algn="ctr" defTabSz="914377">
              <a:buSzPts val="1600"/>
              <a:defRPr/>
            </a:pPr>
            <a:r>
              <a:rPr kumimoji="0" lang="en-US" altLang="ja-JP" sz="2667" b="1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US $27 billion</a:t>
            </a:r>
            <a:endParaRPr kumimoji="0" lang="en-US" altLang="ja-JP" sz="2667" kern="0" dirty="0">
              <a:solidFill>
                <a:srgbClr val="FFFFFF"/>
              </a:solidFill>
              <a:latin typeface="Bahnschrift Light Condensed" panose="020B0502040204020203" pitchFamily="34" charset="0"/>
              <a:ea typeface="ＭＳ Ｐゴシック"/>
              <a:sym typeface="Arial"/>
            </a:endParaRPr>
          </a:p>
          <a:p>
            <a:pPr marL="126997" algn="ctr" defTabSz="914377">
              <a:buSzPts val="1600"/>
              <a:defRPr/>
            </a:pPr>
            <a:r>
              <a:rPr kumimoji="0" lang="en-US" altLang="ja-JP" sz="1600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for </a:t>
            </a:r>
            <a:r>
              <a:rPr kumimoji="0" lang="en-US" altLang="ja-JP" sz="1600" b="1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renewables*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7636599" y="1106797"/>
            <a:ext cx="4149141" cy="375209"/>
          </a:xfrm>
          <a:prstGeom prst="rect">
            <a:avLst/>
          </a:prstGeom>
          <a:solidFill>
            <a:srgbClr val="428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ja-JP" sz="2000" b="1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Net-zero</a:t>
            </a:r>
            <a:r>
              <a:rPr lang="en-US" altLang="ja-JP" sz="2000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 emissions by </a:t>
            </a:r>
            <a:r>
              <a:rPr lang="en-US" altLang="ja-JP" sz="2000" b="1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2050</a:t>
            </a:r>
            <a:endParaRPr lang="ja-JP" altLang="en-US" sz="2000" b="1" kern="0" dirty="0">
              <a:solidFill>
                <a:srgbClr val="FFFFFF"/>
              </a:solidFill>
              <a:latin typeface="Bahnschrift Light Condensed" panose="020B0502040204020203" pitchFamily="34" charset="0"/>
              <a:ea typeface="ＭＳ Ｐゴシック"/>
              <a:sym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9074" y="1489423"/>
            <a:ext cx="2920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altLang="ja-JP" sz="1600" b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Key initiatives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: </a:t>
            </a:r>
            <a:b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</a:b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Green community 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projects, etc.</a:t>
            </a:r>
            <a:endParaRPr lang="ja-JP" altLang="en-US" sz="1600" kern="0" dirty="0">
              <a:solidFill>
                <a:srgbClr val="000000"/>
              </a:solidFill>
              <a:latin typeface="Bahnschrift Light Condensed" panose="020B0502040204020203" pitchFamily="34" charset="0"/>
              <a:cs typeface="Arial"/>
              <a:sym typeface="Arial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629074" y="2927944"/>
            <a:ext cx="3114196" cy="370896"/>
          </a:xfrm>
          <a:prstGeom prst="rect">
            <a:avLst/>
          </a:prstGeom>
          <a:solidFill>
            <a:srgbClr val="428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ja-JP" sz="2000" b="1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Net-zero</a:t>
            </a:r>
            <a:r>
              <a:rPr lang="en-US" altLang="ja-JP" sz="2000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 emissions by </a:t>
            </a:r>
            <a:r>
              <a:rPr lang="en-US" altLang="ja-JP" sz="2000" b="1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2050</a:t>
            </a:r>
            <a:endParaRPr lang="ja-JP" altLang="en-US" sz="2000" b="1" kern="0" dirty="0">
              <a:solidFill>
                <a:srgbClr val="FFFFFF"/>
              </a:solidFill>
              <a:latin typeface="Bahnschrift Light Condensed" panose="020B0502040204020203" pitchFamily="34" charset="0"/>
              <a:ea typeface="ＭＳ Ｐゴシック"/>
              <a:sym typeface="Arial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808552" y="2938076"/>
            <a:ext cx="2339867" cy="1501289"/>
          </a:xfrm>
          <a:prstGeom prst="rect">
            <a:avLst/>
          </a:prstGeom>
          <a:solidFill>
            <a:srgbClr val="951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997" algn="ctr" defTabSz="914377">
              <a:buSzPts val="1600"/>
              <a:defRPr/>
            </a:pPr>
            <a:r>
              <a:rPr kumimoji="0" lang="en-US" altLang="ja-JP" sz="1600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At least</a:t>
            </a:r>
          </a:p>
          <a:p>
            <a:pPr marL="126997" algn="ctr" defTabSz="914377">
              <a:buSzPts val="1600"/>
              <a:defRPr/>
            </a:pPr>
            <a:r>
              <a:rPr kumimoji="0" lang="en-US" altLang="ja-JP" sz="2667" b="1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US $1.29 billion</a:t>
            </a:r>
            <a:endParaRPr kumimoji="0" lang="en-US" altLang="ja-JP" sz="2667" kern="0" dirty="0">
              <a:solidFill>
                <a:srgbClr val="FFFFFF"/>
              </a:solidFill>
              <a:latin typeface="Bahnschrift Light Condensed" panose="020B0502040204020203" pitchFamily="34" charset="0"/>
              <a:ea typeface="ＭＳ Ｐゴシック"/>
              <a:sym typeface="Arial"/>
            </a:endParaRPr>
          </a:p>
          <a:p>
            <a:pPr marL="126997" algn="ctr" defTabSz="914377">
              <a:buSzPts val="1600"/>
              <a:defRPr/>
            </a:pPr>
            <a:r>
              <a:rPr lang="en-US" altLang="ja-JP" sz="1600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for green recovery initiatives*</a:t>
            </a:r>
            <a:endParaRPr lang="ja-JP" altLang="en-US" sz="1600" b="1" kern="0" dirty="0">
              <a:solidFill>
                <a:srgbClr val="FFFFFF"/>
              </a:solidFill>
              <a:latin typeface="Bahnschrift Light Condensed" panose="020B0502040204020203" pitchFamily="34" charset="0"/>
              <a:ea typeface="ＭＳ Ｐゴシック"/>
              <a:sym typeface="Arial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576177" y="3252066"/>
            <a:ext cx="317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altLang="ja-JP" sz="1600" b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Key initiatives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: </a:t>
            </a: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Green jobs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, </a:t>
            </a:r>
            <a:r>
              <a:rPr lang="en-US" altLang="ja-JP" sz="1600" b="1" kern="0" dirty="0">
                <a:solidFill>
                  <a:srgbClr val="FF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/>
            </a:r>
            <a:br>
              <a:rPr lang="en-US" altLang="ja-JP" sz="1600" b="1" kern="0" dirty="0">
                <a:solidFill>
                  <a:srgbClr val="FF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</a:b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transport</a:t>
            </a:r>
            <a:r>
              <a:rPr lang="en-US" altLang="ja-JP" sz="1600" kern="0" dirty="0">
                <a:solidFill>
                  <a:srgbClr val="FF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 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infrastructure, </a:t>
            </a:r>
            <a:b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</a:b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recycling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 infrastructure, </a:t>
            </a:r>
            <a:b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</a:b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flood protection 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projects, etc. </a:t>
            </a:r>
            <a:endParaRPr lang="ja-JP" altLang="en-US" sz="1600" kern="0" dirty="0">
              <a:solidFill>
                <a:srgbClr val="000000"/>
              </a:solidFill>
              <a:latin typeface="Bahnschrift Light Condensed" panose="020B0502040204020203" pitchFamily="34" charset="0"/>
              <a:cs typeface="Arial"/>
              <a:sym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80245" y="5829266"/>
            <a:ext cx="4263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Teleworking</a:t>
            </a:r>
            <a:r>
              <a:rPr lang="en-US" altLang="ja-JP" sz="1600" b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 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using advanced digital tech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Job</a:t>
            </a:r>
            <a:r>
              <a:rPr lang="en-US" altLang="ja-JP" sz="1600" b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 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creation in</a:t>
            </a:r>
            <a:r>
              <a:rPr lang="en-US" altLang="ja-JP" sz="1600" b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 </a:t>
            </a: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green industries</a:t>
            </a:r>
          </a:p>
        </p:txBody>
      </p:sp>
      <p:sp>
        <p:nvSpPr>
          <p:cNvPr id="19" name="テキスト ボックス 34">
            <a:extLst>
              <a:ext uri="{FF2B5EF4-FFF2-40B4-BE49-F238E27FC236}">
                <a16:creationId xmlns:a16="http://schemas.microsoft.com/office/drawing/2014/main" id="{C826D7BC-CE01-9F41-813E-B1CD64C91E58}"/>
              </a:ext>
            </a:extLst>
          </p:cNvPr>
          <p:cNvSpPr txBox="1"/>
          <p:nvPr/>
        </p:nvSpPr>
        <p:spPr>
          <a:xfrm>
            <a:off x="1547063" y="5657766"/>
            <a:ext cx="577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altLang="ja-JP" sz="1600" b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Key initiatives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: </a:t>
            </a: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Jobs</a:t>
            </a:r>
            <a:r>
              <a:rPr lang="en-US" altLang="ja-JP" sz="1600" b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 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for young people in major </a:t>
            </a: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tree planting 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initiative, establishment of </a:t>
            </a: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national parks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, and </a:t>
            </a: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waste management</a:t>
            </a:r>
            <a:endParaRPr lang="ja-JP" altLang="en-US" sz="1600" b="1" kern="0" dirty="0">
              <a:solidFill>
                <a:srgbClr val="C00000"/>
              </a:solidFill>
              <a:latin typeface="Bahnschrift Light Condensed" panose="020B0502040204020203" pitchFamily="34" charset="0"/>
              <a:cs typeface="Arial"/>
              <a:sym typeface="Arial"/>
            </a:endParaRPr>
          </a:p>
        </p:txBody>
      </p:sp>
      <p:sp>
        <p:nvSpPr>
          <p:cNvPr id="26" name="正方形/長方形 33">
            <a:extLst>
              <a:ext uri="{FF2B5EF4-FFF2-40B4-BE49-F238E27FC236}">
                <a16:creationId xmlns:a16="http://schemas.microsoft.com/office/drawing/2014/main" id="{85498DFD-E66F-CB46-B4DA-CBF3DA156CDD}"/>
              </a:ext>
            </a:extLst>
          </p:cNvPr>
          <p:cNvSpPr/>
          <p:nvPr/>
        </p:nvSpPr>
        <p:spPr>
          <a:xfrm>
            <a:off x="1733367" y="5125521"/>
            <a:ext cx="2618403" cy="518401"/>
          </a:xfrm>
          <a:prstGeom prst="rect">
            <a:avLst/>
          </a:prstGeom>
          <a:solidFill>
            <a:srgbClr val="951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997" algn="ctr" defTabSz="914377">
              <a:buSzPts val="1600"/>
              <a:defRPr/>
            </a:pPr>
            <a:r>
              <a:rPr kumimoji="0" lang="en-US" altLang="ja-JP" sz="2133" b="1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Green Stimulus</a:t>
            </a:r>
            <a:endParaRPr lang="ja-JP" altLang="en-US" sz="2133" b="1" kern="0" dirty="0">
              <a:solidFill>
                <a:srgbClr val="FFFFFF"/>
              </a:solidFill>
              <a:latin typeface="Bahnschrift Light Condensed" panose="020B0502040204020203" pitchFamily="34" charset="0"/>
              <a:ea typeface="ＭＳ Ｐゴシック"/>
              <a:sym typeface="Arial"/>
            </a:endParaRPr>
          </a:p>
        </p:txBody>
      </p:sp>
      <p:sp>
        <p:nvSpPr>
          <p:cNvPr id="28" name="正方形/長方形 33">
            <a:extLst>
              <a:ext uri="{FF2B5EF4-FFF2-40B4-BE49-F238E27FC236}">
                <a16:creationId xmlns:a16="http://schemas.microsoft.com/office/drawing/2014/main" id="{E1F7D465-395B-1048-8646-8AC8C6C09F6B}"/>
              </a:ext>
            </a:extLst>
          </p:cNvPr>
          <p:cNvSpPr/>
          <p:nvPr/>
        </p:nvSpPr>
        <p:spPr>
          <a:xfrm>
            <a:off x="4546276" y="5125521"/>
            <a:ext cx="2506753" cy="518400"/>
          </a:xfrm>
          <a:prstGeom prst="rect">
            <a:avLst/>
          </a:prstGeom>
          <a:solidFill>
            <a:schemeClr val="bg1"/>
          </a:solidFill>
          <a:ln>
            <a:solidFill>
              <a:srgbClr val="9518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997" algn="ctr" defTabSz="914377">
              <a:buSzPts val="1600"/>
              <a:defRPr/>
            </a:pPr>
            <a:r>
              <a:rPr lang="en-US" altLang="ja-JP" sz="1867" kern="0" dirty="0">
                <a:solidFill>
                  <a:srgbClr val="000000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Support from</a:t>
            </a:r>
            <a:r>
              <a:rPr lang="en-US" altLang="ja-JP" sz="1867" b="1" kern="0" dirty="0">
                <a:solidFill>
                  <a:srgbClr val="000000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 Multilateral Actors</a:t>
            </a:r>
            <a:endParaRPr lang="ja-JP" altLang="en-US" sz="1867" b="1" kern="0" dirty="0">
              <a:solidFill>
                <a:srgbClr val="000000"/>
              </a:solidFill>
              <a:latin typeface="Bahnschrift Light Condensed" panose="020B0502040204020203" pitchFamily="34" charset="0"/>
              <a:ea typeface="ＭＳ Ｐゴシック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1B4F3A-384D-6048-ADC3-96734C2D0373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>
            <a:off x="4351770" y="5384721"/>
            <a:ext cx="194505" cy="0"/>
          </a:xfrm>
          <a:prstGeom prst="line">
            <a:avLst/>
          </a:prstGeom>
          <a:ln w="19050">
            <a:solidFill>
              <a:srgbClr val="9518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9">
            <a:extLst>
              <a:ext uri="{FF2B5EF4-FFF2-40B4-BE49-F238E27FC236}">
                <a16:creationId xmlns:a16="http://schemas.microsoft.com/office/drawing/2014/main" id="{FC555D28-A81D-1546-94CC-E8229B3F06F5}"/>
              </a:ext>
            </a:extLst>
          </p:cNvPr>
          <p:cNvSpPr/>
          <p:nvPr/>
        </p:nvSpPr>
        <p:spPr>
          <a:xfrm>
            <a:off x="7636598" y="1553274"/>
            <a:ext cx="4149141" cy="345588"/>
          </a:xfrm>
          <a:prstGeom prst="rect">
            <a:avLst/>
          </a:prstGeom>
          <a:solidFill>
            <a:schemeClr val="bg1"/>
          </a:solidFill>
          <a:ln>
            <a:solidFill>
              <a:srgbClr val="428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ja-JP" sz="1867" b="1" kern="0" dirty="0" err="1">
                <a:solidFill>
                  <a:srgbClr val="000000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Decarbonisation</a:t>
            </a:r>
            <a:r>
              <a:rPr lang="en-US" altLang="ja-JP" sz="1867" b="1" kern="0" dirty="0">
                <a:solidFill>
                  <a:srgbClr val="000000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 technologies</a:t>
            </a:r>
            <a:endParaRPr lang="ja-JP" altLang="en-US" sz="1867" b="1" kern="0" dirty="0">
              <a:solidFill>
                <a:srgbClr val="000000"/>
              </a:solidFill>
              <a:latin typeface="Bahnschrift Light Condensed" panose="020B0502040204020203" pitchFamily="34" charset="0"/>
              <a:ea typeface="ＭＳ Ｐゴシック"/>
              <a:sym typeface="Arial"/>
            </a:endParaRPr>
          </a:p>
        </p:txBody>
      </p:sp>
      <p:sp>
        <p:nvSpPr>
          <p:cNvPr id="33" name="正方形/長方形 29">
            <a:extLst>
              <a:ext uri="{FF2B5EF4-FFF2-40B4-BE49-F238E27FC236}">
                <a16:creationId xmlns:a16="http://schemas.microsoft.com/office/drawing/2014/main" id="{A35CF028-BDED-F343-A98E-91DC77A2D2D5}"/>
              </a:ext>
            </a:extLst>
          </p:cNvPr>
          <p:cNvSpPr/>
          <p:nvPr/>
        </p:nvSpPr>
        <p:spPr>
          <a:xfrm>
            <a:off x="7655644" y="5509012"/>
            <a:ext cx="4149141" cy="348305"/>
          </a:xfrm>
          <a:prstGeom prst="rect">
            <a:avLst/>
          </a:prstGeom>
          <a:solidFill>
            <a:schemeClr val="bg1"/>
          </a:solidFill>
          <a:ln>
            <a:solidFill>
              <a:srgbClr val="428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ja-JP" sz="1867" b="1" kern="0" dirty="0">
                <a:solidFill>
                  <a:srgbClr val="000000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Societal change</a:t>
            </a:r>
            <a:endParaRPr lang="ja-JP" altLang="en-US" sz="1867" b="1" kern="0" dirty="0">
              <a:solidFill>
                <a:srgbClr val="000000"/>
              </a:solidFill>
              <a:latin typeface="Bahnschrift Light Condensed" panose="020B0502040204020203" pitchFamily="34" charset="0"/>
              <a:ea typeface="ＭＳ Ｐゴシック"/>
              <a:sym typeface="Arial"/>
            </a:endParaRPr>
          </a:p>
        </p:txBody>
      </p:sp>
      <p:sp>
        <p:nvSpPr>
          <p:cNvPr id="39" name="テキスト ボックス 15">
            <a:extLst>
              <a:ext uri="{FF2B5EF4-FFF2-40B4-BE49-F238E27FC236}">
                <a16:creationId xmlns:a16="http://schemas.microsoft.com/office/drawing/2014/main" id="{C40A77A2-26E7-9F40-8217-55CA8460853E}"/>
              </a:ext>
            </a:extLst>
          </p:cNvPr>
          <p:cNvSpPr txBox="1"/>
          <p:nvPr/>
        </p:nvSpPr>
        <p:spPr>
          <a:xfrm>
            <a:off x="7402751" y="1908451"/>
            <a:ext cx="4577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1600" b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Manufacturing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: </a:t>
            </a: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Zero-carbon steel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1600" b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Transport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: Next-generation </a:t>
            </a: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in-vehicle batteries</a:t>
            </a:r>
            <a:r>
              <a:rPr lang="en-US" altLang="ja-JP" sz="1600" b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, </a:t>
            </a: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bio-jet fuels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, international shipping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1600" b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Buildings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: </a:t>
            </a: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net-zero-energy houses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/buildings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1600" b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Global Zero Emission Research Center 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(GZR) for ‘beyond zero’ emissions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altLang="ja-JP" sz="1600" kern="0" dirty="0">
              <a:solidFill>
                <a:srgbClr val="000000"/>
              </a:solidFill>
              <a:latin typeface="Bahnschrift Light Condensed" panose="020B0502040204020203" pitchFamily="34" charset="0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D9829-BFAE-3749-AA07-B0B87A7431AB}"/>
              </a:ext>
            </a:extLst>
          </p:cNvPr>
          <p:cNvSpPr/>
          <p:nvPr/>
        </p:nvSpPr>
        <p:spPr>
          <a:xfrm>
            <a:off x="1684478" y="4224346"/>
            <a:ext cx="245451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altLang="ja-JP" sz="1467" i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*Source: Platform for Redesign 2020</a:t>
            </a:r>
            <a:endParaRPr kumimoji="0" lang="en-US" sz="1467" i="1" kern="0" dirty="0">
              <a:solidFill>
                <a:srgbClr val="000000"/>
              </a:solidFill>
              <a:latin typeface="Bahnschrift Light Condensed" panose="020B0502040204020203" pitchFamily="34" charset="0"/>
              <a:cs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052683-A15A-7248-9EC0-33FC00D5B99A}"/>
              </a:ext>
            </a:extLst>
          </p:cNvPr>
          <p:cNvSpPr/>
          <p:nvPr/>
        </p:nvSpPr>
        <p:spPr>
          <a:xfrm>
            <a:off x="4720851" y="2089911"/>
            <a:ext cx="2097049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altLang="ja-JP" sz="1467" i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*Source: Energy Policy Tracker</a:t>
            </a:r>
            <a:endParaRPr kumimoji="0" lang="en-US" sz="1467" i="1" kern="0" dirty="0">
              <a:solidFill>
                <a:srgbClr val="000000"/>
              </a:solidFill>
              <a:latin typeface="Bahnschrift Light Condensed" panose="020B0502040204020203" pitchFamily="34" charset="0"/>
              <a:cs typeface="Arial"/>
              <a:sym typeface="Arial"/>
            </a:endParaRPr>
          </a:p>
        </p:txBody>
      </p:sp>
      <p:sp>
        <p:nvSpPr>
          <p:cNvPr id="41" name="正方形/長方形 29">
            <a:extLst>
              <a:ext uri="{FF2B5EF4-FFF2-40B4-BE49-F238E27FC236}">
                <a16:creationId xmlns:a16="http://schemas.microsoft.com/office/drawing/2014/main" id="{0138D581-A84B-F142-BE2B-8D6678833114}"/>
              </a:ext>
            </a:extLst>
          </p:cNvPr>
          <p:cNvSpPr/>
          <p:nvPr/>
        </p:nvSpPr>
        <p:spPr>
          <a:xfrm>
            <a:off x="7656709" y="3503133"/>
            <a:ext cx="4143440" cy="413112"/>
          </a:xfrm>
          <a:prstGeom prst="rect">
            <a:avLst/>
          </a:prstGeom>
          <a:solidFill>
            <a:schemeClr val="bg1"/>
          </a:solidFill>
          <a:ln>
            <a:solidFill>
              <a:srgbClr val="428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ja-JP" sz="1867" b="1" kern="0" dirty="0">
                <a:solidFill>
                  <a:srgbClr val="000000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Renewable energy &amp; energy efficiency </a:t>
            </a:r>
            <a:endParaRPr lang="ja-JP" altLang="en-US" sz="1867" b="1" kern="0" dirty="0">
              <a:solidFill>
                <a:srgbClr val="000000"/>
              </a:solidFill>
              <a:latin typeface="Bahnschrift Light Condensed" panose="020B0502040204020203" pitchFamily="34" charset="0"/>
              <a:ea typeface="ＭＳ Ｐゴシック"/>
              <a:sym typeface="Arial"/>
            </a:endParaRPr>
          </a:p>
        </p:txBody>
      </p:sp>
      <p:sp>
        <p:nvSpPr>
          <p:cNvPr id="43" name="テキスト ボックス 15">
            <a:extLst>
              <a:ext uri="{FF2B5EF4-FFF2-40B4-BE49-F238E27FC236}">
                <a16:creationId xmlns:a16="http://schemas.microsoft.com/office/drawing/2014/main" id="{31027201-0F35-9942-AE3B-C30A3C9B1B6D}"/>
              </a:ext>
            </a:extLst>
          </p:cNvPr>
          <p:cNvSpPr txBox="1"/>
          <p:nvPr/>
        </p:nvSpPr>
        <p:spPr>
          <a:xfrm>
            <a:off x="7445235" y="3958988"/>
            <a:ext cx="4534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Next Generation Solar Cells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Offshore wind 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power generation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1600" b="1" kern="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Green H</a:t>
            </a:r>
            <a:r>
              <a:rPr lang="en-US" altLang="ja-JP" sz="1600" b="1" kern="0" baseline="-25000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2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: Fukushima Hydrogen Energy Research Field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1600" b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Strategic Energy Efficiency Technology Innovation Program </a:t>
            </a:r>
            <a:r>
              <a:rPr lang="en-US" altLang="ja-JP" sz="1600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(NEDO)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13D9829-BFAE-3749-AA07-B0B87A7431AB}"/>
              </a:ext>
            </a:extLst>
          </p:cNvPr>
          <p:cNvSpPr/>
          <p:nvPr/>
        </p:nvSpPr>
        <p:spPr>
          <a:xfrm>
            <a:off x="4351769" y="6273770"/>
            <a:ext cx="290184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altLang="ja-JP" sz="1467" i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Source: Platform for Redesign 2020</a:t>
            </a:r>
            <a:endParaRPr kumimoji="0" lang="en-US" sz="1467" i="1" kern="0" dirty="0">
              <a:solidFill>
                <a:srgbClr val="000000"/>
              </a:solidFill>
              <a:latin typeface="Bahnschrift Light Condensed" panose="020B0502040204020203" pitchFamily="34" charset="0"/>
              <a:cs typeface="Arial"/>
              <a:sym typeface="Arial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1CC387E8-2E37-DB4D-9CCA-D06854FBD2CE}"/>
              </a:ext>
            </a:extLst>
          </p:cNvPr>
          <p:cNvSpPr/>
          <p:nvPr/>
        </p:nvSpPr>
        <p:spPr>
          <a:xfrm>
            <a:off x="9087293" y="6305615"/>
            <a:ext cx="288350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altLang="ja-JP" sz="1467" i="1" kern="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Source: Platform for Redesign 2020</a:t>
            </a:r>
            <a:endParaRPr kumimoji="0" lang="en-US" sz="1467" i="1" kern="0" dirty="0">
              <a:solidFill>
                <a:srgbClr val="000000"/>
              </a:solidFill>
              <a:latin typeface="Bahnschrift Light Condensed" panose="020B0502040204020203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62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7">
            <a:extLst>
              <a:ext uri="{FF2B5EF4-FFF2-40B4-BE49-F238E27FC236}">
                <a16:creationId xmlns:a16="http://schemas.microsoft.com/office/drawing/2014/main" id="{8F7690D2-B901-BC4F-A149-1D45A3AD19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648" y="1566571"/>
            <a:ext cx="5123793" cy="3415863"/>
          </a:xfrm>
          <a:prstGeom prst="rect">
            <a:avLst/>
          </a:prstGeom>
        </p:spPr>
      </p:pic>
      <p:pic>
        <p:nvPicPr>
          <p:cNvPr id="3" name="図 12">
            <a:extLst>
              <a:ext uri="{FF2B5EF4-FFF2-40B4-BE49-F238E27FC236}">
                <a16:creationId xmlns:a16="http://schemas.microsoft.com/office/drawing/2014/main" id="{5E395669-65D5-774C-9DD2-EF93FCBE09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4956" y="1567102"/>
            <a:ext cx="5290257" cy="34153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0764D1-EF37-514B-BBCB-DFB9D0991BCD}"/>
              </a:ext>
            </a:extLst>
          </p:cNvPr>
          <p:cNvSpPr/>
          <p:nvPr/>
        </p:nvSpPr>
        <p:spPr>
          <a:xfrm>
            <a:off x="1313261" y="4982434"/>
            <a:ext cx="45568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dirty="0">
                <a:latin typeface="Bahnschrift SemiCondensed" panose="020B0502040204020203" pitchFamily="34" charset="0"/>
              </a:rPr>
              <a:t>Tokyo Metropolitan Government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BA5603-5DB4-C04D-B37B-9E9BDEE65C14}"/>
              </a:ext>
            </a:extLst>
          </p:cNvPr>
          <p:cNvSpPr/>
          <p:nvPr/>
        </p:nvSpPr>
        <p:spPr>
          <a:xfrm>
            <a:off x="7652658" y="4982434"/>
            <a:ext cx="319484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dirty="0">
                <a:latin typeface="Bahnschrift SemiCondensed" panose="020B0502040204020203" pitchFamily="34" charset="0"/>
              </a:rPr>
              <a:t>Kuala Lumpur City Hall</a:t>
            </a:r>
          </a:p>
        </p:txBody>
      </p:sp>
      <p:sp>
        <p:nvSpPr>
          <p:cNvPr id="6" name="Google Shape;40;p1">
            <a:extLst>
              <a:ext uri="{FF2B5EF4-FFF2-40B4-BE49-F238E27FC236}">
                <a16:creationId xmlns:a16="http://schemas.microsoft.com/office/drawing/2014/main" id="{DF46C73B-D205-084B-AF2E-2B8349EC361D}"/>
              </a:ext>
            </a:extLst>
          </p:cNvPr>
          <p:cNvSpPr txBox="1"/>
          <p:nvPr/>
        </p:nvSpPr>
        <p:spPr>
          <a:xfrm>
            <a:off x="1782630" y="219841"/>
            <a:ext cx="10112583" cy="505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dk1"/>
              </a:buClr>
              <a:buSzPts val="1500"/>
              <a:defRPr sz="16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r>
              <a:rPr kumimoji="0" lang="en-US" altLang="ja-JP" sz="3200" kern="0" dirty="0">
                <a:solidFill>
                  <a:srgbClr val="5B8340"/>
                </a:solidFill>
                <a:latin typeface="Bahnschrift Condensed" panose="020B0502040204020203" pitchFamily="34" charset="0"/>
                <a:sym typeface="Arial"/>
              </a:rPr>
              <a:t>Working Together to Achieve Carbon Neutrality Goals</a:t>
            </a:r>
          </a:p>
        </p:txBody>
      </p:sp>
      <p:sp>
        <p:nvSpPr>
          <p:cNvPr id="7" name="正方形/長方形 3">
            <a:extLst>
              <a:ext uri="{FF2B5EF4-FFF2-40B4-BE49-F238E27FC236}">
                <a16:creationId xmlns:a16="http://schemas.microsoft.com/office/drawing/2014/main" id="{FA9C016A-1EFE-FC47-A1B6-C0555462C958}"/>
              </a:ext>
            </a:extLst>
          </p:cNvPr>
          <p:cNvSpPr/>
          <p:nvPr/>
        </p:nvSpPr>
        <p:spPr>
          <a:xfrm>
            <a:off x="2164816" y="5459488"/>
            <a:ext cx="3127455" cy="385009"/>
          </a:xfrm>
          <a:prstGeom prst="rect">
            <a:avLst/>
          </a:prstGeom>
          <a:solidFill>
            <a:srgbClr val="428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ja-JP" sz="2000" b="1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Net-zero</a:t>
            </a:r>
            <a:r>
              <a:rPr lang="en-US" altLang="ja-JP" sz="2000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 Tokyo by </a:t>
            </a:r>
            <a:r>
              <a:rPr lang="en-US" altLang="ja-JP" sz="2000" b="1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2050</a:t>
            </a:r>
            <a:endParaRPr lang="ja-JP" altLang="en-US" sz="2000" b="1" kern="0" dirty="0">
              <a:solidFill>
                <a:srgbClr val="FFFFFF"/>
              </a:solidFill>
              <a:latin typeface="Bahnschrift Light Condensed" panose="020B0502040204020203" pitchFamily="34" charset="0"/>
              <a:ea typeface="ＭＳ Ｐゴシック"/>
              <a:sym typeface="Arial"/>
            </a:endParaRPr>
          </a:p>
        </p:txBody>
      </p:sp>
      <p:sp>
        <p:nvSpPr>
          <p:cNvPr id="8" name="正方形/長方形 3">
            <a:extLst>
              <a:ext uri="{FF2B5EF4-FFF2-40B4-BE49-F238E27FC236}">
                <a16:creationId xmlns:a16="http://schemas.microsoft.com/office/drawing/2014/main" id="{5E00877A-DE12-FB4A-BF1A-BF45ACFE77B9}"/>
              </a:ext>
            </a:extLst>
          </p:cNvPr>
          <p:cNvSpPr/>
          <p:nvPr/>
        </p:nvSpPr>
        <p:spPr>
          <a:xfrm>
            <a:off x="7145654" y="5459488"/>
            <a:ext cx="4208855" cy="385009"/>
          </a:xfrm>
          <a:prstGeom prst="rect">
            <a:avLst/>
          </a:prstGeom>
          <a:solidFill>
            <a:srgbClr val="428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ja-JP" sz="2000" b="1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Carbon neutral </a:t>
            </a:r>
            <a:r>
              <a:rPr lang="en-US" altLang="ja-JP" sz="2000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Kuala Lumpur by </a:t>
            </a:r>
            <a:r>
              <a:rPr lang="en-US" altLang="ja-JP" sz="2000" b="1" kern="0" dirty="0">
                <a:solidFill>
                  <a:srgbClr val="FFFFFF"/>
                </a:solidFill>
                <a:latin typeface="Bahnschrift Light Condensed" panose="020B0502040204020203" pitchFamily="34" charset="0"/>
                <a:ea typeface="ＭＳ Ｐゴシック"/>
                <a:sym typeface="Arial"/>
              </a:rPr>
              <a:t>2050</a:t>
            </a:r>
            <a:endParaRPr lang="ja-JP" altLang="en-US" sz="2000" b="1" kern="0" dirty="0">
              <a:solidFill>
                <a:srgbClr val="FFFFFF"/>
              </a:solidFill>
              <a:latin typeface="Bahnschrift Light Condensed" panose="020B0502040204020203" pitchFamily="34" charset="0"/>
              <a:ea typeface="ＭＳ Ｐゴシック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9FD550-A748-5D47-9114-A99F25210927}"/>
              </a:ext>
            </a:extLst>
          </p:cNvPr>
          <p:cNvSpPr/>
          <p:nvPr/>
        </p:nvSpPr>
        <p:spPr>
          <a:xfrm>
            <a:off x="2150650" y="5998385"/>
            <a:ext cx="9376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Bahnschrift SemiCondensed" panose="020B0502040204020203" pitchFamily="34" charset="0"/>
              </a:rPr>
              <a:t>Memorandum of understanding </a:t>
            </a:r>
            <a:r>
              <a:rPr lang="en-GB" dirty="0">
                <a:latin typeface="Bahnschrift SemiCondensed" panose="020B0502040204020203" pitchFamily="34" charset="0"/>
              </a:rPr>
              <a:t>signed in </a:t>
            </a:r>
            <a:r>
              <a:rPr lang="en-GB" b="1" dirty="0">
                <a:latin typeface="Bahnschrift SemiCondensed" panose="020B0502040204020203" pitchFamily="34" charset="0"/>
              </a:rPr>
              <a:t>2020</a:t>
            </a:r>
            <a:r>
              <a:rPr lang="en-GB" dirty="0">
                <a:latin typeface="Bahnschrift SemiCondensed" panose="020B0502040204020203" pitchFamily="34" charset="0"/>
              </a:rPr>
              <a:t/>
            </a:r>
            <a:br>
              <a:rPr lang="en-GB" dirty="0">
                <a:latin typeface="Bahnschrift SemiCondensed" panose="020B0502040204020203" pitchFamily="34" charset="0"/>
              </a:rPr>
            </a:br>
            <a:r>
              <a:rPr lang="en-GB" b="1" dirty="0">
                <a:latin typeface="Bahnschrift SemiCondensed" panose="020B0502040204020203" pitchFamily="34" charset="0"/>
              </a:rPr>
              <a:t>Exchanging knowledge on low-cost solutions to reducing emissions </a:t>
            </a:r>
            <a:r>
              <a:rPr lang="en-GB" dirty="0">
                <a:latin typeface="Bahnschrift SemiCondensed" panose="020B0502040204020203" pitchFamily="34" charset="0"/>
              </a:rPr>
              <a:t>in key sectors (</a:t>
            </a:r>
            <a:r>
              <a:rPr lang="en-GB" b="1" dirty="0">
                <a:latin typeface="Bahnschrift SemiCondensed" panose="020B0502040204020203" pitchFamily="34" charset="0"/>
              </a:rPr>
              <a:t>buildings</a:t>
            </a:r>
            <a:r>
              <a:rPr lang="en-GB" dirty="0">
                <a:latin typeface="Bahnschrift SemiCondensed" panose="020B0502040204020203" pitchFamily="34" charset="0"/>
              </a:rPr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251279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78723"/>
              </p:ext>
            </p:extLst>
          </p:nvPr>
        </p:nvGraphicFramePr>
        <p:xfrm>
          <a:off x="1403131" y="977462"/>
          <a:ext cx="10498131" cy="53015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62836">
                  <a:extLst>
                    <a:ext uri="{9D8B030D-6E8A-4147-A177-3AD203B41FA5}">
                      <a16:colId xmlns:a16="http://schemas.microsoft.com/office/drawing/2014/main" val="53622619"/>
                    </a:ext>
                  </a:extLst>
                </a:gridCol>
                <a:gridCol w="1048757">
                  <a:extLst>
                    <a:ext uri="{9D8B030D-6E8A-4147-A177-3AD203B41FA5}">
                      <a16:colId xmlns:a16="http://schemas.microsoft.com/office/drawing/2014/main" val="3081825889"/>
                    </a:ext>
                  </a:extLst>
                </a:gridCol>
                <a:gridCol w="4786538">
                  <a:extLst>
                    <a:ext uri="{9D8B030D-6E8A-4147-A177-3AD203B41FA5}">
                      <a16:colId xmlns:a16="http://schemas.microsoft.com/office/drawing/2014/main" val="1711360216"/>
                    </a:ext>
                  </a:extLst>
                </a:gridCol>
              </a:tblGrid>
              <a:tr h="5202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Viet Nam</a:t>
                      </a:r>
                      <a:endParaRPr lang="en-GB" dirty="0">
                        <a:latin typeface="Bahnschrif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Condensed" panose="020B0502040204020203" pitchFamily="34" charset="0"/>
                        </a:rPr>
                        <a:t>Indonesia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2435251"/>
                  </a:ext>
                </a:extLst>
              </a:tr>
              <a:tr h="107759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Bahnschrift Light Condensed" panose="020B0502040204020203" pitchFamily="34" charset="0"/>
                        </a:rPr>
                        <a:t>National Action Plan for Management of </a:t>
                      </a:r>
                      <a:br>
                        <a:rPr lang="en-GB" sz="2400" dirty="0">
                          <a:latin typeface="Bahnschrift Light Condensed" panose="020B0502040204020203" pitchFamily="34" charset="0"/>
                        </a:rPr>
                      </a:br>
                      <a:r>
                        <a:rPr lang="en-GB" sz="2400" dirty="0">
                          <a:latin typeface="Bahnschrift Light Condensed" panose="020B0502040204020203" pitchFamily="34" charset="0"/>
                        </a:rPr>
                        <a:t>Marine Plastic Litter by 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ahnschrift Ligh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ahnschrift Light Condensed" panose="020B0502040204020203" pitchFamily="34" charset="0"/>
                        </a:rPr>
                        <a:t>Indonesia’s Plan of Action on </a:t>
                      </a:r>
                      <a:br>
                        <a:rPr lang="en-GB" dirty="0">
                          <a:latin typeface="Bahnschrift Light Condensed" panose="020B0502040204020203" pitchFamily="34" charset="0"/>
                        </a:rPr>
                      </a:br>
                      <a:r>
                        <a:rPr lang="en-GB" dirty="0">
                          <a:latin typeface="Bahnschrift Light Condensed" panose="020B0502040204020203" pitchFamily="34" charset="0"/>
                        </a:rPr>
                        <a:t>Marine Plastic Debris 2017-2025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15356"/>
                  </a:ext>
                </a:extLst>
              </a:tr>
              <a:tr h="1077592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Bahnschrift Light Condensed" panose="020B0502040204020203" pitchFamily="34" charset="0"/>
                        </a:rPr>
                        <a:t>MPL -50%</a:t>
                      </a:r>
                      <a:r>
                        <a:rPr lang="en-US" sz="2400" baseline="0" dirty="0">
                          <a:latin typeface="Bahnschrift Light Condensed" panose="020B0502040204020203" pitchFamily="34" charset="0"/>
                        </a:rPr>
                        <a:t> (2025); -75% (2030)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Bahnschrift Light Condensed" panose="020B0502040204020203" pitchFamily="34" charset="0"/>
                        </a:rPr>
                        <a:t>Single-use plastics -80% (2025); -100% (2030)</a:t>
                      </a:r>
                      <a:endParaRPr lang="en-GB" sz="2400" baseline="0" dirty="0">
                        <a:latin typeface="Bahnschrift Ligh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Bahnschrift Light Condensed" panose="020B0502040204020203" pitchFamily="34" charset="0"/>
                        </a:rPr>
                        <a:t>Targets</a:t>
                      </a:r>
                      <a:endParaRPr lang="en-GB" sz="2200" dirty="0">
                        <a:latin typeface="Bahnschrift Ligh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Light Condensed" panose="020B0502040204020203" pitchFamily="34" charset="0"/>
                        </a:rPr>
                        <a:t>MPL -70%</a:t>
                      </a:r>
                      <a:r>
                        <a:rPr lang="en-US" baseline="0" dirty="0">
                          <a:latin typeface="Bahnschrift Light Condensed" panose="020B0502040204020203" pitchFamily="34" charset="0"/>
                        </a:rPr>
                        <a:t> by 2025 </a:t>
                      </a:r>
                      <a:br>
                        <a:rPr lang="en-US" baseline="0" dirty="0">
                          <a:latin typeface="Bahnschrift Light Condensed" panose="020B0502040204020203" pitchFamily="34" charset="0"/>
                        </a:rPr>
                      </a:br>
                      <a:r>
                        <a:rPr lang="en-US" baseline="0" dirty="0">
                          <a:latin typeface="Bahnschrift Light Condensed" panose="020B0502040204020203" pitchFamily="34" charset="0"/>
                        </a:rPr>
                        <a:t>(baseline: 2017)</a:t>
                      </a:r>
                      <a:endParaRPr lang="en-GB" dirty="0">
                        <a:latin typeface="Bahnschrift Ligh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132215"/>
                  </a:ext>
                </a:extLst>
              </a:tr>
              <a:tr h="2403859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Bahnschrift Light Condensed" panose="020B0502040204020203" pitchFamily="34" charset="0"/>
                        </a:rPr>
                        <a:t>Land</a:t>
                      </a:r>
                      <a:r>
                        <a:rPr lang="en-US" sz="2400" baseline="0" dirty="0">
                          <a:latin typeface="Bahnschrift Light Condensed" panose="020B0502040204020203" pitchFamily="34" charset="0"/>
                        </a:rPr>
                        <a:t> waste management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Bahnschrift Light Condensed" panose="020B0502040204020203" pitchFamily="34" charset="0"/>
                        </a:rPr>
                        <a:t>Programs to reduce single-use/non-degradable plastics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Bahnschrift Light Condensed" panose="020B0502040204020203" pitchFamily="34" charset="0"/>
                        </a:rPr>
                        <a:t>Monitoring at rivers, beaches</a:t>
                      </a:r>
                      <a:endParaRPr lang="en-GB" sz="2400" dirty="0">
                        <a:latin typeface="Bahnschrift Ligh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Bahnschrift Light Condensed" panose="020B0502040204020203" pitchFamily="34" charset="0"/>
                        </a:rPr>
                        <a:t>Actions</a:t>
                      </a:r>
                      <a:endParaRPr lang="en-GB" sz="2200" dirty="0">
                        <a:latin typeface="Bahnschrift Ligh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Bahnschrift Light Condensed" panose="020B0502040204020203" pitchFamily="34" charset="0"/>
                        </a:rPr>
                        <a:t>Single-use</a:t>
                      </a:r>
                      <a:r>
                        <a:rPr lang="en-US" baseline="0" dirty="0">
                          <a:latin typeface="Bahnschrift Light Condensed" panose="020B0502040204020203" pitchFamily="34" charset="0"/>
                        </a:rPr>
                        <a:t> plastics ban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Bahnschrift Light Condensed" panose="020B0502040204020203" pitchFamily="34" charset="0"/>
                        </a:rPr>
                        <a:t>Leakage prevention on land/sea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Bahnschrift Light Condensed" panose="020B0502040204020203" pitchFamily="34" charset="0"/>
                        </a:rPr>
                        <a:t>Reduction of plastic production/use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Bahnschrift Light Condensed" panose="020B0502040204020203" pitchFamily="34" charset="0"/>
                        </a:rPr>
                        <a:t>Financial mechanisms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Bahnschrift Light Condensed" panose="020B0502040204020203" pitchFamily="34" charset="0"/>
                        </a:rPr>
                        <a:t>Public-Private-Citizen Partnerships</a:t>
                      </a:r>
                      <a:endParaRPr lang="en-GB" dirty="0">
                        <a:latin typeface="Bahnschrift Ligh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746244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138" y="945597"/>
            <a:ext cx="579035" cy="5790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61" y="942895"/>
            <a:ext cx="579035" cy="5790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06" y="279920"/>
            <a:ext cx="818655" cy="1152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855" y="228523"/>
            <a:ext cx="793800" cy="1152000"/>
          </a:xfrm>
          <a:prstGeom prst="rect">
            <a:avLst/>
          </a:prstGeom>
        </p:spPr>
      </p:pic>
      <p:sp>
        <p:nvSpPr>
          <p:cNvPr id="9" name="Google Shape;40;p1">
            <a:extLst>
              <a:ext uri="{FF2B5EF4-FFF2-40B4-BE49-F238E27FC236}">
                <a16:creationId xmlns:a16="http://schemas.microsoft.com/office/drawing/2014/main" id="{CB33C3B9-16FC-1345-8F87-ECE5806BF646}"/>
              </a:ext>
            </a:extLst>
          </p:cNvPr>
          <p:cNvSpPr txBox="1"/>
          <p:nvPr/>
        </p:nvSpPr>
        <p:spPr>
          <a:xfrm>
            <a:off x="1595904" y="256195"/>
            <a:ext cx="10112583" cy="505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dk1"/>
              </a:buClr>
              <a:buSzPts val="1500"/>
              <a:defRPr sz="16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1pPr>
          </a:lstStyle>
          <a:p>
            <a:pPr algn="ctr" defTabSz="1219170">
              <a:buClr>
                <a:srgbClr val="000000"/>
              </a:buClr>
              <a:defRPr/>
            </a:pPr>
            <a:r>
              <a:rPr kumimoji="0" lang="en-US" altLang="ja-JP" sz="3200" kern="0" dirty="0">
                <a:solidFill>
                  <a:srgbClr val="5B8340"/>
                </a:solidFill>
                <a:latin typeface="Bahnschrift Condensed" panose="020B0502040204020203" pitchFamily="34" charset="0"/>
                <a:sym typeface="Arial"/>
              </a:rPr>
              <a:t>Tackling Marine Plastic Litter Reduction</a:t>
            </a:r>
          </a:p>
        </p:txBody>
      </p:sp>
    </p:spTree>
    <p:extLst>
      <p:ext uri="{BB962C8B-B14F-4D97-AF65-F5344CB8AC3E}">
        <p14:creationId xmlns:p14="http://schemas.microsoft.com/office/powerpoint/2010/main" val="142398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51">
            <a:extLst>
              <a:ext uri="{FF2B5EF4-FFF2-40B4-BE49-F238E27FC236}">
                <a16:creationId xmlns:a16="http://schemas.microsoft.com/office/drawing/2014/main" id="{204CE7FE-6A9C-4AE2-9270-B03F11C1AB0E}"/>
              </a:ext>
            </a:extLst>
          </p:cNvPr>
          <p:cNvGrpSpPr/>
          <p:nvPr/>
        </p:nvGrpSpPr>
        <p:grpSpPr>
          <a:xfrm>
            <a:off x="2909363" y="745952"/>
            <a:ext cx="5840742" cy="5180913"/>
            <a:chOff x="1501409" y="905112"/>
            <a:chExt cx="6366811" cy="5647552"/>
          </a:xfrm>
        </p:grpSpPr>
        <p:sp>
          <p:nvSpPr>
            <p:cNvPr id="3" name="矢印: 環状 26">
              <a:extLst>
                <a:ext uri="{FF2B5EF4-FFF2-40B4-BE49-F238E27FC236}">
                  <a16:creationId xmlns:a16="http://schemas.microsoft.com/office/drawing/2014/main" id="{19A1B7B4-F295-4909-832C-FEC851C0A9BE}"/>
                </a:ext>
              </a:extLst>
            </p:cNvPr>
            <p:cNvSpPr/>
            <p:nvPr/>
          </p:nvSpPr>
          <p:spPr>
            <a:xfrm rot="11700000">
              <a:off x="4317378" y="3110854"/>
              <a:ext cx="3128084" cy="308455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316236"/>
                <a:gd name="adj5" fmla="val 12500"/>
              </a:avLst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4" name="楕円 27">
              <a:extLst>
                <a:ext uri="{FF2B5EF4-FFF2-40B4-BE49-F238E27FC236}">
                  <a16:creationId xmlns:a16="http://schemas.microsoft.com/office/drawing/2014/main" id="{20C1872D-79C8-4517-B775-88E75D9046D3}"/>
                </a:ext>
              </a:extLst>
            </p:cNvPr>
            <p:cNvSpPr/>
            <p:nvPr/>
          </p:nvSpPr>
          <p:spPr>
            <a:xfrm rot="698273">
              <a:off x="3677874" y="3097494"/>
              <a:ext cx="4190346" cy="3096413"/>
            </a:xfrm>
            <a:prstGeom prst="ellipse">
              <a:avLst/>
            </a:prstGeom>
            <a:solidFill>
              <a:srgbClr val="4472C4">
                <a:lumMod val="40000"/>
                <a:lumOff val="60000"/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endParaRPr>
            </a:p>
          </p:txBody>
        </p:sp>
        <p:grpSp>
          <p:nvGrpSpPr>
            <p:cNvPr id="5" name="グループ化 28">
              <a:extLst>
                <a:ext uri="{FF2B5EF4-FFF2-40B4-BE49-F238E27FC236}">
                  <a16:creationId xmlns:a16="http://schemas.microsoft.com/office/drawing/2014/main" id="{F2F240F4-F14A-464C-A139-8F51D314645E}"/>
                </a:ext>
              </a:extLst>
            </p:cNvPr>
            <p:cNvGrpSpPr/>
            <p:nvPr/>
          </p:nvGrpSpPr>
          <p:grpSpPr>
            <a:xfrm>
              <a:off x="1501409" y="905112"/>
              <a:ext cx="6097584" cy="5647552"/>
              <a:chOff x="1501409" y="905112"/>
              <a:chExt cx="6097584" cy="5647552"/>
            </a:xfrm>
          </p:grpSpPr>
          <p:sp>
            <p:nvSpPr>
              <p:cNvPr id="6" name="矢印: 環状 29">
                <a:extLst>
                  <a:ext uri="{FF2B5EF4-FFF2-40B4-BE49-F238E27FC236}">
                    <a16:creationId xmlns:a16="http://schemas.microsoft.com/office/drawing/2014/main" id="{EA05CB44-9AED-4095-A134-BF8753A1CC51}"/>
                  </a:ext>
                </a:extLst>
              </p:cNvPr>
              <p:cNvSpPr/>
              <p:nvPr/>
            </p:nvSpPr>
            <p:spPr>
              <a:xfrm>
                <a:off x="1833144" y="1468334"/>
                <a:ext cx="3128084" cy="3084555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316236"/>
                  <a:gd name="adj5" fmla="val 12500"/>
                </a:avLst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 Condensed" panose="020B0502040204020203" pitchFamily="34" charset="0"/>
                  <a:ea typeface="游ゴシック" panose="020B0400000000000000" pitchFamily="34" charset="-128"/>
                  <a:cs typeface="Helvetica" panose="020B0604020202020204" pitchFamily="34" charset="0"/>
                </a:endParaRPr>
              </a:p>
            </p:txBody>
          </p:sp>
          <p:sp>
            <p:nvSpPr>
              <p:cNvPr id="7" name="楕円 30">
                <a:extLst>
                  <a:ext uri="{FF2B5EF4-FFF2-40B4-BE49-F238E27FC236}">
                    <a16:creationId xmlns:a16="http://schemas.microsoft.com/office/drawing/2014/main" id="{F99F0ED6-219D-49BB-82A4-5D0B020797AD}"/>
                  </a:ext>
                </a:extLst>
              </p:cNvPr>
              <p:cNvSpPr/>
              <p:nvPr/>
            </p:nvSpPr>
            <p:spPr>
              <a:xfrm rot="698273">
                <a:off x="1501409" y="1288691"/>
                <a:ext cx="4096897" cy="3196805"/>
              </a:xfrm>
              <a:prstGeom prst="ellipse">
                <a:avLst/>
              </a:prstGeom>
              <a:solidFill>
                <a:srgbClr val="70AD47">
                  <a:lumMod val="40000"/>
                  <a:lumOff val="60000"/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Light Condensed" panose="020B0502040204020203" pitchFamily="34" charset="0"/>
                  <a:ea typeface="游ゴシック" panose="020B0400000000000000" pitchFamily="34" charset="-128"/>
                  <a:cs typeface="Helvetica" panose="020B0604020202020204" pitchFamily="34" charset="0"/>
                </a:endParaRPr>
              </a:p>
            </p:txBody>
          </p:sp>
          <p:pic>
            <p:nvPicPr>
              <p:cNvPr id="8" name="図 31">
                <a:extLst>
                  <a:ext uri="{FF2B5EF4-FFF2-40B4-BE49-F238E27FC236}">
                    <a16:creationId xmlns:a16="http://schemas.microsoft.com/office/drawing/2014/main" id="{B718D318-48C9-407F-8726-2A9B647173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94777" y="1937175"/>
                <a:ext cx="1149332" cy="1182885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pic>
            <p:nvPicPr>
              <p:cNvPr id="9" name="図 32">
                <a:extLst>
                  <a:ext uri="{FF2B5EF4-FFF2-40B4-BE49-F238E27FC236}">
                    <a16:creationId xmlns:a16="http://schemas.microsoft.com/office/drawing/2014/main" id="{E0073995-57FA-4405-8490-A06418191A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62428" y="2821830"/>
                <a:ext cx="1334727" cy="1314806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pic>
            <p:nvPicPr>
              <p:cNvPr id="10" name="図 33">
                <a:extLst>
                  <a:ext uri="{FF2B5EF4-FFF2-40B4-BE49-F238E27FC236}">
                    <a16:creationId xmlns:a16="http://schemas.microsoft.com/office/drawing/2014/main" id="{77C57F20-7369-4597-9A9B-043695C861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92370" y="1560821"/>
                <a:ext cx="1238202" cy="121435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pic>
            <p:nvPicPr>
              <p:cNvPr id="11" name="図 34">
                <a:extLst>
                  <a:ext uri="{FF2B5EF4-FFF2-40B4-BE49-F238E27FC236}">
                    <a16:creationId xmlns:a16="http://schemas.microsoft.com/office/drawing/2014/main" id="{3CCAC03B-28E7-417D-9193-E67C8AAAA3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15"/>
              <a:stretch/>
            </p:blipFill>
            <p:spPr>
              <a:xfrm>
                <a:off x="5292199" y="3421946"/>
                <a:ext cx="1335037" cy="1404795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pic>
            <p:nvPicPr>
              <p:cNvPr id="12" name="図 35">
                <a:extLst>
                  <a:ext uri="{FF2B5EF4-FFF2-40B4-BE49-F238E27FC236}">
                    <a16:creationId xmlns:a16="http://schemas.microsoft.com/office/drawing/2014/main" id="{8FE4A4C1-578C-4CCD-8D37-7629F4DAA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4812" y="2887509"/>
                <a:ext cx="1254338" cy="10975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pic>
            <p:nvPicPr>
              <p:cNvPr id="13" name="図 36">
                <a:extLst>
                  <a:ext uri="{FF2B5EF4-FFF2-40B4-BE49-F238E27FC236}">
                    <a16:creationId xmlns:a16="http://schemas.microsoft.com/office/drawing/2014/main" id="{D437ECCC-C01C-4CD2-ACC1-9099990FE2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17196" y="4028946"/>
                <a:ext cx="1381797" cy="114861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pic>
            <p:nvPicPr>
              <p:cNvPr id="14" name="図 37">
                <a:extLst>
                  <a:ext uri="{FF2B5EF4-FFF2-40B4-BE49-F238E27FC236}">
                    <a16:creationId xmlns:a16="http://schemas.microsoft.com/office/drawing/2014/main" id="{0C4186C6-C5CC-4D49-92C4-76D7A99D1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51072" y="4947772"/>
                <a:ext cx="820774" cy="9641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sp>
            <p:nvSpPr>
              <p:cNvPr id="15" name="矢印: 環状 38">
                <a:extLst>
                  <a:ext uri="{FF2B5EF4-FFF2-40B4-BE49-F238E27FC236}">
                    <a16:creationId xmlns:a16="http://schemas.microsoft.com/office/drawing/2014/main" id="{C5AADA8E-71DF-4063-935F-9E07DB4E52AD}"/>
                  </a:ext>
                </a:extLst>
              </p:cNvPr>
              <p:cNvSpPr/>
              <p:nvPr/>
            </p:nvSpPr>
            <p:spPr>
              <a:xfrm rot="2700000">
                <a:off x="4119097" y="1388080"/>
                <a:ext cx="3140575" cy="3129634"/>
              </a:xfrm>
              <a:prstGeom prst="circularArrow">
                <a:avLst/>
              </a:prstGeom>
              <a:solidFill>
                <a:srgbClr val="92D050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hnschrift Light Condensed" panose="020B0502040204020203" pitchFamily="34" charset="0"/>
                  <a:ea typeface="游ゴシック" panose="020B0400000000000000" pitchFamily="34" charset="-128"/>
                  <a:cs typeface="Helvetica" panose="020B0604020202020204" pitchFamily="34" charset="0"/>
                </a:endParaRPr>
              </a:p>
            </p:txBody>
          </p:sp>
          <p:pic>
            <p:nvPicPr>
              <p:cNvPr id="16" name="図 39">
                <a:extLst>
                  <a:ext uri="{FF2B5EF4-FFF2-40B4-BE49-F238E27FC236}">
                    <a16:creationId xmlns:a16="http://schemas.microsoft.com/office/drawing/2014/main" id="{4CEDEE65-A93A-4697-B28A-CFA2F9393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2953" y="1584125"/>
                <a:ext cx="1455637" cy="9498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pic>
            <p:nvPicPr>
              <p:cNvPr id="17" name="図 40">
                <a:extLst>
                  <a:ext uri="{FF2B5EF4-FFF2-40B4-BE49-F238E27FC236}">
                    <a16:creationId xmlns:a16="http://schemas.microsoft.com/office/drawing/2014/main" id="{A3809730-685D-487D-B708-CA7CB0D4E1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210716" y="2661143"/>
                <a:ext cx="913160" cy="65975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pic>
            <p:nvPicPr>
              <p:cNvPr id="18" name="図 41">
                <a:extLst>
                  <a:ext uri="{FF2B5EF4-FFF2-40B4-BE49-F238E27FC236}">
                    <a16:creationId xmlns:a16="http://schemas.microsoft.com/office/drawing/2014/main" id="{2DE81003-A000-4AF7-BCC9-884EDC621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67963" y="1684368"/>
                <a:ext cx="858676" cy="85867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pic>
            <p:nvPicPr>
              <p:cNvPr id="19" name="図 42">
                <a:extLst>
                  <a:ext uri="{FF2B5EF4-FFF2-40B4-BE49-F238E27FC236}">
                    <a16:creationId xmlns:a16="http://schemas.microsoft.com/office/drawing/2014/main" id="{C7F44581-8265-4944-88CB-040081BCA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07192" y="2435917"/>
                <a:ext cx="735536" cy="80240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sp>
            <p:nvSpPr>
              <p:cNvPr id="20" name="矢印: 環状 43">
                <a:extLst>
                  <a:ext uri="{FF2B5EF4-FFF2-40B4-BE49-F238E27FC236}">
                    <a16:creationId xmlns:a16="http://schemas.microsoft.com/office/drawing/2014/main" id="{2EEABCA5-7A09-4C58-B1F6-E180A22278C0}"/>
                  </a:ext>
                </a:extLst>
              </p:cNvPr>
              <p:cNvSpPr/>
              <p:nvPr/>
            </p:nvSpPr>
            <p:spPr>
              <a:xfrm rot="12951724">
                <a:off x="1586339" y="2734571"/>
                <a:ext cx="3612378" cy="3475617"/>
              </a:xfrm>
              <a:prstGeom prst="circularArrow">
                <a:avLst/>
              </a:prstGeom>
              <a:solidFill>
                <a:srgbClr val="4472C4">
                  <a:lumMod val="60000"/>
                  <a:lumOff val="40000"/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 Condensed" panose="020B0502040204020203" pitchFamily="34" charset="0"/>
                  <a:ea typeface="游ゴシック" panose="020B0400000000000000" pitchFamily="34" charset="-128"/>
                  <a:cs typeface="Helvetica" panose="020B0604020202020204" pitchFamily="34" charset="0"/>
                </a:endParaRPr>
              </a:p>
            </p:txBody>
          </p:sp>
          <p:pic>
            <p:nvPicPr>
              <p:cNvPr id="21" name="図 44">
                <a:extLst>
                  <a:ext uri="{FF2B5EF4-FFF2-40B4-BE49-F238E27FC236}">
                    <a16:creationId xmlns:a16="http://schemas.microsoft.com/office/drawing/2014/main" id="{7F6A52B1-BDAE-4670-BC6B-0E3200818F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5680"/>
              <a:stretch/>
            </p:blipFill>
            <p:spPr>
              <a:xfrm>
                <a:off x="2897574" y="4288217"/>
                <a:ext cx="955533" cy="982136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pic>
            <p:nvPicPr>
              <p:cNvPr id="22" name="図 45">
                <a:extLst>
                  <a:ext uri="{FF2B5EF4-FFF2-40B4-BE49-F238E27FC236}">
                    <a16:creationId xmlns:a16="http://schemas.microsoft.com/office/drawing/2014/main" id="{B6C982CD-F837-4768-BCB9-FC99B6D10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82103" y="4204831"/>
                <a:ext cx="749843" cy="850885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pic>
            <p:nvPicPr>
              <p:cNvPr id="23" name="図 46">
                <a:extLst>
                  <a:ext uri="{FF2B5EF4-FFF2-40B4-BE49-F238E27FC236}">
                    <a16:creationId xmlns:a16="http://schemas.microsoft.com/office/drawing/2014/main" id="{93F3D47C-7BEB-4ABF-B4DE-FF2A2A55B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32707" y="5259014"/>
                <a:ext cx="578553" cy="6297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pic>
            <p:nvPicPr>
              <p:cNvPr id="24" name="図 47">
                <a:extLst>
                  <a:ext uri="{FF2B5EF4-FFF2-40B4-BE49-F238E27FC236}">
                    <a16:creationId xmlns:a16="http://schemas.microsoft.com/office/drawing/2014/main" id="{C28DECB0-DCDE-4823-8813-A41D2EB94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123512" y="4915551"/>
                <a:ext cx="866040" cy="85088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pic>
            <p:nvPicPr>
              <p:cNvPr id="25" name="図 48">
                <a:extLst>
                  <a:ext uri="{FF2B5EF4-FFF2-40B4-BE49-F238E27FC236}">
                    <a16:creationId xmlns:a16="http://schemas.microsoft.com/office/drawing/2014/main" id="{68176C5F-9D07-4C07-8A37-FE38CBABEE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24212" y="4438655"/>
                <a:ext cx="1358546" cy="1471280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  <p:sp>
            <p:nvSpPr>
              <p:cNvPr id="26" name="テキスト ボックス 49">
                <a:extLst>
                  <a:ext uri="{FF2B5EF4-FFF2-40B4-BE49-F238E27FC236}">
                    <a16:creationId xmlns:a16="http://schemas.microsoft.com/office/drawing/2014/main" id="{550E5261-6972-47D3-A245-CCBF284EBB7A}"/>
                  </a:ext>
                </a:extLst>
              </p:cNvPr>
              <p:cNvSpPr txBox="1"/>
              <p:nvPr/>
            </p:nvSpPr>
            <p:spPr>
              <a:xfrm>
                <a:off x="5728132" y="6150067"/>
                <a:ext cx="769198" cy="40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游ゴシック" panose="020B0400000000000000" pitchFamily="34" charset="-128"/>
                    <a:cs typeface="Helvetica" panose="020B0604020202020204" pitchFamily="34" charset="0"/>
                  </a:rPr>
                  <a:t>Cities</a:t>
                </a:r>
                <a:endParaRPr kumimoji="1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游ゴシック" panose="020B0400000000000000" pitchFamily="34" charset="-128"/>
                  <a:cs typeface="Helvetica" panose="020B0604020202020204" pitchFamily="34" charset="0"/>
                </a:endParaRPr>
              </a:p>
            </p:txBody>
          </p:sp>
          <p:sp>
            <p:nvSpPr>
              <p:cNvPr id="27" name="テキスト ボックス 50">
                <a:extLst>
                  <a:ext uri="{FF2B5EF4-FFF2-40B4-BE49-F238E27FC236}">
                    <a16:creationId xmlns:a16="http://schemas.microsoft.com/office/drawing/2014/main" id="{E24DF7E1-AEAF-432D-B93B-95CFA00E2BD6}"/>
                  </a:ext>
                </a:extLst>
              </p:cNvPr>
              <p:cNvSpPr txBox="1"/>
              <p:nvPr/>
            </p:nvSpPr>
            <p:spPr>
              <a:xfrm>
                <a:off x="2514221" y="905112"/>
                <a:ext cx="1454174" cy="40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游ゴシック" panose="020B0400000000000000" pitchFamily="34" charset="-128"/>
                    <a:cs typeface="Helvetica" panose="020B0604020202020204" pitchFamily="34" charset="0"/>
                  </a:rPr>
                  <a:t>Countryside</a:t>
                </a:r>
                <a:endParaRPr kumimoji="1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游ゴシック" panose="020B0400000000000000" pitchFamily="34" charset="-128"/>
                  <a:cs typeface="Helvetica" panose="020B0604020202020204" pitchFamily="34" charset="0"/>
                </a:endParaRPr>
              </a:p>
            </p:txBody>
          </p:sp>
        </p:grpSp>
      </p:grpSp>
      <p:sp>
        <p:nvSpPr>
          <p:cNvPr id="28" name="テキスト ボックス 52">
            <a:extLst>
              <a:ext uri="{FF2B5EF4-FFF2-40B4-BE49-F238E27FC236}">
                <a16:creationId xmlns:a16="http://schemas.microsoft.com/office/drawing/2014/main" id="{93EFF2E8-9C5A-4E9D-9C97-EDA7BC142A26}"/>
              </a:ext>
            </a:extLst>
          </p:cNvPr>
          <p:cNvSpPr txBox="1"/>
          <p:nvPr/>
        </p:nvSpPr>
        <p:spPr>
          <a:xfrm>
            <a:off x="7893984" y="991663"/>
            <a:ext cx="4225433" cy="1323439"/>
          </a:xfrm>
          <a:prstGeom prst="rect">
            <a:avLst/>
          </a:prstGeom>
          <a:solidFill>
            <a:sysClr val="window" lastClr="FFFFFF">
              <a:alpha val="50000"/>
            </a:sys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Provision of ecosystem</a:t>
            </a:r>
            <a:r>
              <a:rPr kumimoji="1" lang="ja-JP" altLang="en-US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 </a:t>
            </a:r>
            <a:r>
              <a:rPr kumimoji="1" lang="en-US" altLang="ja-JP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services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Food, water, and timber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Renewable energy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Water purification, control of natural disasters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Condensed" panose="020B0502040204020203" pitchFamily="34" charset="0"/>
              <a:ea typeface="游ゴシック" panose="020B0400000000000000" pitchFamily="34" charset="-128"/>
              <a:cs typeface="Helvetica" panose="020B0604020202020204" pitchFamily="34" charset="0"/>
            </a:endParaRPr>
          </a:p>
        </p:txBody>
      </p:sp>
      <p:sp>
        <p:nvSpPr>
          <p:cNvPr id="29" name="テキスト ボックス 53">
            <a:extLst>
              <a:ext uri="{FF2B5EF4-FFF2-40B4-BE49-F238E27FC236}">
                <a16:creationId xmlns:a16="http://schemas.microsoft.com/office/drawing/2014/main" id="{31D4AF6F-8602-4128-9A66-8F09ECA81CD1}"/>
              </a:ext>
            </a:extLst>
          </p:cNvPr>
          <p:cNvSpPr txBox="1"/>
          <p:nvPr/>
        </p:nvSpPr>
        <p:spPr>
          <a:xfrm>
            <a:off x="501608" y="4146455"/>
            <a:ext cx="2766889" cy="584775"/>
          </a:xfrm>
          <a:prstGeom prst="rect">
            <a:avLst/>
          </a:prstGeom>
          <a:solidFill>
            <a:sysClr val="window" lastClr="FFFFFF">
              <a:alpha val="50000"/>
            </a:sys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Provision of funds and human </a:t>
            </a:r>
            <a:br>
              <a:rPr kumimoji="1" lang="en-US" altLang="ja-JP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</a:br>
            <a:r>
              <a:rPr kumimoji="1" lang="en-US" altLang="ja-JP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resources</a:t>
            </a:r>
          </a:p>
        </p:txBody>
      </p:sp>
      <p:sp>
        <p:nvSpPr>
          <p:cNvPr id="30" name="テキスト ボックス 54">
            <a:extLst>
              <a:ext uri="{FF2B5EF4-FFF2-40B4-BE49-F238E27FC236}">
                <a16:creationId xmlns:a16="http://schemas.microsoft.com/office/drawing/2014/main" id="{26456C70-EFEC-4E98-8B78-382803FC9274}"/>
              </a:ext>
            </a:extLst>
          </p:cNvPr>
          <p:cNvSpPr txBox="1"/>
          <p:nvPr/>
        </p:nvSpPr>
        <p:spPr>
          <a:xfrm>
            <a:off x="921960" y="793734"/>
            <a:ext cx="2598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Self-reliant and </a:t>
            </a:r>
            <a:br>
              <a:rPr kumimoji="1" lang="en-US" altLang="ja-JP" sz="160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</a:br>
            <a:r>
              <a:rPr kumimoji="1" lang="en-US" altLang="ja-JP" sz="1600" dirty="0" err="1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decentralised</a:t>
            </a:r>
            <a:r>
              <a:rPr kumimoji="1" lang="en-US" altLang="ja-JP" sz="160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 community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Local production and consumption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Use of renewable energy</a:t>
            </a:r>
            <a:endParaRPr kumimoji="1" lang="ja-JP" altLang="en-US" sz="1600" dirty="0">
              <a:solidFill>
                <a:prstClr val="black"/>
              </a:solidFill>
              <a:latin typeface="Bahnschrift Light Condensed" panose="020B0502040204020203" pitchFamily="34" charset="0"/>
              <a:ea typeface="游ゴシック" panose="020B0400000000000000" pitchFamily="34" charset="-128"/>
              <a:cs typeface="Helvetica" panose="020B0604020202020204" pitchFamily="34" charset="0"/>
            </a:endParaRPr>
          </a:p>
        </p:txBody>
      </p:sp>
      <p:sp>
        <p:nvSpPr>
          <p:cNvPr id="31" name="テキスト ボックス 55">
            <a:extLst>
              <a:ext uri="{FF2B5EF4-FFF2-40B4-BE49-F238E27FC236}">
                <a16:creationId xmlns:a16="http://schemas.microsoft.com/office/drawing/2014/main" id="{D3BACCD7-388A-460D-9CB6-0D17BA6E32F8}"/>
              </a:ext>
            </a:extLst>
          </p:cNvPr>
          <p:cNvSpPr txBox="1"/>
          <p:nvPr/>
        </p:nvSpPr>
        <p:spPr>
          <a:xfrm>
            <a:off x="8265957" y="4897244"/>
            <a:ext cx="3774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Self-reliant and </a:t>
            </a:r>
            <a:r>
              <a:rPr kumimoji="1" lang="en-US" altLang="ja-JP" sz="1600" dirty="0" err="1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decentralised</a:t>
            </a:r>
            <a:r>
              <a:rPr kumimoji="1" lang="en-US" altLang="ja-JP" sz="160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 community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Local production and consumption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Use of renewable energy</a:t>
            </a:r>
            <a:endParaRPr kumimoji="1" lang="ja-JP" altLang="en-US" sz="1600" dirty="0">
              <a:solidFill>
                <a:prstClr val="black"/>
              </a:solidFill>
              <a:latin typeface="Bahnschrift Light Condensed" panose="020B0502040204020203" pitchFamily="34" charset="0"/>
              <a:ea typeface="游ゴシック" panose="020B0400000000000000" pitchFamily="34" charset="-128"/>
              <a:cs typeface="Helvetica" panose="020B0604020202020204" pitchFamily="34" charset="0"/>
            </a:endParaRPr>
          </a:p>
        </p:txBody>
      </p:sp>
      <p:sp>
        <p:nvSpPr>
          <p:cNvPr id="33" name="矢印: 右 57">
            <a:extLst>
              <a:ext uri="{FF2B5EF4-FFF2-40B4-BE49-F238E27FC236}">
                <a16:creationId xmlns:a16="http://schemas.microsoft.com/office/drawing/2014/main" id="{9FC7E36C-65E2-429A-8D4F-F3B240126CB2}"/>
              </a:ext>
            </a:extLst>
          </p:cNvPr>
          <p:cNvSpPr/>
          <p:nvPr/>
        </p:nvSpPr>
        <p:spPr>
          <a:xfrm rot="10800000">
            <a:off x="7989174" y="2423175"/>
            <a:ext cx="565367" cy="954106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Condensed" panose="020B0502040204020203" pitchFamily="34" charset="0"/>
              <a:ea typeface="游ゴシック" panose="020B0400000000000000" pitchFamily="34" charset="-128"/>
              <a:cs typeface="Helvetica" panose="020B0604020202020204" pitchFamily="34" charset="0"/>
            </a:endParaRPr>
          </a:p>
        </p:txBody>
      </p:sp>
      <p:sp>
        <p:nvSpPr>
          <p:cNvPr id="34" name="テキスト ボックス 58">
            <a:extLst>
              <a:ext uri="{FF2B5EF4-FFF2-40B4-BE49-F238E27FC236}">
                <a16:creationId xmlns:a16="http://schemas.microsoft.com/office/drawing/2014/main" id="{6C6DBDB8-5900-4E0D-B8D3-579FA44CCB9B}"/>
              </a:ext>
            </a:extLst>
          </p:cNvPr>
          <p:cNvSpPr txBox="1"/>
          <p:nvPr/>
        </p:nvSpPr>
        <p:spPr>
          <a:xfrm>
            <a:off x="8606343" y="2543834"/>
            <a:ext cx="3277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Cross-sectoral cooperation in policymaking and planning including climate policy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Facilitate sound cycle of funds and human resources</a:t>
            </a:r>
            <a:endParaRPr kumimoji="1" lang="ja-JP" altLang="en-US" sz="1600" dirty="0">
              <a:solidFill>
                <a:prstClr val="black"/>
              </a:solidFill>
              <a:latin typeface="Bahnschrift Light Condensed" panose="020B0502040204020203" pitchFamily="34" charset="0"/>
              <a:ea typeface="游ゴシック" panose="020B0400000000000000" pitchFamily="34" charset="-128"/>
              <a:cs typeface="Helvetica" panose="020B0604020202020204" pitchFamily="34" charset="0"/>
            </a:endParaRPr>
          </a:p>
        </p:txBody>
      </p:sp>
      <p:sp>
        <p:nvSpPr>
          <p:cNvPr id="35" name="矢印: 右 59">
            <a:extLst>
              <a:ext uri="{FF2B5EF4-FFF2-40B4-BE49-F238E27FC236}">
                <a16:creationId xmlns:a16="http://schemas.microsoft.com/office/drawing/2014/main" id="{454A0CD2-5FD7-4B7E-A314-79D454D378A5}"/>
              </a:ext>
            </a:extLst>
          </p:cNvPr>
          <p:cNvSpPr/>
          <p:nvPr/>
        </p:nvSpPr>
        <p:spPr>
          <a:xfrm rot="5400000">
            <a:off x="5367417" y="5035466"/>
            <a:ext cx="419856" cy="954106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Condensed" panose="020B0502040204020203" pitchFamily="34" charset="0"/>
              <a:ea typeface="游ゴシック" panose="020B0400000000000000" pitchFamily="34" charset="-128"/>
              <a:cs typeface="Helvetica" panose="020B0604020202020204" pitchFamily="34" charset="0"/>
            </a:endParaRPr>
          </a:p>
        </p:txBody>
      </p:sp>
      <p:sp>
        <p:nvSpPr>
          <p:cNvPr id="36" name="テキスト ボックス 60">
            <a:extLst>
              <a:ext uri="{FF2B5EF4-FFF2-40B4-BE49-F238E27FC236}">
                <a16:creationId xmlns:a16="http://schemas.microsoft.com/office/drawing/2014/main" id="{7E78A741-1F26-4603-9788-691A5FB621CA}"/>
              </a:ext>
            </a:extLst>
          </p:cNvPr>
          <p:cNvSpPr txBox="1"/>
          <p:nvPr/>
        </p:nvSpPr>
        <p:spPr>
          <a:xfrm>
            <a:off x="2960571" y="5876084"/>
            <a:ext cx="6703222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kern="0" dirty="0">
                <a:solidFill>
                  <a:srgbClr val="FF0000"/>
                </a:solidFill>
                <a:latin typeface="Bahnschrif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D</a:t>
            </a:r>
            <a:r>
              <a:rPr kumimoji="1" lang="en-US" altLang="ja-JP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ecentralised</a:t>
            </a:r>
            <a:r>
              <a:rPr lang="en-US" altLang="ja-JP" sz="2400" kern="0" dirty="0">
                <a:solidFill>
                  <a:srgbClr val="FF0000"/>
                </a:solidFill>
                <a:latin typeface="Bahnschrif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 </a:t>
            </a:r>
            <a:r>
              <a:rPr kumimoji="1" lang="en-US" altLang="ja-JP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yet connected </a:t>
            </a:r>
            <a:r>
              <a:rPr lang="en-US" altLang="ja-JP" sz="2400" kern="0" dirty="0">
                <a:solidFill>
                  <a:srgbClr val="FF0000"/>
                </a:solidFill>
                <a:latin typeface="Bahnschrif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l</a:t>
            </a:r>
            <a:r>
              <a:rPr kumimoji="1" lang="en-US" altLang="ja-JP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ocal</a:t>
            </a:r>
            <a:r>
              <a:rPr lang="en-US" altLang="ja-JP" sz="2400" kern="0" dirty="0" err="1">
                <a:solidFill>
                  <a:srgbClr val="FF0000"/>
                </a:solidFill>
                <a:latin typeface="Bahnschrif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ities</a:t>
            </a:r>
            <a:endParaRPr kumimoji="1" lang="ja-JP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hnschrift Condensed" panose="020B0502040204020203" pitchFamily="34" charset="0"/>
              <a:ea typeface="游ゴシック" panose="020B0400000000000000" pitchFamily="34" charset="-128"/>
              <a:cs typeface="Helvetica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960783">
            <a:off x="4697204" y="3044116"/>
            <a:ext cx="2091859" cy="1229624"/>
          </a:xfrm>
          <a:prstGeom prst="rect">
            <a:avLst/>
          </a:prstGeom>
          <a:solidFill>
            <a:srgbClr val="FFC000">
              <a:lumMod val="60000"/>
              <a:lumOff val="40000"/>
              <a:alpha val="43000"/>
            </a:srgbClr>
          </a:solidFill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Shared concerns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Resource security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Economic prosperity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Health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Ecosystem assets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Disaster risk reduction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329673" y="1144063"/>
            <a:ext cx="16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Bahnschrift Light Condensed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0151BF-0C84-3E49-AD43-4226B3BDD765}"/>
              </a:ext>
            </a:extLst>
          </p:cNvPr>
          <p:cNvSpPr txBox="1"/>
          <p:nvPr/>
        </p:nvSpPr>
        <p:spPr>
          <a:xfrm>
            <a:off x="3138381" y="6367165"/>
            <a:ext cx="887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Adapted from the Ministry of the Environment’s Fifth Basic Environment Plan (https://</a:t>
            </a:r>
            <a:r>
              <a:rPr lang="en-US" sz="1200" dirty="0" err="1"/>
              <a:t>www.env.go.jp</a:t>
            </a:r>
            <a:r>
              <a:rPr lang="en-US" sz="1200" dirty="0"/>
              <a:t>/policy/</a:t>
            </a:r>
            <a:r>
              <a:rPr lang="en-US" sz="1200" dirty="0" err="1"/>
              <a:t>kihon_keikaku</a:t>
            </a:r>
            <a:r>
              <a:rPr lang="en-US" sz="1200" dirty="0"/>
              <a:t>/plan/plan_5/attach/ref_en-02.pdf)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88A480-4C66-1D49-96FD-B207D5144B33}"/>
              </a:ext>
            </a:extLst>
          </p:cNvPr>
          <p:cNvSpPr/>
          <p:nvPr/>
        </p:nvSpPr>
        <p:spPr>
          <a:xfrm>
            <a:off x="1179350" y="4622938"/>
            <a:ext cx="2902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ja-JP" sz="1600" kern="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Participation in </a:t>
            </a:r>
            <a:br>
              <a:rPr lang="en-US" altLang="ja-JP" sz="1600" kern="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</a:br>
            <a:r>
              <a:rPr lang="en-US" altLang="ja-JP" sz="1600" kern="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conservation activities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ja-JP" sz="1600" kern="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Consumption of local products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ja-JP" sz="1600" kern="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Support through socio-economic systems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ja-JP" sz="1600" kern="0" dirty="0">
                <a:solidFill>
                  <a:prstClr val="black"/>
                </a:solidFill>
                <a:latin typeface="Bahnschrift Light Condensed" panose="020B0502040204020203" pitchFamily="34" charset="0"/>
                <a:ea typeface="游ゴシック" panose="020B0400000000000000" pitchFamily="34" charset="-128"/>
                <a:cs typeface="Helvetica" panose="020B0604020202020204" pitchFamily="34" charset="0"/>
              </a:rPr>
              <a:t>Investment in local funds</a:t>
            </a:r>
            <a:endParaRPr lang="ja-JP" altLang="en-US" sz="1600" kern="0" dirty="0">
              <a:solidFill>
                <a:prstClr val="black"/>
              </a:solidFill>
              <a:latin typeface="Bahnschrift Light Condensed" panose="020B0502040204020203" pitchFamily="34" charset="0"/>
              <a:ea typeface="游ゴシック" panose="020B0400000000000000" pitchFamily="34" charset="-128"/>
              <a:cs typeface="Helvetica" panose="020B0604020202020204" pitchFamily="34" charset="0"/>
            </a:endParaRPr>
          </a:p>
        </p:txBody>
      </p:sp>
      <p:sp>
        <p:nvSpPr>
          <p:cNvPr id="42" name="Google Shape;40;p1">
            <a:extLst>
              <a:ext uri="{FF2B5EF4-FFF2-40B4-BE49-F238E27FC236}">
                <a16:creationId xmlns:a16="http://schemas.microsoft.com/office/drawing/2014/main" id="{20D51527-2754-0644-B240-02B8E6E5178B}"/>
              </a:ext>
            </a:extLst>
          </p:cNvPr>
          <p:cNvSpPr txBox="1"/>
          <p:nvPr/>
        </p:nvSpPr>
        <p:spPr>
          <a:xfrm>
            <a:off x="1255890" y="258463"/>
            <a:ext cx="10112583" cy="505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dk1"/>
              </a:buClr>
              <a:buSzPts val="1500"/>
              <a:defRPr sz="16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1pPr>
          </a:lstStyle>
          <a:p>
            <a:pPr algn="ctr" defTabSz="1219170">
              <a:buClr>
                <a:srgbClr val="000000"/>
              </a:buClr>
              <a:defRPr/>
            </a:pPr>
            <a:r>
              <a:rPr kumimoji="0" lang="en-US" altLang="ja-JP" sz="3200" kern="0" dirty="0">
                <a:solidFill>
                  <a:srgbClr val="5B8340"/>
                </a:solidFill>
                <a:latin typeface="Bahnschrift Condensed" panose="020B0502040204020203" pitchFamily="34" charset="0"/>
                <a:sym typeface="Arial"/>
              </a:rPr>
              <a:t>Local/Regional Circulating and Ecological Sphere (CES)</a:t>
            </a:r>
          </a:p>
        </p:txBody>
      </p:sp>
    </p:spTree>
    <p:extLst>
      <p:ext uri="{BB962C8B-B14F-4D97-AF65-F5344CB8AC3E}">
        <p14:creationId xmlns:p14="http://schemas.microsoft.com/office/powerpoint/2010/main" val="254800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0;p1"/>
          <p:cNvSpPr txBox="1"/>
          <p:nvPr/>
        </p:nvSpPr>
        <p:spPr>
          <a:xfrm>
            <a:off x="1341655" y="2881383"/>
            <a:ext cx="10112583" cy="128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dk1"/>
              </a:buClr>
              <a:buSzPts val="1500"/>
              <a:defRPr sz="16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1pPr>
          </a:lstStyle>
          <a:p>
            <a:pPr algn="ctr" defTabSz="1219170">
              <a:buClr>
                <a:srgbClr val="000000"/>
              </a:buClr>
              <a:buSzPts val="1900"/>
            </a:pPr>
            <a:r>
              <a:rPr kumimoji="0" lang="en-US" altLang="ja-JP" sz="3733" kern="0" dirty="0">
                <a:solidFill>
                  <a:srgbClr val="42813A"/>
                </a:solidFill>
                <a:latin typeface="Calibri"/>
                <a:sym typeface="Quattrocento Sans"/>
              </a:rPr>
              <a:t>Let’s accelerate these efforts and work together to build the future we want.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565" y="5076010"/>
            <a:ext cx="4018881" cy="16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8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C87DC334-3A48-6847-A2BE-B3A0C9F33A76}"/>
              </a:ext>
            </a:extLst>
          </p:cNvPr>
          <p:cNvSpPr txBox="1"/>
          <p:nvPr/>
        </p:nvSpPr>
        <p:spPr>
          <a:xfrm>
            <a:off x="8807691" y="5783281"/>
            <a:ext cx="2903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400" b="1" dirty="0">
                <a:latin typeface="Bahnschrift SemiCondensed" panose="020B0502040204020203" pitchFamily="34" charset="0"/>
              </a:rPr>
              <a:t>Appendices</a:t>
            </a:r>
            <a:endParaRPr lang="en-GB" sz="44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2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62249" y="723103"/>
            <a:ext cx="7449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Bahnschrift SemiCondensed" panose="020B0502040204020203" pitchFamily="34" charset="0"/>
              </a:rPr>
              <a:t>The Pandemic &amp; Environmental Sustainability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022509" y="6229014"/>
            <a:ext cx="156645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Carbon Monitor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54" y="1307878"/>
            <a:ext cx="7638154" cy="540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54" y="1307878"/>
            <a:ext cx="7638154" cy="540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53" y="1307878"/>
            <a:ext cx="763815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6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762249" y="723103"/>
            <a:ext cx="7449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Bahnschrift SemiCondensed" panose="020B0502040204020203" pitchFamily="34" charset="0"/>
              </a:rPr>
              <a:t>The Pandemic &amp; Environmental Sustainability</a:t>
            </a:r>
          </a:p>
        </p:txBody>
      </p:sp>
      <p:sp>
        <p:nvSpPr>
          <p:cNvPr id="4" name="Rectangle 1"/>
          <p:cNvSpPr/>
          <p:nvPr/>
        </p:nvSpPr>
        <p:spPr>
          <a:xfrm>
            <a:off x="769677" y="1697859"/>
            <a:ext cx="57173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Bahnschrift SemiCondensed" panose="020B0502040204020203" pitchFamily="34" charset="0"/>
              </a:rPr>
              <a:t>Increase in healthcare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Bahnschrift SemiCondensed" panose="020B0502040204020203" pitchFamily="34" charset="0"/>
              </a:rPr>
              <a:t>Growth of single use &amp; plastic packaging waste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Bahnschrift SemiCondensed" panose="020B0502040204020203" pitchFamily="34" charset="0"/>
              </a:rPr>
              <a:t>Disruption to food production and generation of food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Bahnschrift SemiCondensed" panose="020B0502040204020203" pitchFamily="34" charset="0"/>
              </a:rPr>
              <a:t>Halt or reduction of waste recovery and recycling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Bahnschrift SemiCondensed" panose="020B0502040204020203" pitchFamily="34" charset="0"/>
              </a:rPr>
              <a:t>Disruption to informal waste sector/SME activities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969" y="1494901"/>
            <a:ext cx="5617027" cy="3321067"/>
          </a:xfrm>
          <a:prstGeom prst="rect">
            <a:avLst/>
          </a:prstGeom>
        </p:spPr>
      </p:pic>
      <p:sp>
        <p:nvSpPr>
          <p:cNvPr id="10" name="Rectangle 8"/>
          <p:cNvSpPr/>
          <p:nvPr/>
        </p:nvSpPr>
        <p:spPr>
          <a:xfrm>
            <a:off x="6486986" y="4815968"/>
            <a:ext cx="57050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Sharma et al., 2000. Challenges, opportunities, and innovations for effective solid waste management during and post COVID-19 pandemic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486986" y="6034570"/>
            <a:ext cx="47150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IGES 2020 Waste Management during the COVID-19 Pandemic: From Response to Recovery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036" y="4676891"/>
            <a:ext cx="1589930" cy="212481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25665">
            <a:off x="3271908" y="4490528"/>
            <a:ext cx="1602084" cy="21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3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28799" y="1271238"/>
            <a:ext cx="1814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ahnschrift SemiCondensed" panose="020B0502040204020203" pitchFamily="34" charset="0"/>
              </a:rPr>
              <a:t>Overview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28799" y="2014653"/>
            <a:ext cx="7610417" cy="255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SDGs in Asia and the Pacific: Progress and Delays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The Impacts of the COVID-19 Pandemic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Innovative Cases in Asia and the Pacific</a:t>
            </a:r>
          </a:p>
        </p:txBody>
      </p:sp>
    </p:spTree>
    <p:extLst>
      <p:ext uri="{BB962C8B-B14F-4D97-AF65-F5344CB8AC3E}">
        <p14:creationId xmlns:p14="http://schemas.microsoft.com/office/powerpoint/2010/main" val="152737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828121" y="5897428"/>
            <a:ext cx="2133600" cy="365125"/>
          </a:xfrm>
        </p:spPr>
        <p:txBody>
          <a:bodyPr/>
          <a:lstStyle/>
          <a:p>
            <a:pPr defTabSz="914377"/>
            <a:fld id="{B4739A38-BB4A-4904-B73D-F58B44929CDB}" type="slidenum">
              <a:rPr lang="ja-JP" altLang="en-US" sz="2400" b="1">
                <a:solidFill>
                  <a:prstClr val="black">
                    <a:tint val="75000"/>
                  </a:prstClr>
                </a:solidFill>
                <a:latin typeface="Bahnschrift Condensed" panose="020B0502040204020203" pitchFamily="34" charset="0"/>
                <a:ea typeface="游ゴシック" panose="020B0400000000000000" pitchFamily="50" charset="-128"/>
              </a:rPr>
              <a:pPr defTabSz="914377"/>
              <a:t>20</a:t>
            </a:fld>
            <a:endParaRPr lang="ja-JP" altLang="en-US" sz="2400" b="1">
              <a:solidFill>
                <a:prstClr val="black">
                  <a:tint val="75000"/>
                </a:prstClr>
              </a:solidFill>
              <a:latin typeface="Bahnschrift Condensed" panose="020B0502040204020203" pitchFamily="34" charset="0"/>
              <a:ea typeface="游ゴシック" panose="020B04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33" y="581290"/>
            <a:ext cx="2530807" cy="189810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934" y="583352"/>
            <a:ext cx="3421375" cy="189810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127"/>
          <a:stretch/>
        </p:blipFill>
        <p:spPr>
          <a:xfrm>
            <a:off x="1030089" y="2655908"/>
            <a:ext cx="3996152" cy="19902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 t="-8" r="-5" b="1820"/>
          <a:stretch>
            <a:fillRect/>
          </a:stretch>
        </p:blipFill>
        <p:spPr bwMode="auto">
          <a:xfrm>
            <a:off x="6393778" y="3095941"/>
            <a:ext cx="4146423" cy="3285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1143" y="682936"/>
            <a:ext cx="3131211" cy="16626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 t="-9" r="-5" b="-9"/>
          <a:stretch>
            <a:fillRect/>
          </a:stretch>
        </p:blipFill>
        <p:spPr bwMode="auto">
          <a:xfrm>
            <a:off x="689047" y="4400107"/>
            <a:ext cx="4337195" cy="2361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右カーブ矢印 21"/>
          <p:cNvSpPr/>
          <p:nvPr/>
        </p:nvSpPr>
        <p:spPr>
          <a:xfrm rot="15589264" flipV="1">
            <a:off x="5543184" y="5924633"/>
            <a:ext cx="415800" cy="13541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prstClr val="black"/>
              </a:solidFill>
              <a:latin typeface="Bahnschrift Condensed" panose="020B0502040204020203" pitchFamily="34" charset="0"/>
              <a:ea typeface="游ゴシック" panose="020B04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508445" y="2757387"/>
            <a:ext cx="474119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altLang="ja-JP" sz="1600" dirty="0">
                <a:solidFill>
                  <a:prstClr val="black"/>
                </a:solidFill>
                <a:latin typeface="Bahnschrif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Technological solutions </a:t>
            </a:r>
            <a:r>
              <a:rPr lang="en-US" altLang="ja-JP" sz="1600" b="1" dirty="0">
                <a:solidFill>
                  <a:srgbClr val="FF0000"/>
                </a:solidFill>
                <a:latin typeface="Bahnschrif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TMG suggestion</a:t>
            </a:r>
            <a:endParaRPr lang="ja-JP" altLang="en-US" sz="1600" b="1" dirty="0">
              <a:solidFill>
                <a:srgbClr val="FF0000"/>
              </a:solidFill>
              <a:latin typeface="Bahnschrift Condensed" panose="020B0502040204020203" pitchFamily="34" charset="0"/>
              <a:ea typeface="游ゴシック" panose="020B0400000000000000" pitchFamily="50" charset="-128"/>
              <a:cs typeface="Tahoma" panose="020B060403050404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920637" y="2481457"/>
            <a:ext cx="493025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altLang="ja-JP" sz="1600" b="1" dirty="0">
                <a:solidFill>
                  <a:srgbClr val="FF0000"/>
                </a:solidFill>
                <a:latin typeface="Bahnschrif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 conditioning </a:t>
            </a:r>
            <a:r>
              <a:rPr lang="en-US" altLang="ja-JP" sz="1600" dirty="0">
                <a:solidFill>
                  <a:prstClr val="black"/>
                </a:solidFill>
                <a:latin typeface="Bahnschrif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largest energy use !</a:t>
            </a:r>
            <a:endParaRPr lang="ja-JP" altLang="en-US" sz="1600" dirty="0">
              <a:solidFill>
                <a:prstClr val="black"/>
              </a:solidFill>
              <a:latin typeface="Bahnschrift Condensed" panose="020B0502040204020203" pitchFamily="34" charset="0"/>
              <a:ea typeface="游ゴシック" panose="020B0400000000000000" pitchFamily="50" charset="-128"/>
              <a:cs typeface="Tahoma" panose="020B0604030504040204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062687" y="6016933"/>
            <a:ext cx="2605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altLang="ja-JP" sz="1600" b="1" dirty="0">
                <a:solidFill>
                  <a:srgbClr val="FF0000"/>
                </a:solidFill>
                <a:latin typeface="Bahnschrif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Mainly TMG’s  no or low cost solutions !</a:t>
            </a:r>
            <a:endParaRPr lang="ja-JP" altLang="en-US" sz="1600" b="1" dirty="0">
              <a:solidFill>
                <a:srgbClr val="FF0000"/>
              </a:solidFill>
              <a:latin typeface="Bahnschrift Condensed" panose="020B0502040204020203" pitchFamily="34" charset="0"/>
              <a:ea typeface="游ゴシック" panose="020B0400000000000000" pitchFamily="50" charset="-128"/>
              <a:cs typeface="Tahoma" panose="020B060403050404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60422" y="301867"/>
            <a:ext cx="11871159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26997"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Bahnschrif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year: Introduction of Tokyo Met. </a:t>
            </a:r>
            <a:r>
              <a:rPr lang="en-US" altLang="ja-JP" sz="3200">
                <a:solidFill>
                  <a:prstClr val="black"/>
                </a:solidFill>
                <a:latin typeface="Bahnschrif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Government scheme.</a:t>
            </a:r>
            <a:endParaRPr lang="en-GB" altLang="ja-JP" sz="3200" dirty="0">
              <a:solidFill>
                <a:prstClr val="black"/>
              </a:solidFill>
              <a:latin typeface="Bahnschrift Condensed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886075" y="4107951"/>
            <a:ext cx="478285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altLang="ja-JP" sz="1600" b="1" dirty="0">
                <a:solidFill>
                  <a:srgbClr val="FF0000"/>
                </a:solidFill>
                <a:latin typeface="Bahnschrif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potential </a:t>
            </a:r>
            <a:r>
              <a:rPr lang="en-US" altLang="ja-JP" sz="1600" dirty="0">
                <a:solidFill>
                  <a:prstClr val="black"/>
                </a:solidFill>
                <a:latin typeface="Bahnschrif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the solutions !</a:t>
            </a:r>
            <a:endParaRPr lang="ja-JP" altLang="en-US" sz="1600" dirty="0">
              <a:solidFill>
                <a:prstClr val="black"/>
              </a:solidFill>
              <a:latin typeface="Bahnschrift Condensed" panose="020B0502040204020203" pitchFamily="34" charset="0"/>
              <a:ea typeface="游ゴシック" panose="020B0400000000000000" pitchFamily="50" charset="-128"/>
              <a:cs typeface="Tahoma" panose="020B0604030504040204" pitchFamily="34" charset="0"/>
            </a:endParaRPr>
          </a:p>
        </p:txBody>
      </p:sp>
      <p:sp>
        <p:nvSpPr>
          <p:cNvPr id="19" name="右カーブ矢印 18"/>
          <p:cNvSpPr/>
          <p:nvPr/>
        </p:nvSpPr>
        <p:spPr>
          <a:xfrm rot="6232982" flipV="1">
            <a:off x="5698365" y="1284088"/>
            <a:ext cx="412939" cy="222026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prstClr val="black"/>
              </a:solidFill>
              <a:latin typeface="Bahnschrift Condensed" panose="020B0502040204020203" pitchFamily="34" charset="0"/>
              <a:ea typeface="游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39760" y="3223817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Bahnschrift Condensed" panose="020B05020402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93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34"/>
    </mc:Choice>
    <mc:Fallback xmlns="">
      <p:transition spd="slow" advTm="495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254202" y="5136895"/>
            <a:ext cx="66145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400" b="1" dirty="0">
                <a:latin typeface="Bahnschrift SemiCondensed" panose="020B0502040204020203" pitchFamily="34" charset="0"/>
              </a:rPr>
              <a:t>SDGs in Asia and the Pacific</a:t>
            </a:r>
            <a:br>
              <a:rPr lang="en-GB" sz="4400" b="1" dirty="0">
                <a:latin typeface="Bahnschrift SemiCondensed" panose="020B0502040204020203" pitchFamily="34" charset="0"/>
              </a:rPr>
            </a:br>
            <a:r>
              <a:rPr lang="en-GB" sz="4400" b="1" dirty="0">
                <a:latin typeface="Bahnschrift SemiCondensed" panose="020B0502040204020203" pitchFamily="34" charset="0"/>
              </a:rPr>
              <a:t> </a:t>
            </a:r>
            <a:r>
              <a:rPr lang="en-GB" sz="4400" dirty="0">
                <a:latin typeface="Bahnschrift SemiCondensed" panose="020B0502040204020203" pitchFamily="34" charset="0"/>
              </a:rPr>
              <a:t>Progress and Delays</a:t>
            </a:r>
          </a:p>
        </p:txBody>
      </p:sp>
    </p:spTree>
    <p:extLst>
      <p:ext uri="{BB962C8B-B14F-4D97-AF65-F5344CB8AC3E}">
        <p14:creationId xmlns:p14="http://schemas.microsoft.com/office/powerpoint/2010/main" val="98022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8"/>
          <a:stretch/>
        </p:blipFill>
        <p:spPr>
          <a:xfrm>
            <a:off x="3152235" y="1947789"/>
            <a:ext cx="6883300" cy="3994239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854304"/>
              </p:ext>
            </p:extLst>
          </p:nvPr>
        </p:nvGraphicFramePr>
        <p:xfrm>
          <a:off x="7451491" y="3245351"/>
          <a:ext cx="886902" cy="176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98531" y="4236382"/>
            <a:ext cx="1470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b="1" dirty="0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South Asia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991" y="3761597"/>
            <a:ext cx="87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b="1" dirty="0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China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8393" y="4861379"/>
            <a:ext cx="271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b="1" dirty="0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East Asia and Oceania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9190" y="2560017"/>
            <a:ext cx="4613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dirty="0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1.99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8034" y="3724842"/>
            <a:ext cx="4613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dirty="0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0.28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3091" y="1744215"/>
            <a:ext cx="4613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dirty="0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2.21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488257"/>
              </p:ext>
            </p:extLst>
          </p:nvPr>
        </p:nvGraphicFramePr>
        <p:xfrm>
          <a:off x="6314246" y="1613931"/>
          <a:ext cx="910909" cy="224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753454"/>
              </p:ext>
            </p:extLst>
          </p:nvPr>
        </p:nvGraphicFramePr>
        <p:xfrm>
          <a:off x="5148243" y="2306330"/>
          <a:ext cx="1011158" cy="212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554354" y="3256030"/>
            <a:ext cx="4613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dirty="0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1.30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77026" y="4364755"/>
            <a:ext cx="4613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dirty="0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0.23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8988" y="3250056"/>
            <a:ext cx="4613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dirty="0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0.24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291892" y="4321100"/>
            <a:ext cx="3112265" cy="1855469"/>
            <a:chOff x="-175790" y="4190565"/>
            <a:chExt cx="3112265" cy="1855469"/>
          </a:xfrm>
        </p:grpSpPr>
        <p:graphicFrame>
          <p:nvGraphicFramePr>
            <p:cNvPr id="35" name="Chart 34"/>
            <p:cNvGraphicFramePr>
              <a:graphicFrameLocks/>
            </p:cNvGraphicFramePr>
            <p:nvPr>
              <p:extLst/>
            </p:nvPr>
          </p:nvGraphicFramePr>
          <p:xfrm>
            <a:off x="-175790" y="4190565"/>
            <a:ext cx="3112265" cy="18554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36" name="Group 35"/>
            <p:cNvGrpSpPr/>
            <p:nvPr/>
          </p:nvGrpSpPr>
          <p:grpSpPr>
            <a:xfrm>
              <a:off x="821990" y="4835475"/>
              <a:ext cx="1547759" cy="584775"/>
              <a:chOff x="821990" y="4835475"/>
              <a:chExt cx="1547759" cy="58477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821990" y="4989443"/>
                <a:ext cx="9017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600" dirty="0">
                    <a:solidFill>
                      <a:srgbClr val="FFFF00"/>
                    </a:solidFill>
                    <a:latin typeface="Bahnschrift Light Condensed" panose="020B0502040204020203" pitchFamily="34" charset="0"/>
                    <a:ea typeface="HGPｺﾞｼｯｸM" panose="020B0600000000000000" pitchFamily="50" charset="-128"/>
                    <a:cs typeface="Helvetica" panose="020B0604020202020204" pitchFamily="34" charset="0"/>
                  </a:rPr>
                  <a:t>Asia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444797" y="4835475"/>
                <a:ext cx="9249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600" dirty="0">
                    <a:solidFill>
                      <a:schemeClr val="bg1"/>
                    </a:solidFill>
                    <a:latin typeface="Bahnschrift Light Condensed" panose="020B0502040204020203" pitchFamily="34" charset="0"/>
                    <a:ea typeface="HGPｺﾞｼｯｸM" panose="020B0600000000000000" pitchFamily="50" charset="-128"/>
                    <a:cs typeface="Helvetica" panose="020B0604020202020204" pitchFamily="34" charset="0"/>
                  </a:rPr>
                  <a:t>Other </a:t>
                </a:r>
              </a:p>
              <a:p>
                <a:endParaRPr kumimoji="1" lang="en-US" sz="1600" dirty="0">
                  <a:solidFill>
                    <a:schemeClr val="bg1"/>
                  </a:solidFill>
                  <a:latin typeface="Bahnschrift Light Condensed" panose="020B0502040204020203" pitchFamily="34" charset="0"/>
                  <a:ea typeface="HGPｺﾞｼｯｸM" panose="020B0600000000000000" pitchFamily="50" charset="-128"/>
                  <a:cs typeface="Helvetica" panose="020B0604020202020204" pitchFamily="34" charset="0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5833626" y="5252773"/>
            <a:ext cx="31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dirty="0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(in million </a:t>
            </a:r>
            <a:r>
              <a:rPr kumimoji="1" lang="en-US" dirty="0" err="1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tonnes</a:t>
            </a:r>
            <a:r>
              <a:rPr kumimoji="1" lang="en-US" dirty="0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 per year)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17900" y="6100540"/>
            <a:ext cx="5877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11D6E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The </a:t>
            </a:r>
            <a:r>
              <a:rPr kumimoji="1" lang="en-US" sz="2000" b="1" dirty="0">
                <a:solidFill>
                  <a:srgbClr val="911D6E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biggest source of marine plastic pollution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858436" y="1373778"/>
            <a:ext cx="6379055" cy="5155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 Light Condensed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6814" y="1972201"/>
            <a:ext cx="2582920" cy="646331"/>
          </a:xfrm>
          <a:prstGeom prst="rect">
            <a:avLst/>
          </a:prstGeom>
          <a:solidFill>
            <a:srgbClr val="911D6E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GB" dirty="0">
                <a:solidFill>
                  <a:schemeClr val="bg1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Home to roughly </a:t>
            </a:r>
            <a:r>
              <a:rPr kumimoji="1" lang="en-GB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60% of the world’s population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8001" y="3151268"/>
            <a:ext cx="2450579" cy="923330"/>
          </a:xfrm>
          <a:prstGeom prst="rect">
            <a:avLst/>
          </a:prstGeom>
          <a:solidFill>
            <a:srgbClr val="911D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S</a:t>
            </a:r>
            <a:r>
              <a:rPr kumimoji="1" lang="en-GB" dirty="0">
                <a:solidFill>
                  <a:schemeClr val="bg1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hare of </a:t>
            </a:r>
            <a:r>
              <a:rPr kumimoji="1" lang="en-GB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global GDP </a:t>
            </a:r>
            <a:r>
              <a:rPr kumimoji="1" lang="en-GB" dirty="0">
                <a:solidFill>
                  <a:schemeClr val="bg1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to increase from </a:t>
            </a:r>
            <a:r>
              <a:rPr kumimoji="1" lang="en-GB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33% in 2019 </a:t>
            </a:r>
            <a:r>
              <a:rPr kumimoji="1" lang="en-GB" dirty="0">
                <a:solidFill>
                  <a:schemeClr val="bg1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to </a:t>
            </a:r>
            <a:r>
              <a:rPr kumimoji="1" lang="en-GB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52% in 2050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423332" y="2965847"/>
            <a:ext cx="2579864" cy="1477328"/>
          </a:xfrm>
          <a:prstGeom prst="rect">
            <a:avLst/>
          </a:prstGeom>
          <a:noFill/>
          <a:ln w="38100">
            <a:solidFill>
              <a:srgbClr val="911D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GB" b="1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19% share </a:t>
            </a:r>
            <a:r>
              <a:rPr kumimoji="1" lang="en-GB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of total global </a:t>
            </a:r>
            <a:r>
              <a:rPr kumimoji="1" lang="en-GB" b="1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food</a:t>
            </a:r>
            <a:r>
              <a:rPr kumimoji="1" lang="en-GB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 and </a:t>
            </a:r>
            <a:r>
              <a:rPr kumimoji="1" lang="en-GB" b="1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agriculture</a:t>
            </a:r>
            <a:r>
              <a:rPr kumimoji="1" lang="en-GB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 </a:t>
            </a:r>
            <a:r>
              <a:rPr kumimoji="1" lang="en-GB" b="1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exports</a:t>
            </a:r>
          </a:p>
          <a:p>
            <a:pPr algn="ctr"/>
            <a:r>
              <a:rPr kumimoji="1" lang="en-GB" b="1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31% share </a:t>
            </a:r>
            <a:r>
              <a:rPr kumimoji="1" lang="en-GB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of total </a:t>
            </a:r>
            <a:r>
              <a:rPr kumimoji="1" lang="en-GB" b="1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food</a:t>
            </a:r>
            <a:r>
              <a:rPr kumimoji="1" lang="en-GB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 and </a:t>
            </a:r>
            <a:r>
              <a:rPr kumimoji="1" lang="en-GB" b="1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agriculture</a:t>
            </a:r>
            <a:r>
              <a:rPr kumimoji="1" lang="en-GB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 </a:t>
            </a:r>
            <a:r>
              <a:rPr kumimoji="1" lang="en-GB" b="1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imports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384180" y="1602960"/>
            <a:ext cx="2579864" cy="923330"/>
          </a:xfrm>
          <a:prstGeom prst="rect">
            <a:avLst/>
          </a:prstGeom>
          <a:noFill/>
          <a:ln w="38100">
            <a:solidFill>
              <a:srgbClr val="911D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GB" b="1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47% share </a:t>
            </a:r>
            <a:r>
              <a:rPr kumimoji="1" lang="en-GB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of total global primary</a:t>
            </a:r>
            <a:r>
              <a:rPr kumimoji="1" lang="en-GB" b="1" dirty="0">
                <a:solidFill>
                  <a:sysClr val="windowText" lastClr="000000"/>
                </a:solidFill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 energy consumption (2019)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990316" y="393010"/>
            <a:ext cx="5459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Bahnschrift SemiCondensed" panose="020B0502040204020203" pitchFamily="34" charset="0"/>
              </a:rPr>
              <a:t>Asia and the Pacific at a Glance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73619EF-FED9-3849-90A8-D4254D4CC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7900" y="3294502"/>
            <a:ext cx="647573" cy="108158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A72873-3420-3345-9DA4-4D3C4E2A5D74}"/>
              </a:ext>
            </a:extLst>
          </p:cNvPr>
          <p:cNvSpPr txBox="1"/>
          <p:nvPr/>
        </p:nvSpPr>
        <p:spPr>
          <a:xfrm>
            <a:off x="7965129" y="5666229"/>
            <a:ext cx="25120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i="1" dirty="0"/>
              <a:t>Boucher and </a:t>
            </a:r>
            <a:r>
              <a:rPr lang="en-GB" sz="1300" i="1" dirty="0" err="1"/>
              <a:t>Friot</a:t>
            </a:r>
            <a:r>
              <a:rPr lang="en-GB" sz="1300" i="1" dirty="0"/>
              <a:t> (2017)</a:t>
            </a:r>
            <a:endParaRPr lang="en-US" sz="1300" i="1" dirty="0"/>
          </a:p>
        </p:txBody>
      </p:sp>
      <p:sp>
        <p:nvSpPr>
          <p:cNvPr id="49" name="テキスト ボックス 60">
            <a:extLst>
              <a:ext uri="{FF2B5EF4-FFF2-40B4-BE49-F238E27FC236}">
                <a16:creationId xmlns:a16="http://schemas.microsoft.com/office/drawing/2014/main" id="{EC68B941-A791-0B45-A795-AE8BF2170C84}"/>
              </a:ext>
            </a:extLst>
          </p:cNvPr>
          <p:cNvSpPr txBox="1"/>
          <p:nvPr/>
        </p:nvSpPr>
        <p:spPr>
          <a:xfrm>
            <a:off x="1315824" y="954637"/>
            <a:ext cx="1077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911D6E"/>
                </a:solidFill>
                <a:latin typeface="Bahnschrift SemiCondensed" panose="020B0502040204020203" pitchFamily="34" charset="0"/>
              </a:rPr>
              <a:t>A significant region in terms of demography, economy, and environmental pressure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F00C11-3150-054F-AC58-9ED94AEBD011}"/>
              </a:ext>
            </a:extLst>
          </p:cNvPr>
          <p:cNvSpPr txBox="1"/>
          <p:nvPr/>
        </p:nvSpPr>
        <p:spPr>
          <a:xfrm>
            <a:off x="660966" y="2569125"/>
            <a:ext cx="33512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(UNESCAP, “Population Trends”, 2013)</a:t>
            </a:r>
            <a:endParaRPr kumimoji="1" lang="en-US" sz="1300" i="1" dirty="0">
              <a:latin typeface="Bahnschrift Light Condensed" panose="020B0502040204020203" pitchFamily="34" charset="0"/>
              <a:ea typeface="HGPｺﾞｼｯｸM" panose="020B0600000000000000" pitchFamily="50" charset="-128"/>
              <a:cs typeface="Helvetica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8F61E6-809B-C24B-992B-3184F146CF9F}"/>
              </a:ext>
            </a:extLst>
          </p:cNvPr>
          <p:cNvSpPr txBox="1"/>
          <p:nvPr/>
        </p:nvSpPr>
        <p:spPr>
          <a:xfrm>
            <a:off x="618175" y="4109381"/>
            <a:ext cx="26709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(IMF; ADB, “Asia 2050”)</a:t>
            </a:r>
            <a:endParaRPr kumimoji="1" lang="en-US" sz="1300" i="1" dirty="0">
              <a:latin typeface="Bahnschrift Light Condensed" panose="020B0502040204020203" pitchFamily="34" charset="0"/>
              <a:ea typeface="HGPｺﾞｼｯｸM" panose="020B0600000000000000" pitchFamily="50" charset="-128"/>
              <a:cs typeface="Helvetica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577587-5D11-7E4B-86A4-28E95D3D5DFE}"/>
              </a:ext>
            </a:extLst>
          </p:cNvPr>
          <p:cNvSpPr txBox="1"/>
          <p:nvPr/>
        </p:nvSpPr>
        <p:spPr>
          <a:xfrm>
            <a:off x="9050420" y="2544628"/>
            <a:ext cx="32666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300" i="1" dirty="0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(BP Statistical Review of World Energy 2021)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6229F7-1C64-5443-B632-523FF80975FE}"/>
              </a:ext>
            </a:extLst>
          </p:cNvPr>
          <p:cNvSpPr txBox="1"/>
          <p:nvPr/>
        </p:nvSpPr>
        <p:spPr>
          <a:xfrm>
            <a:off x="9020831" y="4428187"/>
            <a:ext cx="32666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300" i="1" dirty="0">
                <a:latin typeface="Bahnschrift Light Condensed" panose="020B0502040204020203" pitchFamily="34" charset="0"/>
                <a:ea typeface="HGPｺﾞｼｯｸM" panose="020B0600000000000000" pitchFamily="50" charset="-128"/>
                <a:cs typeface="Helvetica" panose="020B0604020202020204" pitchFamily="34" charset="0"/>
              </a:rPr>
              <a:t>(FAOSTAT, Rabobank Analysis, 2016)</a:t>
            </a:r>
          </a:p>
        </p:txBody>
      </p:sp>
    </p:spTree>
    <p:extLst>
      <p:ext uri="{BB962C8B-B14F-4D97-AF65-F5344CB8AC3E}">
        <p14:creationId xmlns:p14="http://schemas.microsoft.com/office/powerpoint/2010/main" val="129478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19901" y="704597"/>
            <a:ext cx="8457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Bahnschrift SemiCondensed" panose="020B0502040204020203" pitchFamily="34" charset="0"/>
              </a:rPr>
              <a:t>SDGs in Asia and the Pacific: Progress and Delays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16268" y="6286428"/>
            <a:ext cx="526458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UNESCAP Asia and the Pacific SDG Progress Report 2021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1537607" y="1589982"/>
          <a:ext cx="7268336" cy="46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006">
                  <a:extLst>
                    <a:ext uri="{9D8B030D-6E8A-4147-A177-3AD203B41FA5}">
                      <a16:colId xmlns:a16="http://schemas.microsoft.com/office/drawing/2014/main" val="1832274269"/>
                    </a:ext>
                  </a:extLst>
                </a:gridCol>
                <a:gridCol w="5520330">
                  <a:extLst>
                    <a:ext uri="{9D8B030D-6E8A-4147-A177-3AD203B41FA5}">
                      <a16:colId xmlns:a16="http://schemas.microsoft.com/office/drawing/2014/main" val="2050009673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 Light SemiCondensed" panose="020B0502040204020203" pitchFamily="34" charset="0"/>
                        </a:rPr>
                        <a:t>Greater Progress</a:t>
                      </a:r>
                      <a:endParaRPr lang="en-GB" sz="2000" dirty="0">
                        <a:latin typeface="Bahnschrift Light Semi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Bahnschrift Light Semi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1101812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 Light SemiCondensed" panose="020B0502040204020203" pitchFamily="34" charset="0"/>
                        </a:rPr>
                        <a:t>Progress</a:t>
                      </a:r>
                      <a:endParaRPr lang="en-GB" sz="2000" dirty="0">
                        <a:latin typeface="Bahnschrift Light Semi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Bahnschrift Light SemiCondensed" panose="020B0502040204020203" pitchFamily="34" charset="0"/>
                      </a:endParaRPr>
                    </a:p>
                    <a:p>
                      <a:endParaRPr lang="en-GB" sz="2000" dirty="0">
                        <a:latin typeface="Bahnschrift Light Semi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1849871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 Light SemiCondensed" panose="020B0502040204020203" pitchFamily="34" charset="0"/>
                        </a:rPr>
                        <a:t>Slow Progress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Bahnschrift Light SemiCondensed" panose="020B0502040204020203" pitchFamily="34" charset="0"/>
                      </a:endParaRPr>
                    </a:p>
                    <a:p>
                      <a:endParaRPr lang="en-GB" sz="2000" dirty="0">
                        <a:latin typeface="Bahnschrift Light Semi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5656794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 Light SemiCondensed" panose="020B0502040204020203" pitchFamily="34" charset="0"/>
                        </a:rPr>
                        <a:t>Least Progress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Bahnschrift Light Semi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7180498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 Light SemiCondensed" panose="020B0502040204020203" pitchFamily="34" charset="0"/>
                        </a:rPr>
                        <a:t>Regression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Bahnschrift Light Semi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3161132"/>
                  </a:ext>
                </a:extLst>
              </a:tr>
            </a:tbl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87" y="2575182"/>
            <a:ext cx="828000" cy="828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69" y="2575182"/>
            <a:ext cx="828000" cy="828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09" y="2575182"/>
            <a:ext cx="828000" cy="828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31" y="2575182"/>
            <a:ext cx="828000" cy="828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53" y="2575182"/>
            <a:ext cx="828000" cy="828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87" y="3514529"/>
            <a:ext cx="828000" cy="828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08" y="3514529"/>
            <a:ext cx="828000" cy="828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09" y="3514529"/>
            <a:ext cx="828000" cy="828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20" y="3514529"/>
            <a:ext cx="828000" cy="828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53" y="3514529"/>
            <a:ext cx="828000" cy="828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87" y="4448652"/>
            <a:ext cx="828000" cy="828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69" y="4448652"/>
            <a:ext cx="828000" cy="8280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09" y="4448652"/>
            <a:ext cx="828000" cy="8280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87" y="1653270"/>
            <a:ext cx="828000" cy="828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08" y="1653270"/>
            <a:ext cx="828000" cy="8280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87" y="5390745"/>
            <a:ext cx="828000" cy="8280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08" y="5391156"/>
            <a:ext cx="828000" cy="82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EE9995-7846-FD45-A7ED-4E3AA511BF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60465" y="1589982"/>
            <a:ext cx="2882327" cy="40923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835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1999752" y="1510090"/>
            <a:ext cx="849761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Good progress in socio-economic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Infrastructure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Poverty and hunger reduction; health;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4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Benefits of growth have not yet reached 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Gender; access to water and energy; 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Growth causes problems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SemiCondensed" panose="020B0502040204020203" pitchFamily="34" charset="0"/>
                <a:cs typeface="Arial" panose="020B0604020202020204" pitchFamily="34" charset="0"/>
              </a:rPr>
              <a:t>Urbanisation</a:t>
            </a:r>
            <a:r>
              <a:rPr lang="en-US" sz="28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; resource use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GHG emissions; water and air pollution; waste</a:t>
            </a: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78142F7A-746C-1146-A8AF-8C9FA17F2639}"/>
              </a:ext>
            </a:extLst>
          </p:cNvPr>
          <p:cNvSpPr txBox="1"/>
          <p:nvPr/>
        </p:nvSpPr>
        <p:spPr>
          <a:xfrm>
            <a:off x="2019901" y="704597"/>
            <a:ext cx="8457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Bahnschrift SemiCondensed" panose="020B0502040204020203" pitchFamily="34" charset="0"/>
              </a:rPr>
              <a:t>SDGs in Asia and the Pacific: Progress and Delays</a:t>
            </a:r>
          </a:p>
        </p:txBody>
      </p:sp>
    </p:spTree>
    <p:extLst>
      <p:ext uri="{BB962C8B-B14F-4D97-AF65-F5344CB8AC3E}">
        <p14:creationId xmlns:p14="http://schemas.microsoft.com/office/powerpoint/2010/main" val="159173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3859C1A0-EBB0-7A40-B146-02E843940F80}"/>
              </a:ext>
            </a:extLst>
          </p:cNvPr>
          <p:cNvSpPr txBox="1"/>
          <p:nvPr/>
        </p:nvSpPr>
        <p:spPr>
          <a:xfrm>
            <a:off x="3394013" y="5136895"/>
            <a:ext cx="84746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400" b="1" dirty="0">
                <a:latin typeface="Bahnschrift SemiCondensed" panose="020B0502040204020203" pitchFamily="34" charset="0"/>
              </a:rPr>
              <a:t>Impacts of the COVID-19 Pandemic </a:t>
            </a:r>
            <a:br>
              <a:rPr lang="en-GB" sz="4400" b="1" dirty="0">
                <a:latin typeface="Bahnschrift SemiCondensed" panose="020B0502040204020203" pitchFamily="34" charset="0"/>
              </a:rPr>
            </a:br>
            <a:r>
              <a:rPr lang="en-GB" sz="4400" dirty="0">
                <a:latin typeface="Bahnschrift SemiCondensed" panose="020B0502040204020203" pitchFamily="34" charset="0"/>
              </a:rPr>
              <a:t>in the Asia-Pacific</a:t>
            </a:r>
          </a:p>
        </p:txBody>
      </p:sp>
    </p:spTree>
    <p:extLst>
      <p:ext uri="{BB962C8B-B14F-4D97-AF65-F5344CB8AC3E}">
        <p14:creationId xmlns:p14="http://schemas.microsoft.com/office/powerpoint/2010/main" val="104898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00483" y="608277"/>
            <a:ext cx="6118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Bahnschrift SemiCondensed" panose="020B0502040204020203" pitchFamily="34" charset="0"/>
              </a:rPr>
              <a:t>Impacts of the COVID-19 Pandemic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42172" y="1743931"/>
            <a:ext cx="507299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Health Impacts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Socioeconomic Impacts</a:t>
            </a:r>
            <a:br>
              <a:rPr lang="en-US" sz="3200" dirty="0">
                <a:latin typeface="Bahnschrift Light SemiCondensed" panose="020B0502040204020203" pitchFamily="34" charset="0"/>
                <a:cs typeface="Arial" panose="020B0604020202020204" pitchFamily="34" charset="0"/>
              </a:rPr>
            </a:br>
            <a:endParaRPr lang="en-US" sz="3200" dirty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Environmental Impacts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02351" y="2107993"/>
            <a:ext cx="528061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UNOCAR Asia Pacific COVID-19: Humanitarian Data Portal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302351" y="1728410"/>
            <a:ext cx="539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52.4 M cases, 828 K deaths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302351" y="2898094"/>
            <a:ext cx="6889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-7.9% work hours lost = 140M full-time jobs 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02351" y="4067778"/>
            <a:ext cx="431881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UNICEF Child Poverty COVID-19 Technical Note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302351" y="3690765"/>
            <a:ext cx="539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71 M children impacted by poverty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02351" y="3261781"/>
            <a:ext cx="513954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ILO Monitor: COVID-19 and the world of work. 7</a:t>
            </a:r>
            <a:r>
              <a:rPr lang="en-US" baseline="300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 Edition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302351" y="4674983"/>
            <a:ext cx="539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Drop in CO2 for a short time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302351" y="5067585"/>
            <a:ext cx="539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Increase in medical waste</a:t>
            </a:r>
          </a:p>
        </p:txBody>
      </p:sp>
    </p:spTree>
    <p:extLst>
      <p:ext uri="{BB962C8B-B14F-4D97-AF65-F5344CB8AC3E}">
        <p14:creationId xmlns:p14="http://schemas.microsoft.com/office/powerpoint/2010/main" val="40778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2143314" y="840072"/>
            <a:ext cx="95776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200" b="1" dirty="0">
                <a:solidFill>
                  <a:schemeClr val="accent4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Damages on some issues making “good progress”</a:t>
            </a:r>
            <a:endParaRPr lang="en-US" sz="3200" b="1" dirty="0">
              <a:solidFill>
                <a:schemeClr val="accent4"/>
              </a:solidFill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Poverty and hunger reduction; health;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More severe impacts on issues making “insufficient progress”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Gender; inequality; 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Some environmental challenges mitigated for a short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Exacerbation of some environmental pressures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2833108" y="4666785"/>
            <a:ext cx="7515675" cy="1950077"/>
            <a:chOff x="2833108" y="4666785"/>
            <a:chExt cx="7515675" cy="195007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833108" y="5170312"/>
              <a:ext cx="7515675" cy="144655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Need accelerated  &amp; integrated efforts on</a:t>
              </a:r>
              <a:endParaRPr lang="en-US" sz="2800" b="1" dirty="0">
                <a:solidFill>
                  <a:schemeClr val="tx1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Employment; inequality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Climate action; life on land; life below water</a:t>
              </a:r>
            </a:p>
          </p:txBody>
        </p:sp>
        <p:sp>
          <p:nvSpPr>
            <p:cNvPr id="2" name="下矢印 1"/>
            <p:cNvSpPr/>
            <p:nvPr/>
          </p:nvSpPr>
          <p:spPr>
            <a:xfrm>
              <a:off x="6249747" y="4666785"/>
              <a:ext cx="682399" cy="383541"/>
            </a:xfrm>
            <a:prstGeom prst="downArrow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7F372F48-A98C-8448-999F-0D36C56C05EC}"/>
              </a:ext>
            </a:extLst>
          </p:cNvPr>
          <p:cNvSpPr txBox="1"/>
          <p:nvPr/>
        </p:nvSpPr>
        <p:spPr>
          <a:xfrm>
            <a:off x="3190448" y="135311"/>
            <a:ext cx="6118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Bahnschrift SemiCondensed" panose="020B0502040204020203" pitchFamily="34" charset="0"/>
              </a:rPr>
              <a:t>Impacts of the COVID-19 Pandemic</a:t>
            </a:r>
          </a:p>
        </p:txBody>
      </p:sp>
    </p:spTree>
    <p:extLst>
      <p:ext uri="{BB962C8B-B14F-4D97-AF65-F5344CB8AC3E}">
        <p14:creationId xmlns:p14="http://schemas.microsoft.com/office/powerpoint/2010/main" val="21314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T_B_16_9.potx" id="{C3F8E8CC-4370-4EF5-AC8D-03391A000A68}" vid="{EF281040-05CF-48E8-8F41-65EE6BA83E7B}"/>
    </a:ext>
  </a:extLst>
</a:theme>
</file>

<file path=ppt/theme/theme2.xml><?xml version="1.0" encoding="utf-8"?>
<a:theme xmlns:a="http://schemas.openxmlformats.org/drawingml/2006/main" name="1_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 Light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POT_B_16_9</Template>
  <TotalTime>986</TotalTime>
  <Words>1088</Words>
  <Application>Microsoft Office PowerPoint</Application>
  <PresentationFormat>ワイド画面</PresentationFormat>
  <Paragraphs>200</Paragraphs>
  <Slides>20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37" baseType="lpstr">
      <vt:lpstr>HGPｺﾞｼｯｸE</vt:lpstr>
      <vt:lpstr>HGPｺﾞｼｯｸM</vt:lpstr>
      <vt:lpstr>ＭＳ Ｐゴシック</vt:lpstr>
      <vt:lpstr>Quattrocento Sans</vt:lpstr>
      <vt:lpstr>游ゴシック</vt:lpstr>
      <vt:lpstr>Arial</vt:lpstr>
      <vt:lpstr>Bahnschrift Condensed</vt:lpstr>
      <vt:lpstr>Bahnschrift Light Condensed</vt:lpstr>
      <vt:lpstr>Bahnschrift Light SemiCondensed</vt:lpstr>
      <vt:lpstr>Bahnschrift SemiCondensed</vt:lpstr>
      <vt:lpstr>Calibri</vt:lpstr>
      <vt:lpstr>Helvetica</vt:lpstr>
      <vt:lpstr>Segoe UI</vt:lpstr>
      <vt:lpstr>Segoe UI Bold</vt:lpstr>
      <vt:lpstr>Tahoma</vt:lpstr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IGES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Watabe Atsushi</dc:creator>
  <cp:lastModifiedBy>manabe</cp:lastModifiedBy>
  <cp:revision>66</cp:revision>
  <dcterms:created xsi:type="dcterms:W3CDTF">2021-08-24T02:01:02Z</dcterms:created>
  <dcterms:modified xsi:type="dcterms:W3CDTF">2021-08-27T02:44:25Z</dcterms:modified>
</cp:coreProperties>
</file>