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4"/>
  </p:sldMasterIdLst>
  <p:notesMasterIdLst>
    <p:notesMasterId r:id="rId40"/>
  </p:notesMasterIdLst>
  <p:handoutMasterIdLst>
    <p:handoutMasterId r:id="rId41"/>
  </p:handoutMasterIdLst>
  <p:sldIdLst>
    <p:sldId id="256" r:id="rId5"/>
    <p:sldId id="293" r:id="rId6"/>
    <p:sldId id="257" r:id="rId7"/>
    <p:sldId id="259" r:id="rId8"/>
    <p:sldId id="262" r:id="rId9"/>
    <p:sldId id="260" r:id="rId10"/>
    <p:sldId id="270" r:id="rId11"/>
    <p:sldId id="271" r:id="rId12"/>
    <p:sldId id="272" r:id="rId13"/>
    <p:sldId id="261" r:id="rId14"/>
    <p:sldId id="294" r:id="rId15"/>
    <p:sldId id="263" r:id="rId16"/>
    <p:sldId id="274" r:id="rId17"/>
    <p:sldId id="276" r:id="rId18"/>
    <p:sldId id="275" r:id="rId19"/>
    <p:sldId id="264" r:id="rId20"/>
    <p:sldId id="265" r:id="rId21"/>
    <p:sldId id="292" r:id="rId22"/>
    <p:sldId id="295" r:id="rId23"/>
    <p:sldId id="277" r:id="rId24"/>
    <p:sldId id="268" r:id="rId25"/>
    <p:sldId id="278" r:id="rId26"/>
    <p:sldId id="279" r:id="rId27"/>
    <p:sldId id="280" r:id="rId28"/>
    <p:sldId id="281" r:id="rId29"/>
    <p:sldId id="282" r:id="rId30"/>
    <p:sldId id="296" r:id="rId31"/>
    <p:sldId id="283" r:id="rId32"/>
    <p:sldId id="289" r:id="rId33"/>
    <p:sldId id="290" r:id="rId34"/>
    <p:sldId id="285" r:id="rId35"/>
    <p:sldId id="286" r:id="rId36"/>
    <p:sldId id="287" r:id="rId37"/>
    <p:sldId id="288" r:id="rId38"/>
    <p:sldId id="29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36" autoAdjust="0"/>
    <p:restoredTop sz="94655" autoAdjust="0"/>
  </p:normalViewPr>
  <p:slideViewPr>
    <p:cSldViewPr snapToGrid="0" showGuides="1">
      <p:cViewPr varScale="1">
        <p:scale>
          <a:sx n="96" d="100"/>
          <a:sy n="96" d="100"/>
        </p:scale>
        <p:origin x="108" y="144"/>
      </p:cViewPr>
      <p:guideLst>
        <p:guide orient="horz" pos="2160"/>
        <p:guide pos="3840"/>
      </p:guideLst>
    </p:cSldViewPr>
  </p:slideViewPr>
  <p:notesTextViewPr>
    <p:cViewPr>
      <p:scale>
        <a:sx n="150" d="100"/>
        <a:sy n="150" d="100"/>
      </p:scale>
      <p:origin x="0" y="0"/>
    </p:cViewPr>
  </p:notesTextViewPr>
  <p:notesViewPr>
    <p:cSldViewPr snapToGrid="0" showGuides="1">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rtlCol="0"/>
        <a:lstStyle/>
        <a:p>
          <a:pPr rtl="0"/>
          <a:endParaRPr lang="en-US"/>
        </a:p>
      </dgm:t>
    </dgm:pt>
    <dgm:pt modelId="{B4F1B46E-22B2-4721-950C-8704487586DC}">
      <dgm:prSet phldrT="[Text]"/>
      <dgm:spPr/>
      <dgm:t>
        <a:bodyPr rtlCol="0"/>
        <a:lstStyle/>
        <a:p>
          <a:pPr rtl="0"/>
          <a:r>
            <a:rPr lang="en-US" noProof="0" dirty="0"/>
            <a:t>United Nations</a:t>
          </a:r>
        </a:p>
        <a:p>
          <a:pPr rtl="0"/>
          <a:r>
            <a:rPr lang="en-US" noProof="0" dirty="0"/>
            <a:t>(UN) </a:t>
          </a:r>
          <a:endParaRPr lang="el-GR" noProof="0" dirty="0"/>
        </a:p>
      </dgm:t>
    </dgm:pt>
    <dgm:pt modelId="{E8A66543-CC4D-4785-A93E-5B125E09F826}" type="parTrans" cxnId="{2C8317B2-2EBB-4589-86EA-C77B3B6E81AA}">
      <dgm:prSet/>
      <dgm:spPr/>
      <dgm:t>
        <a:bodyPr rtlCol="0"/>
        <a:lstStyle/>
        <a:p>
          <a:pPr rtl="0"/>
          <a:endParaRPr lang="en-US"/>
        </a:p>
      </dgm:t>
    </dgm:pt>
    <dgm:pt modelId="{A7E2530A-34E2-4E9F-BC78-8920BA140C41}" type="sibTrans" cxnId="{2C8317B2-2EBB-4589-86EA-C77B3B6E81AA}">
      <dgm:prSet/>
      <dgm:spPr/>
      <dgm:t>
        <a:bodyPr rtlCol="0"/>
        <a:lstStyle/>
        <a:p>
          <a:pPr rtl="0"/>
          <a:endParaRPr lang="en-US"/>
        </a:p>
      </dgm:t>
    </dgm:pt>
    <dgm:pt modelId="{F2881FB1-6580-4F21-A283-BFAA6F91D5D2}">
      <dgm:prSet phldrT="[Text]"/>
      <dgm:spPr/>
      <dgm:t>
        <a:bodyPr rtlCol="0"/>
        <a:lstStyle/>
        <a:p>
          <a:pPr rtl="0"/>
          <a:r>
            <a:rPr lang="en-US" noProof="0" dirty="0"/>
            <a:t>Charter</a:t>
          </a:r>
        </a:p>
        <a:p>
          <a:pPr rtl="0"/>
          <a:r>
            <a:rPr lang="en-US" noProof="0" dirty="0"/>
            <a:t>UN</a:t>
          </a:r>
          <a:endParaRPr lang="el-GR" noProof="0" dirty="0"/>
        </a:p>
      </dgm:t>
    </dgm:pt>
    <dgm:pt modelId="{2D960FDD-BADA-480D-9043-497C56588AD3}" type="parTrans" cxnId="{4A31D641-1B5D-46D3-B685-0C4DC6EFE71B}">
      <dgm:prSet/>
      <dgm:spPr/>
      <dgm:t>
        <a:bodyPr rtlCol="0"/>
        <a:lstStyle/>
        <a:p>
          <a:pPr rtl="0"/>
          <a:endParaRPr lang="en-US"/>
        </a:p>
      </dgm:t>
    </dgm:pt>
    <dgm:pt modelId="{A5ABDC17-7AB5-4F0E-992A-F9343F5D74EB}" type="sibTrans" cxnId="{4A31D641-1B5D-46D3-B685-0C4DC6EFE71B}">
      <dgm:prSet/>
      <dgm:spPr/>
      <dgm:t>
        <a:bodyPr rtlCol="0"/>
        <a:lstStyle/>
        <a:p>
          <a:pPr rtl="0"/>
          <a:endParaRPr lang="en-US"/>
        </a:p>
      </dgm:t>
    </dgm:pt>
    <dgm:pt modelId="{7FCE83D9-631B-4420-BBFC-CA0AFA59F747}">
      <dgm:prSet phldrT="[Text]"/>
      <dgm:spPr/>
      <dgm:t>
        <a:bodyPr rtlCol="0"/>
        <a:lstStyle/>
        <a:p>
          <a:pPr rtl="0"/>
          <a:r>
            <a:rPr lang="en-US" noProof="0" dirty="0"/>
            <a:t>Security</a:t>
          </a:r>
        </a:p>
        <a:p>
          <a:pPr rtl="0"/>
          <a:r>
            <a:rPr lang="en-US" noProof="0" dirty="0"/>
            <a:t>Council </a:t>
          </a:r>
          <a:endParaRPr lang="el-GR" noProof="0" dirty="0"/>
        </a:p>
      </dgm:t>
    </dgm:pt>
    <dgm:pt modelId="{C61EC981-13FA-4710-B079-D35692EEB764}" type="parTrans" cxnId="{E572418E-4340-4448-940D-253A2FA3B9B3}">
      <dgm:prSet/>
      <dgm:spPr/>
      <dgm:t>
        <a:bodyPr rtlCol="0"/>
        <a:lstStyle/>
        <a:p>
          <a:pPr rtl="0"/>
          <a:endParaRPr lang="en-US"/>
        </a:p>
      </dgm:t>
    </dgm:pt>
    <dgm:pt modelId="{1B48A0DE-4031-4D45-86A1-94CDAF68824A}" type="sibTrans" cxnId="{E572418E-4340-4448-940D-253A2FA3B9B3}">
      <dgm:prSet/>
      <dgm:spPr/>
      <dgm:t>
        <a:bodyPr rtlCol="0"/>
        <a:lstStyle/>
        <a:p>
          <a:pPr rtl="0"/>
          <a:endParaRPr lang="en-US"/>
        </a:p>
      </dgm:t>
    </dgm:pt>
    <dgm:pt modelId="{50451020-5E1A-4778-9E8D-169182A36191}">
      <dgm:prSet phldrT="[Text]"/>
      <dgm:spPr/>
      <dgm:t>
        <a:bodyPr rtlCol="0"/>
        <a:lstStyle/>
        <a:p>
          <a:pPr rtl="0"/>
          <a:r>
            <a:rPr lang="en-US" dirty="0"/>
            <a:t>Only the Security Council </a:t>
          </a:r>
          <a:r>
            <a:rPr lang="en-US" b="1" dirty="0"/>
            <a:t>has the power to make decisions that member states are then obligated to implement under the Charter.</a:t>
          </a:r>
        </a:p>
        <a:p>
          <a:pPr rtl="0"/>
          <a:endParaRPr lang="en-US" noProof="0" dirty="0"/>
        </a:p>
        <a:p>
          <a:pPr rtl="0"/>
          <a:r>
            <a:rPr lang="en-US" noProof="0" dirty="0"/>
            <a:t>All members of the UN accept to agree and carry out the decisions of the </a:t>
          </a:r>
          <a:r>
            <a:rPr lang="en-US" b="1" noProof="0" dirty="0"/>
            <a:t>Security Council </a:t>
          </a:r>
        </a:p>
        <a:p>
          <a:pPr rtl="0"/>
          <a:endParaRPr lang="en-US" noProof="0" dirty="0"/>
        </a:p>
        <a:p>
          <a:pPr rtl="0"/>
          <a:endParaRPr lang="en-US" noProof="0" dirty="0"/>
        </a:p>
        <a:p>
          <a:pPr rtl="0"/>
          <a:endParaRPr lang="el-GR" noProof="0" dirty="0"/>
        </a:p>
      </dgm:t>
    </dgm:pt>
    <dgm:pt modelId="{7DFC3849-4A12-49FB-B614-8AFD597CCB9E}" type="parTrans" cxnId="{0F86DBDB-3C4F-4C84-981B-7F4CA2A8EAF3}">
      <dgm:prSet/>
      <dgm:spPr/>
      <dgm:t>
        <a:bodyPr rtlCol="0"/>
        <a:lstStyle/>
        <a:p>
          <a:pPr rtl="0"/>
          <a:endParaRPr lang="en-US"/>
        </a:p>
      </dgm:t>
    </dgm:pt>
    <dgm:pt modelId="{EEDE2474-4F18-4F59-8E58-6382D253E514}" type="sibTrans" cxnId="{0F86DBDB-3C4F-4C84-981B-7F4CA2A8EAF3}">
      <dgm:prSet/>
      <dgm:spPr/>
      <dgm:t>
        <a:bodyPr rtlCol="0"/>
        <a:lstStyle/>
        <a:p>
          <a:pPr rtl="0"/>
          <a:endParaRPr lang="en-US"/>
        </a:p>
      </dgm:t>
    </dgm:pt>
    <dgm:pt modelId="{8ECCEA26-C649-40D6-8CC9-034969F87FDF}">
      <dgm:prSet/>
      <dgm:spPr/>
      <dgm:t>
        <a:bodyPr/>
        <a:lstStyle/>
        <a:p>
          <a:r>
            <a:rPr lang="en-US" dirty="0"/>
            <a:t>Established six (6)  main organs,  including the </a:t>
          </a:r>
          <a:r>
            <a:rPr lang="en-US" b="1" u="sng" dirty="0"/>
            <a:t>Security Council</a:t>
          </a:r>
          <a:r>
            <a:rPr lang="en-US" dirty="0"/>
            <a:t>.</a:t>
          </a:r>
        </a:p>
        <a:p>
          <a:r>
            <a:rPr lang="en-US" dirty="0"/>
            <a:t> It gives primary responsibility for maintaining international peace and security to the Security Council, which may meet whenever peace is threatened</a:t>
          </a:r>
          <a:endParaRPr lang="el-GR" dirty="0"/>
        </a:p>
      </dgm:t>
    </dgm:pt>
    <dgm:pt modelId="{5A59CC94-3987-4E72-8332-B76C38357145}" type="parTrans" cxnId="{BD9D8EA5-A7D2-4B4C-BCEA-9C16166F940D}">
      <dgm:prSet/>
      <dgm:spPr/>
      <dgm:t>
        <a:bodyPr/>
        <a:lstStyle/>
        <a:p>
          <a:endParaRPr lang="el-GR"/>
        </a:p>
      </dgm:t>
    </dgm:pt>
    <dgm:pt modelId="{952AF464-00DE-4279-B696-C4BCDBB0BEA9}" type="sibTrans" cxnId="{BD9D8EA5-A7D2-4B4C-BCEA-9C16166F940D}">
      <dgm:prSet/>
      <dgm:spPr/>
      <dgm:t>
        <a:bodyPr/>
        <a:lstStyle/>
        <a:p>
          <a:endParaRPr lang="el-GR"/>
        </a:p>
      </dgm:t>
    </dgm:pt>
    <dgm:pt modelId="{9BD1BEC6-2BE5-4E4D-AA3D-E425FAA928AF}">
      <dgm:prSet custT="1"/>
      <dgm:spPr/>
      <dgm:t>
        <a:bodyPr/>
        <a:lstStyle/>
        <a:p>
          <a:pPr>
            <a:buSzPts val="1000"/>
            <a:buFont typeface="Symbol" panose="05050102010706020507" pitchFamily="18" charset="2"/>
            <a:buChar char=""/>
          </a:pPr>
          <a:r>
            <a:rPr lang="en-US" sz="1600" dirty="0"/>
            <a:t>-to maintain </a:t>
          </a:r>
          <a:r>
            <a:rPr lang="en-US" sz="1600" b="1" dirty="0"/>
            <a:t>international peace and security;</a:t>
          </a:r>
        </a:p>
        <a:p>
          <a:pPr>
            <a:buSzPts val="1000"/>
            <a:buFont typeface="Symbol" panose="05050102010706020507" pitchFamily="18" charset="2"/>
            <a:buChar char=""/>
          </a:pPr>
          <a:r>
            <a:rPr lang="en-US" sz="1600" dirty="0"/>
            <a:t>-to develop </a:t>
          </a:r>
          <a:r>
            <a:rPr lang="en-US" sz="1600" b="1" dirty="0"/>
            <a:t>friendly relations</a:t>
          </a:r>
          <a:r>
            <a:rPr lang="en-US" sz="1600" dirty="0"/>
            <a:t> among nations;</a:t>
          </a:r>
          <a:endParaRPr lang="el-GR" sz="1600" dirty="0"/>
        </a:p>
        <a:p>
          <a:pPr>
            <a:buSzPts val="1000"/>
            <a:buFont typeface="Symbol" panose="05050102010706020507" pitchFamily="18" charset="2"/>
            <a:buChar char=""/>
          </a:pPr>
          <a:r>
            <a:rPr lang="en-US" sz="1600" dirty="0"/>
            <a:t>-to cooperate in solving international problems and in promoting respect for </a:t>
          </a:r>
          <a:r>
            <a:rPr lang="en-US" sz="1600" b="1" dirty="0"/>
            <a:t>human rights</a:t>
          </a:r>
          <a:r>
            <a:rPr lang="en-US" sz="1600" dirty="0"/>
            <a:t>;</a:t>
          </a:r>
          <a:endParaRPr lang="el-GR" sz="1600" dirty="0"/>
        </a:p>
        <a:p>
          <a:pPr>
            <a:buSzPts val="1000"/>
            <a:buFont typeface="Symbol" panose="05050102010706020507" pitchFamily="18" charset="2"/>
            <a:buChar char=""/>
          </a:pPr>
          <a:r>
            <a:rPr lang="en-US" sz="1600" dirty="0"/>
            <a:t>- to be a </a:t>
          </a:r>
          <a:r>
            <a:rPr lang="en-US" sz="1600" dirty="0" err="1"/>
            <a:t>centre</a:t>
          </a:r>
          <a:r>
            <a:rPr lang="en-US" sz="1600" dirty="0"/>
            <a:t> for </a:t>
          </a:r>
          <a:r>
            <a:rPr lang="en-US" sz="1600" b="1" dirty="0"/>
            <a:t>harmonizing the actions of nations.</a:t>
          </a:r>
        </a:p>
        <a:p>
          <a:pPr>
            <a:buSzPts val="1000"/>
            <a:buFont typeface="Symbol" panose="05050102010706020507" pitchFamily="18" charset="2"/>
            <a:buChar char=""/>
          </a:pPr>
          <a:endParaRPr lang="el-GR" sz="1300" dirty="0"/>
        </a:p>
      </dgm:t>
    </dgm:pt>
    <dgm:pt modelId="{91026947-A3C9-49DC-9E04-6E1BC9DA1571}" type="parTrans" cxnId="{77BC19CB-9787-4952-9417-09E9790ABEE9}">
      <dgm:prSet/>
      <dgm:spPr/>
      <dgm:t>
        <a:bodyPr/>
        <a:lstStyle/>
        <a:p>
          <a:endParaRPr lang="el-GR"/>
        </a:p>
      </dgm:t>
    </dgm:pt>
    <dgm:pt modelId="{F08EE92C-9C86-40AE-8EF1-1786992B1E81}" type="sibTrans" cxnId="{77BC19CB-9787-4952-9417-09E9790ABEE9}">
      <dgm:prSet/>
      <dgm:spPr/>
      <dgm:t>
        <a:bodyPr/>
        <a:lstStyle/>
        <a:p>
          <a:endParaRPr lang="el-GR"/>
        </a:p>
      </dgm:t>
    </dgm:pt>
    <dgm:pt modelId="{0DC7A063-583D-4B0F-88B2-BD54F95D95AF}" type="pres">
      <dgm:prSet presAssocID="{00C18FBF-3FF5-4C16-97CF-AF03740D7AB6}" presName="list" presStyleCnt="0">
        <dgm:presLayoutVars>
          <dgm:dir/>
          <dgm:animLvl val="lvl"/>
        </dgm:presLayoutVars>
      </dgm:prSet>
      <dgm:spPr/>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3" custScaleX="141071" custScaleY="408608" custLinFactNeighborX="-14559" custLinFactNeighborY="14535"/>
      <dgm:spPr/>
    </dgm:pt>
    <dgm:pt modelId="{187D4E8C-5C91-4D00-870C-2C45D4EA263C}" type="pres">
      <dgm:prSet presAssocID="{B4F1B46E-22B2-4721-950C-8704487586DC}" presName="firstChildTx" presStyleLbl="bgAccFollowNode1" presStyleIdx="0" presStyleCnt="3">
        <dgm:presLayoutVars>
          <dgm:bulletEnabled val="1"/>
        </dgm:presLayoutVars>
      </dgm:prSet>
      <dgm:spPr/>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3" custLinFactX="-9029" custLinFactNeighborX="-100000" custLinFactNeighborY="-5423"/>
      <dgm:spPr/>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1" presStyleCnt="3" custScaleX="141028" custScaleY="414145" custLinFactNeighborX="9792" custLinFactNeighborY="-2821"/>
      <dgm:spPr/>
    </dgm:pt>
    <dgm:pt modelId="{10C9E3CF-3A8F-4100-8ACD-91E2373197A2}" type="pres">
      <dgm:prSet presAssocID="{F2881FB1-6580-4F21-A283-BFAA6F91D5D2}" presName="firstChildTx" presStyleLbl="bgAccFollowNode1" presStyleIdx="1" presStyleCnt="3">
        <dgm:presLayoutVars>
          <dgm:bulletEnabled val="1"/>
        </dgm:presLayoutVars>
      </dgm:prSet>
      <dgm:spPr/>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3" custLinFactNeighborX="-71934" custLinFactNeighborY="5670"/>
      <dgm:spPr/>
    </dgm:pt>
    <dgm:pt modelId="{FC2522F1-14BB-4B37-B60E-2E8A7E8A6C30}" type="pres">
      <dgm:prSet presAssocID="{A5ABDC17-7AB5-4F0E-992A-F9343F5D74EB}" presName="transSpace" presStyleCnt="0"/>
      <dgm:spPr/>
    </dgm:pt>
    <dgm:pt modelId="{229B7655-E1F4-4CF5-84B8-30F0491D32B5}" type="pres">
      <dgm:prSet presAssocID="{7FCE83D9-631B-4420-BBFC-CA0AFA59F747}" presName="posSpace" presStyleCnt="0"/>
      <dgm:spPr/>
    </dgm:pt>
    <dgm:pt modelId="{F85FFCDF-8E5F-492B-B22D-55A08EACE783}" type="pres">
      <dgm:prSet presAssocID="{7FCE83D9-631B-4420-BBFC-CA0AFA59F747}" presName="vertFlow" presStyleCnt="0"/>
      <dgm:spPr/>
    </dgm:pt>
    <dgm:pt modelId="{600B3FB2-1315-4A84-8613-B445666BC7D2}" type="pres">
      <dgm:prSet presAssocID="{7FCE83D9-631B-4420-BBFC-CA0AFA59F747}" presName="topSpace" presStyleCnt="0"/>
      <dgm:spPr/>
    </dgm:pt>
    <dgm:pt modelId="{E47C73E9-FBEE-4370-9B3F-E04EB7C4023A}" type="pres">
      <dgm:prSet presAssocID="{7FCE83D9-631B-4420-BBFC-CA0AFA59F747}" presName="firstComp" presStyleCnt="0"/>
      <dgm:spPr/>
    </dgm:pt>
    <dgm:pt modelId="{402C2C77-A32C-4D99-9940-12535E1181F2}" type="pres">
      <dgm:prSet presAssocID="{7FCE83D9-631B-4420-BBFC-CA0AFA59F747}" presName="firstChild" presStyleLbl="bgAccFollowNode1" presStyleIdx="2" presStyleCnt="3" custScaleX="145563" custScaleY="405742" custLinFactNeighborX="13200" custLinFactNeighborY="21339"/>
      <dgm:spPr/>
    </dgm:pt>
    <dgm:pt modelId="{5B88A17E-EFF5-4A04-9CC9-D2131DA9ECCC}" type="pres">
      <dgm:prSet presAssocID="{7FCE83D9-631B-4420-BBFC-CA0AFA59F747}" presName="firstChildTx" presStyleLbl="bgAccFollowNode1" presStyleIdx="2" presStyleCnt="3">
        <dgm:presLayoutVars>
          <dgm:bulletEnabled val="1"/>
        </dgm:presLayoutVars>
      </dgm:prSet>
      <dgm:spPr/>
    </dgm:pt>
    <dgm:pt modelId="{9051EF7D-7D6C-4B43-A6C4-239F9933C94D}" type="pres">
      <dgm:prSet presAssocID="{7FCE83D9-631B-4420-BBFC-CA0AFA59F747}" presName="negSpace" presStyleCnt="0"/>
      <dgm:spPr/>
    </dgm:pt>
    <dgm:pt modelId="{7453D9C8-CD6E-4AA4-8A19-7F6F667528F0}" type="pres">
      <dgm:prSet presAssocID="{7FCE83D9-631B-4420-BBFC-CA0AFA59F747}" presName="circle" presStyleLbl="node1" presStyleIdx="2" presStyleCnt="3" custLinFactNeighborX="-51944" custLinFactNeighborY="-7558"/>
      <dgm:spPr/>
    </dgm:pt>
  </dgm:ptLst>
  <dgm:cxnLst>
    <dgm:cxn modelId="{AF13E90D-21E3-4B4D-A045-DBFB4DDC9117}" type="presOf" srcId="{9BD1BEC6-2BE5-4E4D-AA3D-E425FAA928AF}" destId="{F660F4B9-35DB-4256-A868-A35C6DCCF6B2}" srcOrd="0" destOrd="0" presId="urn:microsoft.com/office/officeart/2005/8/layout/hList9"/>
    <dgm:cxn modelId="{7F3B5912-CE3A-4F69-B6A0-82162798FA63}" type="presOf" srcId="{00C18FBF-3FF5-4C16-97CF-AF03740D7AB6}" destId="{0DC7A063-583D-4B0F-88B2-BD54F95D95AF}" srcOrd="0" destOrd="0" presId="urn:microsoft.com/office/officeart/2005/8/layout/hList9"/>
    <dgm:cxn modelId="{4A31D641-1B5D-46D3-B685-0C4DC6EFE71B}" srcId="{00C18FBF-3FF5-4C16-97CF-AF03740D7AB6}" destId="{F2881FB1-6580-4F21-A283-BFAA6F91D5D2}" srcOrd="1" destOrd="0" parTransId="{2D960FDD-BADA-480D-9043-497C56588AD3}" sibTransId="{A5ABDC17-7AB5-4F0E-992A-F9343F5D74EB}"/>
    <dgm:cxn modelId="{B2647B56-8947-4632-AB4A-42CBB9B48494}" type="presOf" srcId="{7FCE83D9-631B-4420-BBFC-CA0AFA59F747}" destId="{7453D9C8-CD6E-4AA4-8A19-7F6F667528F0}" srcOrd="0" destOrd="0" presId="urn:microsoft.com/office/officeart/2005/8/layout/hList9"/>
    <dgm:cxn modelId="{E572418E-4340-4448-940D-253A2FA3B9B3}" srcId="{00C18FBF-3FF5-4C16-97CF-AF03740D7AB6}" destId="{7FCE83D9-631B-4420-BBFC-CA0AFA59F747}" srcOrd="2" destOrd="0" parTransId="{C61EC981-13FA-4710-B079-D35692EEB764}" sibTransId="{1B48A0DE-4031-4D45-86A1-94CDAF68824A}"/>
    <dgm:cxn modelId="{1C48D28E-515D-49E4-BC74-B6534AE483E6}" type="presOf" srcId="{8ECCEA26-C649-40D6-8CC9-034969F87FDF}" destId="{6B08AC4B-4CEC-41E5-AE19-47A4E2720563}" srcOrd="0" destOrd="0" presId="urn:microsoft.com/office/officeart/2005/8/layout/hList9"/>
    <dgm:cxn modelId="{BD9D8EA5-A7D2-4B4C-BCEA-9C16166F940D}" srcId="{B4F1B46E-22B2-4721-950C-8704487586DC}" destId="{8ECCEA26-C649-40D6-8CC9-034969F87FDF}" srcOrd="0" destOrd="0" parTransId="{5A59CC94-3987-4E72-8332-B76C38357145}" sibTransId="{952AF464-00DE-4279-B696-C4BCDBB0BEA9}"/>
    <dgm:cxn modelId="{2C8317B2-2EBB-4589-86EA-C77B3B6E81AA}" srcId="{00C18FBF-3FF5-4C16-97CF-AF03740D7AB6}" destId="{B4F1B46E-22B2-4721-950C-8704487586DC}" srcOrd="0" destOrd="0" parTransId="{E8A66543-CC4D-4785-A93E-5B125E09F826}" sibTransId="{A7E2530A-34E2-4E9F-BC78-8920BA140C41}"/>
    <dgm:cxn modelId="{2DF4FDC6-9998-45E2-B49B-7BDDAE43878E}" type="presOf" srcId="{B4F1B46E-22B2-4721-950C-8704487586DC}" destId="{FC7ED273-8CFD-43C2-9C05-44FADF3E0637}" srcOrd="0" destOrd="0" presId="urn:microsoft.com/office/officeart/2005/8/layout/hList9"/>
    <dgm:cxn modelId="{7702BBCA-6942-42C0-B5AD-F994ED57DA9E}" type="presOf" srcId="{8ECCEA26-C649-40D6-8CC9-034969F87FDF}" destId="{187D4E8C-5C91-4D00-870C-2C45D4EA263C}" srcOrd="1" destOrd="0" presId="urn:microsoft.com/office/officeart/2005/8/layout/hList9"/>
    <dgm:cxn modelId="{77BC19CB-9787-4952-9417-09E9790ABEE9}" srcId="{F2881FB1-6580-4F21-A283-BFAA6F91D5D2}" destId="{9BD1BEC6-2BE5-4E4D-AA3D-E425FAA928AF}" srcOrd="0" destOrd="0" parTransId="{91026947-A3C9-49DC-9E04-6E1BC9DA1571}" sibTransId="{F08EE92C-9C86-40AE-8EF1-1786992B1E81}"/>
    <dgm:cxn modelId="{77F620CE-FC2D-42CF-890C-6A28A43BA06E}" type="presOf" srcId="{F2881FB1-6580-4F21-A283-BFAA6F91D5D2}" destId="{FD776C1E-557E-4553-9447-49B69EEC7907}" srcOrd="0" destOrd="0" presId="urn:microsoft.com/office/officeart/2005/8/layout/hList9"/>
    <dgm:cxn modelId="{CF8B2ECE-BEC5-4783-B6F0-F226FDF65EF0}" type="presOf" srcId="{9BD1BEC6-2BE5-4E4D-AA3D-E425FAA928AF}" destId="{10C9E3CF-3A8F-4100-8ACD-91E2373197A2}" srcOrd="1" destOrd="0" presId="urn:microsoft.com/office/officeart/2005/8/layout/hList9"/>
    <dgm:cxn modelId="{7875C2D8-3374-4358-92EB-042539DF34E6}" type="presOf" srcId="{50451020-5E1A-4778-9E8D-169182A36191}" destId="{5B88A17E-EFF5-4A04-9CC9-D2131DA9ECCC}" srcOrd="1" destOrd="0" presId="urn:microsoft.com/office/officeart/2005/8/layout/hList9"/>
    <dgm:cxn modelId="{0F86DBDB-3C4F-4C84-981B-7F4CA2A8EAF3}" srcId="{7FCE83D9-631B-4420-BBFC-CA0AFA59F747}" destId="{50451020-5E1A-4778-9E8D-169182A36191}" srcOrd="0" destOrd="0" parTransId="{7DFC3849-4A12-49FB-B614-8AFD597CCB9E}" sibTransId="{EEDE2474-4F18-4F59-8E58-6382D253E514}"/>
    <dgm:cxn modelId="{D6FBAFFB-D1CF-4B88-AD01-8630A477E7C0}" type="presOf" srcId="{50451020-5E1A-4778-9E8D-169182A36191}" destId="{402C2C77-A32C-4D99-9940-12535E1181F2}" srcOrd="0" destOrd="0" presId="urn:microsoft.com/office/officeart/2005/8/layout/hList9"/>
    <dgm:cxn modelId="{E1D1E23B-EC87-45CC-9E87-38B27A23764D}" type="presParOf" srcId="{0DC7A063-583D-4B0F-88B2-BD54F95D95AF}" destId="{3B23570A-ECC9-4DF8-BCB4-0465C69CBB88}" srcOrd="0" destOrd="0" presId="urn:microsoft.com/office/officeart/2005/8/layout/hList9"/>
    <dgm:cxn modelId="{82537023-5CD7-4BB7-84CF-DE8196338CF2}" type="presParOf" srcId="{0DC7A063-583D-4B0F-88B2-BD54F95D95AF}" destId="{FC66A233-6BBA-46AF-B2F6-28E379B158E2}" srcOrd="1" destOrd="0" presId="urn:microsoft.com/office/officeart/2005/8/layout/hList9"/>
    <dgm:cxn modelId="{5DFED7C8-2E54-4441-B032-3A4788B2A8D3}" type="presParOf" srcId="{FC66A233-6BBA-46AF-B2F6-28E379B158E2}" destId="{46739A04-1AA3-49C6-8EA7-EB1DE975B900}" srcOrd="0" destOrd="0" presId="urn:microsoft.com/office/officeart/2005/8/layout/hList9"/>
    <dgm:cxn modelId="{59D81910-4316-4EAE-9A67-0B3EDF027306}" type="presParOf" srcId="{FC66A233-6BBA-46AF-B2F6-28E379B158E2}" destId="{535C6EC9-8098-42C5-8527-E62FF045E4EB}" srcOrd="1" destOrd="0" presId="urn:microsoft.com/office/officeart/2005/8/layout/hList9"/>
    <dgm:cxn modelId="{C4FBC461-0B5D-4B7E-9CAF-A88B1223F18A}" type="presParOf" srcId="{535C6EC9-8098-42C5-8527-E62FF045E4EB}" destId="{6B08AC4B-4CEC-41E5-AE19-47A4E2720563}" srcOrd="0" destOrd="0" presId="urn:microsoft.com/office/officeart/2005/8/layout/hList9"/>
    <dgm:cxn modelId="{16A1B336-CE68-4171-8D18-284543992BEA}" type="presParOf" srcId="{535C6EC9-8098-42C5-8527-E62FF045E4EB}" destId="{187D4E8C-5C91-4D00-870C-2C45D4EA263C}" srcOrd="1" destOrd="0" presId="urn:microsoft.com/office/officeart/2005/8/layout/hList9"/>
    <dgm:cxn modelId="{DEF99A7A-98F1-424D-AC92-7C6B69A0E544}" type="presParOf" srcId="{0DC7A063-583D-4B0F-88B2-BD54F95D95AF}" destId="{3845DB9A-BEF3-4D5D-B9C7-5FC0456401AC}" srcOrd="2" destOrd="0" presId="urn:microsoft.com/office/officeart/2005/8/layout/hList9"/>
    <dgm:cxn modelId="{ACD8FD0D-39C9-49DB-B77E-B03522FDF5FC}" type="presParOf" srcId="{0DC7A063-583D-4B0F-88B2-BD54F95D95AF}" destId="{FC7ED273-8CFD-43C2-9C05-44FADF3E0637}" srcOrd="3" destOrd="0" presId="urn:microsoft.com/office/officeart/2005/8/layout/hList9"/>
    <dgm:cxn modelId="{2C72EC61-81F4-4DCD-A533-255CBC66AE34}" type="presParOf" srcId="{0DC7A063-583D-4B0F-88B2-BD54F95D95AF}" destId="{13C564B0-C27E-4ABA-AFDA-59E145B256BA}" srcOrd="4" destOrd="0" presId="urn:microsoft.com/office/officeart/2005/8/layout/hList9"/>
    <dgm:cxn modelId="{775600F8-FCFE-4862-8108-85F84EA9DEE2}" type="presParOf" srcId="{0DC7A063-583D-4B0F-88B2-BD54F95D95AF}" destId="{6300E233-87DF-4270-9808-160BFEB8A5BE}" srcOrd="5" destOrd="0" presId="urn:microsoft.com/office/officeart/2005/8/layout/hList9"/>
    <dgm:cxn modelId="{AE3B7A69-67E7-41D2-BC1A-3586A3CC259D}" type="presParOf" srcId="{0DC7A063-583D-4B0F-88B2-BD54F95D95AF}" destId="{6E53DEF7-499E-42EE-802D-59B2F8915392}" srcOrd="6" destOrd="0" presId="urn:microsoft.com/office/officeart/2005/8/layout/hList9"/>
    <dgm:cxn modelId="{76A9B804-07B5-4060-AA61-249A1765ECB9}" type="presParOf" srcId="{6E53DEF7-499E-42EE-802D-59B2F8915392}" destId="{E08C30D1-35EA-4D05-9731-5D01E3FCBD09}" srcOrd="0" destOrd="0" presId="urn:microsoft.com/office/officeart/2005/8/layout/hList9"/>
    <dgm:cxn modelId="{6162898E-21FD-497B-BFEE-B78CF45F7D9A}" type="presParOf" srcId="{6E53DEF7-499E-42EE-802D-59B2F8915392}" destId="{2F3BD88A-9166-4A26-B941-B9BAEE1A11D5}" srcOrd="1" destOrd="0" presId="urn:microsoft.com/office/officeart/2005/8/layout/hList9"/>
    <dgm:cxn modelId="{71D4EFDE-15BC-4327-9242-5F72F9DAFAD4}" type="presParOf" srcId="{2F3BD88A-9166-4A26-B941-B9BAEE1A11D5}" destId="{F660F4B9-35DB-4256-A868-A35C6DCCF6B2}" srcOrd="0" destOrd="0" presId="urn:microsoft.com/office/officeart/2005/8/layout/hList9"/>
    <dgm:cxn modelId="{9B414BA4-2018-40DF-8E7D-AD7E78EF0217}" type="presParOf" srcId="{2F3BD88A-9166-4A26-B941-B9BAEE1A11D5}" destId="{10C9E3CF-3A8F-4100-8ACD-91E2373197A2}" srcOrd="1" destOrd="0" presId="urn:microsoft.com/office/officeart/2005/8/layout/hList9"/>
    <dgm:cxn modelId="{D8406746-50BE-425E-A523-9ED524500743}" type="presParOf" srcId="{0DC7A063-583D-4B0F-88B2-BD54F95D95AF}" destId="{69136330-53DB-4978-A56B-160862279381}" srcOrd="7" destOrd="0" presId="urn:microsoft.com/office/officeart/2005/8/layout/hList9"/>
    <dgm:cxn modelId="{A91BC494-75AC-4CCA-8CC1-7E9884C2F3AD}" type="presParOf" srcId="{0DC7A063-583D-4B0F-88B2-BD54F95D95AF}" destId="{FD776C1E-557E-4553-9447-49B69EEC7907}" srcOrd="8" destOrd="0" presId="urn:microsoft.com/office/officeart/2005/8/layout/hList9"/>
    <dgm:cxn modelId="{487F9920-08DF-4AC5-BA64-D35F42602B66}" type="presParOf" srcId="{0DC7A063-583D-4B0F-88B2-BD54F95D95AF}" destId="{FC2522F1-14BB-4B37-B60E-2E8A7E8A6C30}" srcOrd="9" destOrd="0" presId="urn:microsoft.com/office/officeart/2005/8/layout/hList9"/>
    <dgm:cxn modelId="{A4221FEF-656B-43DD-8382-199EAB5F1E7B}" type="presParOf" srcId="{0DC7A063-583D-4B0F-88B2-BD54F95D95AF}" destId="{229B7655-E1F4-4CF5-84B8-30F0491D32B5}" srcOrd="10" destOrd="0" presId="urn:microsoft.com/office/officeart/2005/8/layout/hList9"/>
    <dgm:cxn modelId="{48FA6F14-4694-4C77-8D75-48D3A22A3540}" type="presParOf" srcId="{0DC7A063-583D-4B0F-88B2-BD54F95D95AF}" destId="{F85FFCDF-8E5F-492B-B22D-55A08EACE783}" srcOrd="11" destOrd="0" presId="urn:microsoft.com/office/officeart/2005/8/layout/hList9"/>
    <dgm:cxn modelId="{3995A447-6B53-4DFA-8494-06C3A1F8D7F7}" type="presParOf" srcId="{F85FFCDF-8E5F-492B-B22D-55A08EACE783}" destId="{600B3FB2-1315-4A84-8613-B445666BC7D2}" srcOrd="0" destOrd="0" presId="urn:microsoft.com/office/officeart/2005/8/layout/hList9"/>
    <dgm:cxn modelId="{C652D75D-BE73-43BB-9138-B232AAF272A1}" type="presParOf" srcId="{F85FFCDF-8E5F-492B-B22D-55A08EACE783}" destId="{E47C73E9-FBEE-4370-9B3F-E04EB7C4023A}" srcOrd="1" destOrd="0" presId="urn:microsoft.com/office/officeart/2005/8/layout/hList9"/>
    <dgm:cxn modelId="{5F19BD3C-10AC-4F51-A8FD-00351A52371B}" type="presParOf" srcId="{E47C73E9-FBEE-4370-9B3F-E04EB7C4023A}" destId="{402C2C77-A32C-4D99-9940-12535E1181F2}" srcOrd="0" destOrd="0" presId="urn:microsoft.com/office/officeart/2005/8/layout/hList9"/>
    <dgm:cxn modelId="{1D14EEBA-2351-4066-8BB7-C42885F1D780}" type="presParOf" srcId="{E47C73E9-FBEE-4370-9B3F-E04EB7C4023A}" destId="{5B88A17E-EFF5-4A04-9CC9-D2131DA9ECCC}" srcOrd="1" destOrd="0" presId="urn:microsoft.com/office/officeart/2005/8/layout/hList9"/>
    <dgm:cxn modelId="{ADA815FB-429E-4ABD-97FC-4AEA97B4630C}" type="presParOf" srcId="{0DC7A063-583D-4B0F-88B2-BD54F95D95AF}" destId="{9051EF7D-7D6C-4B43-A6C4-239F9933C94D}" srcOrd="12" destOrd="0" presId="urn:microsoft.com/office/officeart/2005/8/layout/hList9"/>
    <dgm:cxn modelId="{7961C21C-3FE8-4B71-95E5-AB5835F91CC1}" type="presParOf" srcId="{0DC7A063-583D-4B0F-88B2-BD54F95D95AF}" destId="{7453D9C8-CD6E-4AA4-8A19-7F6F667528F0}"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285743" y="411418"/>
          <a:ext cx="2663643" cy="3647818"/>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t>Established six (6)  main organs,  including the </a:t>
          </a:r>
          <a:r>
            <a:rPr lang="en-US" sz="1400" b="1" u="sng" kern="1200" dirty="0"/>
            <a:t>Security Council</a:t>
          </a:r>
          <a:r>
            <a:rPr lang="en-US" sz="1400" kern="1200" dirty="0"/>
            <a:t>.</a:t>
          </a:r>
        </a:p>
        <a:p>
          <a:pPr marL="0" lvl="0" indent="0" algn="l" defTabSz="622300">
            <a:lnSpc>
              <a:spcPct val="90000"/>
            </a:lnSpc>
            <a:spcBef>
              <a:spcPct val="0"/>
            </a:spcBef>
            <a:spcAft>
              <a:spcPct val="35000"/>
            </a:spcAft>
            <a:buNone/>
          </a:pPr>
          <a:r>
            <a:rPr lang="en-US" sz="1400" kern="1200" dirty="0"/>
            <a:t> It gives primary responsibility for maintaining international peace and security to the Security Council, which may meet whenever peace is threatened</a:t>
          </a:r>
          <a:endParaRPr lang="el-GR" sz="1400" kern="1200" dirty="0"/>
        </a:p>
      </dsp:txBody>
      <dsp:txXfrm>
        <a:off x="711926" y="411418"/>
        <a:ext cx="2237460" cy="3647818"/>
      </dsp:txXfrm>
    </dsp:sp>
    <dsp:sp modelId="{FC7ED273-8CFD-43C2-9C05-44FADF3E0637}">
      <dsp:nvSpPr>
        <dsp:cNvPr id="0" name=""/>
        <dsp:cNvSpPr/>
      </dsp:nvSpPr>
      <dsp:spPr>
        <a:xfrm>
          <a:off x="0" y="0"/>
          <a:ext cx="892296" cy="892296"/>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622300" rtl="0">
            <a:lnSpc>
              <a:spcPct val="90000"/>
            </a:lnSpc>
            <a:spcBef>
              <a:spcPct val="0"/>
            </a:spcBef>
            <a:spcAft>
              <a:spcPct val="35000"/>
            </a:spcAft>
            <a:buNone/>
          </a:pPr>
          <a:r>
            <a:rPr lang="en-US" sz="1400" kern="1200" noProof="0" dirty="0"/>
            <a:t>United Nations</a:t>
          </a:r>
        </a:p>
        <a:p>
          <a:pPr marL="0" lvl="0" indent="0" algn="ctr" defTabSz="622300" rtl="0">
            <a:lnSpc>
              <a:spcPct val="90000"/>
            </a:lnSpc>
            <a:spcBef>
              <a:spcPct val="0"/>
            </a:spcBef>
            <a:spcAft>
              <a:spcPct val="35000"/>
            </a:spcAft>
            <a:buNone/>
          </a:pPr>
          <a:r>
            <a:rPr lang="en-US" sz="1400" kern="1200" noProof="0" dirty="0"/>
            <a:t>(UN) </a:t>
          </a:r>
          <a:endParaRPr lang="el-GR" sz="1400" kern="1200" noProof="0" dirty="0"/>
        </a:p>
      </dsp:txBody>
      <dsp:txXfrm>
        <a:off x="130674" y="130674"/>
        <a:ext cx="630948" cy="630948"/>
      </dsp:txXfrm>
    </dsp:sp>
    <dsp:sp modelId="{F660F4B9-35DB-4256-A868-A35C6DCCF6B2}">
      <dsp:nvSpPr>
        <dsp:cNvPr id="0" name=""/>
        <dsp:cNvSpPr/>
      </dsp:nvSpPr>
      <dsp:spPr>
        <a:xfrm>
          <a:off x="4301412" y="334268"/>
          <a:ext cx="2662019" cy="3697249"/>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SzPts val="1000"/>
            <a:buFont typeface="Symbol" panose="05050102010706020507" pitchFamily="18" charset="2"/>
            <a:buNone/>
          </a:pPr>
          <a:r>
            <a:rPr lang="en-US" sz="1600" kern="1200" dirty="0"/>
            <a:t>-to maintain </a:t>
          </a:r>
          <a:r>
            <a:rPr lang="en-US" sz="1600" b="1" kern="1200" dirty="0"/>
            <a:t>international peace and security;</a:t>
          </a:r>
        </a:p>
        <a:p>
          <a:pPr marL="0" lvl="0" indent="0" algn="l" defTabSz="711200">
            <a:lnSpc>
              <a:spcPct val="90000"/>
            </a:lnSpc>
            <a:spcBef>
              <a:spcPct val="0"/>
            </a:spcBef>
            <a:spcAft>
              <a:spcPct val="35000"/>
            </a:spcAft>
            <a:buSzPts val="1000"/>
            <a:buFont typeface="Symbol" panose="05050102010706020507" pitchFamily="18" charset="2"/>
            <a:buNone/>
          </a:pPr>
          <a:r>
            <a:rPr lang="en-US" sz="1600" kern="1200" dirty="0"/>
            <a:t>-to develop </a:t>
          </a:r>
          <a:r>
            <a:rPr lang="en-US" sz="1600" b="1" kern="1200" dirty="0"/>
            <a:t>friendly relations</a:t>
          </a:r>
          <a:r>
            <a:rPr lang="en-US" sz="1600" kern="1200" dirty="0"/>
            <a:t> among nations;</a:t>
          </a:r>
          <a:endParaRPr lang="el-GR" sz="1600" kern="1200" dirty="0"/>
        </a:p>
        <a:p>
          <a:pPr marL="0" lvl="0" indent="0" algn="l" defTabSz="711200">
            <a:lnSpc>
              <a:spcPct val="90000"/>
            </a:lnSpc>
            <a:spcBef>
              <a:spcPct val="0"/>
            </a:spcBef>
            <a:spcAft>
              <a:spcPct val="35000"/>
            </a:spcAft>
            <a:buSzPts val="1000"/>
            <a:buFont typeface="Symbol" panose="05050102010706020507" pitchFamily="18" charset="2"/>
            <a:buNone/>
          </a:pPr>
          <a:r>
            <a:rPr lang="en-US" sz="1600" kern="1200" dirty="0"/>
            <a:t>-to cooperate in solving international problems and in promoting respect for </a:t>
          </a:r>
          <a:r>
            <a:rPr lang="en-US" sz="1600" b="1" kern="1200" dirty="0"/>
            <a:t>human rights</a:t>
          </a:r>
          <a:r>
            <a:rPr lang="en-US" sz="1600" kern="1200" dirty="0"/>
            <a:t>;</a:t>
          </a:r>
          <a:endParaRPr lang="el-GR" sz="1600" kern="1200" dirty="0"/>
        </a:p>
        <a:p>
          <a:pPr marL="0" lvl="0" indent="0" algn="l" defTabSz="711200">
            <a:lnSpc>
              <a:spcPct val="90000"/>
            </a:lnSpc>
            <a:spcBef>
              <a:spcPct val="0"/>
            </a:spcBef>
            <a:spcAft>
              <a:spcPct val="35000"/>
            </a:spcAft>
            <a:buSzPts val="1000"/>
            <a:buFont typeface="Symbol" panose="05050102010706020507" pitchFamily="18" charset="2"/>
            <a:buNone/>
          </a:pPr>
          <a:r>
            <a:rPr lang="en-US" sz="1600" kern="1200" dirty="0"/>
            <a:t>- to be a </a:t>
          </a:r>
          <a:r>
            <a:rPr lang="en-US" sz="1600" kern="1200" dirty="0" err="1"/>
            <a:t>centre</a:t>
          </a:r>
          <a:r>
            <a:rPr lang="en-US" sz="1600" kern="1200" dirty="0"/>
            <a:t> for </a:t>
          </a:r>
          <a:r>
            <a:rPr lang="en-US" sz="1600" b="1" kern="1200" dirty="0"/>
            <a:t>harmonizing the actions of nations.</a:t>
          </a:r>
        </a:p>
        <a:p>
          <a:pPr marL="0" lvl="0" indent="0" algn="l" defTabSz="711200">
            <a:lnSpc>
              <a:spcPct val="90000"/>
            </a:lnSpc>
            <a:spcBef>
              <a:spcPct val="0"/>
            </a:spcBef>
            <a:spcAft>
              <a:spcPct val="35000"/>
            </a:spcAft>
            <a:buSzPts val="1000"/>
            <a:buFont typeface="Symbol" panose="05050102010706020507" pitchFamily="18" charset="2"/>
            <a:buNone/>
          </a:pPr>
          <a:endParaRPr lang="el-GR" sz="1300" kern="1200" dirty="0"/>
        </a:p>
      </dsp:txBody>
      <dsp:txXfrm>
        <a:off x="4727335" y="334268"/>
        <a:ext cx="2236096" cy="3697249"/>
      </dsp:txXfrm>
    </dsp:sp>
    <dsp:sp modelId="{FD776C1E-557E-4553-9447-49B69EEC7907}">
      <dsp:nvSpPr>
        <dsp:cNvPr id="0" name=""/>
        <dsp:cNvSpPr/>
      </dsp:nvSpPr>
      <dsp:spPr>
        <a:xfrm>
          <a:off x="3763520" y="53127"/>
          <a:ext cx="892296" cy="892296"/>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622300" rtl="0">
            <a:lnSpc>
              <a:spcPct val="90000"/>
            </a:lnSpc>
            <a:spcBef>
              <a:spcPct val="0"/>
            </a:spcBef>
            <a:spcAft>
              <a:spcPct val="35000"/>
            </a:spcAft>
            <a:buNone/>
          </a:pPr>
          <a:r>
            <a:rPr lang="en-US" sz="1400" kern="1200" noProof="0" dirty="0"/>
            <a:t>Charter</a:t>
          </a:r>
        </a:p>
        <a:p>
          <a:pPr marL="0" lvl="0" indent="0" algn="ctr" defTabSz="622300" rtl="0">
            <a:lnSpc>
              <a:spcPct val="90000"/>
            </a:lnSpc>
            <a:spcBef>
              <a:spcPct val="0"/>
            </a:spcBef>
            <a:spcAft>
              <a:spcPct val="35000"/>
            </a:spcAft>
            <a:buNone/>
          </a:pPr>
          <a:r>
            <a:rPr lang="en-US" sz="1400" kern="1200" noProof="0" dirty="0"/>
            <a:t>UN</a:t>
          </a:r>
          <a:endParaRPr lang="el-GR" sz="1400" kern="1200" noProof="0" dirty="0"/>
        </a:p>
      </dsp:txBody>
      <dsp:txXfrm>
        <a:off x="3894194" y="183801"/>
        <a:ext cx="630948" cy="630948"/>
      </dsp:txXfrm>
    </dsp:sp>
    <dsp:sp modelId="{402C2C77-A32C-4D99-9940-12535E1181F2}">
      <dsp:nvSpPr>
        <dsp:cNvPr id="0" name=""/>
        <dsp:cNvSpPr/>
      </dsp:nvSpPr>
      <dsp:spPr>
        <a:xfrm>
          <a:off x="7670896" y="437004"/>
          <a:ext cx="2835975" cy="3622232"/>
        </a:xfrm>
        <a:prstGeom prst="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rtlCol="0" anchor="ctr" anchorCtr="0">
          <a:noAutofit/>
        </a:bodyPr>
        <a:lstStyle/>
        <a:p>
          <a:pPr marL="0" lvl="0" indent="0" algn="l" defTabSz="622300" rtl="0">
            <a:lnSpc>
              <a:spcPct val="90000"/>
            </a:lnSpc>
            <a:spcBef>
              <a:spcPct val="0"/>
            </a:spcBef>
            <a:spcAft>
              <a:spcPct val="35000"/>
            </a:spcAft>
            <a:buNone/>
          </a:pPr>
          <a:r>
            <a:rPr lang="en-US" sz="1400" kern="1200" dirty="0"/>
            <a:t>Only the Security Council </a:t>
          </a:r>
          <a:r>
            <a:rPr lang="en-US" sz="1400" b="1" kern="1200" dirty="0"/>
            <a:t>has the power to make decisions that member states are then obligated to implement under the Charter.</a:t>
          </a:r>
        </a:p>
        <a:p>
          <a:pPr marL="0" lvl="0" indent="0" algn="l" defTabSz="622300" rtl="0">
            <a:lnSpc>
              <a:spcPct val="90000"/>
            </a:lnSpc>
            <a:spcBef>
              <a:spcPct val="0"/>
            </a:spcBef>
            <a:spcAft>
              <a:spcPct val="35000"/>
            </a:spcAft>
            <a:buNone/>
          </a:pPr>
          <a:endParaRPr lang="en-US" sz="1400" kern="1200" noProof="0" dirty="0"/>
        </a:p>
        <a:p>
          <a:pPr marL="0" lvl="0" indent="0" algn="l" defTabSz="622300" rtl="0">
            <a:lnSpc>
              <a:spcPct val="90000"/>
            </a:lnSpc>
            <a:spcBef>
              <a:spcPct val="0"/>
            </a:spcBef>
            <a:spcAft>
              <a:spcPct val="35000"/>
            </a:spcAft>
            <a:buNone/>
          </a:pPr>
          <a:r>
            <a:rPr lang="en-US" sz="1400" kern="1200" noProof="0" dirty="0"/>
            <a:t>All members of the UN accept to agree and carry out the decisions of the </a:t>
          </a:r>
          <a:r>
            <a:rPr lang="en-US" sz="1400" b="1" kern="1200" noProof="0" dirty="0"/>
            <a:t>Security Council </a:t>
          </a:r>
        </a:p>
        <a:p>
          <a:pPr marL="0" lvl="0" indent="0" algn="l" defTabSz="622300" rtl="0">
            <a:lnSpc>
              <a:spcPct val="90000"/>
            </a:lnSpc>
            <a:spcBef>
              <a:spcPct val="0"/>
            </a:spcBef>
            <a:spcAft>
              <a:spcPct val="35000"/>
            </a:spcAft>
            <a:buNone/>
          </a:pPr>
          <a:endParaRPr lang="en-US" sz="1400" kern="1200" noProof="0" dirty="0"/>
        </a:p>
        <a:p>
          <a:pPr marL="0" lvl="0" indent="0" algn="l" defTabSz="622300" rtl="0">
            <a:lnSpc>
              <a:spcPct val="90000"/>
            </a:lnSpc>
            <a:spcBef>
              <a:spcPct val="0"/>
            </a:spcBef>
            <a:spcAft>
              <a:spcPct val="35000"/>
            </a:spcAft>
            <a:buNone/>
          </a:pPr>
          <a:endParaRPr lang="en-US" sz="1400" kern="1200" noProof="0" dirty="0"/>
        </a:p>
        <a:p>
          <a:pPr marL="0" lvl="0" indent="0" algn="l" defTabSz="622300" rtl="0">
            <a:lnSpc>
              <a:spcPct val="90000"/>
            </a:lnSpc>
            <a:spcBef>
              <a:spcPct val="0"/>
            </a:spcBef>
            <a:spcAft>
              <a:spcPct val="35000"/>
            </a:spcAft>
            <a:buNone/>
          </a:pPr>
          <a:endParaRPr lang="el-GR" sz="1400" kern="1200" noProof="0" dirty="0"/>
        </a:p>
      </dsp:txBody>
      <dsp:txXfrm>
        <a:off x="8124652" y="437004"/>
        <a:ext cx="2382219" cy="3622232"/>
      </dsp:txXfrm>
    </dsp:sp>
    <dsp:sp modelId="{7453D9C8-CD6E-4AA4-8A19-7F6F667528F0}">
      <dsp:nvSpPr>
        <dsp:cNvPr id="0" name=""/>
        <dsp:cNvSpPr/>
      </dsp:nvSpPr>
      <dsp:spPr>
        <a:xfrm>
          <a:off x="7388552" y="0"/>
          <a:ext cx="892296" cy="892296"/>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622300" rtl="0">
            <a:lnSpc>
              <a:spcPct val="90000"/>
            </a:lnSpc>
            <a:spcBef>
              <a:spcPct val="0"/>
            </a:spcBef>
            <a:spcAft>
              <a:spcPct val="35000"/>
            </a:spcAft>
            <a:buNone/>
          </a:pPr>
          <a:r>
            <a:rPr lang="en-US" sz="1400" kern="1200" noProof="0" dirty="0"/>
            <a:t>Security</a:t>
          </a:r>
        </a:p>
        <a:p>
          <a:pPr marL="0" lvl="0" indent="0" algn="ctr" defTabSz="622300" rtl="0">
            <a:lnSpc>
              <a:spcPct val="90000"/>
            </a:lnSpc>
            <a:spcBef>
              <a:spcPct val="0"/>
            </a:spcBef>
            <a:spcAft>
              <a:spcPct val="35000"/>
            </a:spcAft>
            <a:buNone/>
          </a:pPr>
          <a:r>
            <a:rPr lang="en-US" sz="1400" kern="1200" noProof="0" dirty="0"/>
            <a:t>Council </a:t>
          </a:r>
          <a:endParaRPr lang="el-GR" sz="1400" kern="1200" noProof="0" dirty="0"/>
        </a:p>
      </dsp:txBody>
      <dsp:txXfrm>
        <a:off x="7519226" y="130674"/>
        <a:ext cx="630948" cy="630948"/>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r>
              <a:rPr lang="el-GR" dirty="0"/>
              <a:t>​</a:t>
            </a:r>
            <a:fld id="{DB0CA7CC-FD5A-4ACE-A180-A90DBA267154}" type="datetime1">
              <a:rPr lang="el-GR" smtClean="0"/>
              <a:t>03/05/2022</a:t>
            </a:fld>
            <a:r>
              <a:rPr lang="el-GR" dirty="0"/>
              <a:t>​</a:t>
            </a:r>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el-GR" smtClean="0"/>
              <a:pPr algn="r" rtl="0"/>
              <a:t>‹#›</a:t>
            </a:fld>
            <a:endParaRPr lang="el-G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noProof="0" dirty="0"/>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91D86D22-ED5B-4D0B-AEEE-2CB450FCC502}" type="datetime1">
              <a:rPr lang="el-GR" smtClean="0"/>
              <a:pPr/>
              <a:t>03/05/2022</a:t>
            </a:fld>
            <a:endParaRPr lang="el-GR" dirty="0"/>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noProof="0" dirty="0"/>
          </a:p>
        </p:txBody>
      </p:sp>
      <p:sp>
        <p:nvSpPr>
          <p:cNvPr id="7" name="Σύμβολ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el-GR" smtClean="0"/>
              <a:pPr/>
              <a:t>‹#›</a:t>
            </a:fld>
            <a:endParaRPr lang="el-G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a:t>
            </a:fld>
            <a:endParaRPr lang="el-GR" dirty="0"/>
          </a:p>
        </p:txBody>
      </p:sp>
    </p:spTree>
    <p:extLst>
      <p:ext uri="{BB962C8B-B14F-4D97-AF65-F5344CB8AC3E}">
        <p14:creationId xmlns:p14="http://schemas.microsoft.com/office/powerpoint/2010/main" val="457416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10</a:t>
            </a:fld>
            <a:endParaRPr lang="el-GR" dirty="0"/>
          </a:p>
        </p:txBody>
      </p:sp>
    </p:spTree>
    <p:extLst>
      <p:ext uri="{BB962C8B-B14F-4D97-AF65-F5344CB8AC3E}">
        <p14:creationId xmlns:p14="http://schemas.microsoft.com/office/powerpoint/2010/main" val="78247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11</a:t>
            </a:fld>
            <a:endParaRPr lang="el-GR" dirty="0"/>
          </a:p>
        </p:txBody>
      </p:sp>
    </p:spTree>
    <p:extLst>
      <p:ext uri="{BB962C8B-B14F-4D97-AF65-F5344CB8AC3E}">
        <p14:creationId xmlns:p14="http://schemas.microsoft.com/office/powerpoint/2010/main" val="797117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12</a:t>
            </a:fld>
            <a:endParaRPr lang="el-GR" dirty="0"/>
          </a:p>
        </p:txBody>
      </p:sp>
    </p:spTree>
    <p:extLst>
      <p:ext uri="{BB962C8B-B14F-4D97-AF65-F5344CB8AC3E}">
        <p14:creationId xmlns:p14="http://schemas.microsoft.com/office/powerpoint/2010/main" val="616622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13</a:t>
            </a:fld>
            <a:endParaRPr lang="el-GR" dirty="0"/>
          </a:p>
        </p:txBody>
      </p:sp>
    </p:spTree>
    <p:extLst>
      <p:ext uri="{BB962C8B-B14F-4D97-AF65-F5344CB8AC3E}">
        <p14:creationId xmlns:p14="http://schemas.microsoft.com/office/powerpoint/2010/main" val="3078725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14</a:t>
            </a:fld>
            <a:endParaRPr lang="el-GR" dirty="0"/>
          </a:p>
        </p:txBody>
      </p:sp>
    </p:spTree>
    <p:extLst>
      <p:ext uri="{BB962C8B-B14F-4D97-AF65-F5344CB8AC3E}">
        <p14:creationId xmlns:p14="http://schemas.microsoft.com/office/powerpoint/2010/main" val="3178593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15</a:t>
            </a:fld>
            <a:endParaRPr lang="el-GR" dirty="0"/>
          </a:p>
        </p:txBody>
      </p:sp>
    </p:spTree>
    <p:extLst>
      <p:ext uri="{BB962C8B-B14F-4D97-AF65-F5344CB8AC3E}">
        <p14:creationId xmlns:p14="http://schemas.microsoft.com/office/powerpoint/2010/main" val="1228103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16</a:t>
            </a:fld>
            <a:endParaRPr lang="el-GR" dirty="0"/>
          </a:p>
        </p:txBody>
      </p:sp>
    </p:spTree>
    <p:extLst>
      <p:ext uri="{BB962C8B-B14F-4D97-AF65-F5344CB8AC3E}">
        <p14:creationId xmlns:p14="http://schemas.microsoft.com/office/powerpoint/2010/main" val="1896026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17</a:t>
            </a:fld>
            <a:endParaRPr lang="el-GR" dirty="0"/>
          </a:p>
        </p:txBody>
      </p:sp>
    </p:spTree>
    <p:extLst>
      <p:ext uri="{BB962C8B-B14F-4D97-AF65-F5344CB8AC3E}">
        <p14:creationId xmlns:p14="http://schemas.microsoft.com/office/powerpoint/2010/main" val="3760362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18</a:t>
            </a:fld>
            <a:endParaRPr lang="el-GR" dirty="0"/>
          </a:p>
        </p:txBody>
      </p:sp>
    </p:spTree>
    <p:extLst>
      <p:ext uri="{BB962C8B-B14F-4D97-AF65-F5344CB8AC3E}">
        <p14:creationId xmlns:p14="http://schemas.microsoft.com/office/powerpoint/2010/main" val="1344273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19</a:t>
            </a:fld>
            <a:endParaRPr lang="el-GR" dirty="0"/>
          </a:p>
        </p:txBody>
      </p:sp>
    </p:spTree>
    <p:extLst>
      <p:ext uri="{BB962C8B-B14F-4D97-AF65-F5344CB8AC3E}">
        <p14:creationId xmlns:p14="http://schemas.microsoft.com/office/powerpoint/2010/main" val="1450331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a:t>
            </a:fld>
            <a:endParaRPr lang="el-GR" dirty="0"/>
          </a:p>
        </p:txBody>
      </p:sp>
    </p:spTree>
    <p:extLst>
      <p:ext uri="{BB962C8B-B14F-4D97-AF65-F5344CB8AC3E}">
        <p14:creationId xmlns:p14="http://schemas.microsoft.com/office/powerpoint/2010/main" val="1378423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20</a:t>
            </a:fld>
            <a:endParaRPr lang="el-GR" dirty="0"/>
          </a:p>
        </p:txBody>
      </p:sp>
    </p:spTree>
    <p:extLst>
      <p:ext uri="{BB962C8B-B14F-4D97-AF65-F5344CB8AC3E}">
        <p14:creationId xmlns:p14="http://schemas.microsoft.com/office/powerpoint/2010/main" val="552476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21</a:t>
            </a:fld>
            <a:endParaRPr lang="el-GR" dirty="0"/>
          </a:p>
        </p:txBody>
      </p:sp>
    </p:spTree>
    <p:extLst>
      <p:ext uri="{BB962C8B-B14F-4D97-AF65-F5344CB8AC3E}">
        <p14:creationId xmlns:p14="http://schemas.microsoft.com/office/powerpoint/2010/main" val="2830201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22</a:t>
            </a:fld>
            <a:endParaRPr lang="el-GR" dirty="0"/>
          </a:p>
        </p:txBody>
      </p:sp>
    </p:spTree>
    <p:extLst>
      <p:ext uri="{BB962C8B-B14F-4D97-AF65-F5344CB8AC3E}">
        <p14:creationId xmlns:p14="http://schemas.microsoft.com/office/powerpoint/2010/main" val="2696915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23</a:t>
            </a:fld>
            <a:endParaRPr lang="el-GR" dirty="0"/>
          </a:p>
        </p:txBody>
      </p:sp>
    </p:spTree>
    <p:extLst>
      <p:ext uri="{BB962C8B-B14F-4D97-AF65-F5344CB8AC3E}">
        <p14:creationId xmlns:p14="http://schemas.microsoft.com/office/powerpoint/2010/main" val="3127490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24</a:t>
            </a:fld>
            <a:endParaRPr lang="el-GR" dirty="0"/>
          </a:p>
        </p:txBody>
      </p:sp>
    </p:spTree>
    <p:extLst>
      <p:ext uri="{BB962C8B-B14F-4D97-AF65-F5344CB8AC3E}">
        <p14:creationId xmlns:p14="http://schemas.microsoft.com/office/powerpoint/2010/main" val="4063564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25</a:t>
            </a:fld>
            <a:endParaRPr lang="el-GR" dirty="0"/>
          </a:p>
        </p:txBody>
      </p:sp>
    </p:spTree>
    <p:extLst>
      <p:ext uri="{BB962C8B-B14F-4D97-AF65-F5344CB8AC3E}">
        <p14:creationId xmlns:p14="http://schemas.microsoft.com/office/powerpoint/2010/main" val="334088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26</a:t>
            </a:fld>
            <a:endParaRPr lang="el-GR" dirty="0"/>
          </a:p>
        </p:txBody>
      </p:sp>
    </p:spTree>
    <p:extLst>
      <p:ext uri="{BB962C8B-B14F-4D97-AF65-F5344CB8AC3E}">
        <p14:creationId xmlns:p14="http://schemas.microsoft.com/office/powerpoint/2010/main" val="594396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27</a:t>
            </a:fld>
            <a:endParaRPr lang="el-GR" dirty="0"/>
          </a:p>
        </p:txBody>
      </p:sp>
    </p:spTree>
    <p:extLst>
      <p:ext uri="{BB962C8B-B14F-4D97-AF65-F5344CB8AC3E}">
        <p14:creationId xmlns:p14="http://schemas.microsoft.com/office/powerpoint/2010/main" val="1694437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28</a:t>
            </a:fld>
            <a:endParaRPr lang="el-GR" dirty="0"/>
          </a:p>
        </p:txBody>
      </p:sp>
    </p:spTree>
    <p:extLst>
      <p:ext uri="{BB962C8B-B14F-4D97-AF65-F5344CB8AC3E}">
        <p14:creationId xmlns:p14="http://schemas.microsoft.com/office/powerpoint/2010/main" val="3634384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29</a:t>
            </a:fld>
            <a:endParaRPr lang="el-GR" dirty="0"/>
          </a:p>
        </p:txBody>
      </p:sp>
    </p:spTree>
    <p:extLst>
      <p:ext uri="{BB962C8B-B14F-4D97-AF65-F5344CB8AC3E}">
        <p14:creationId xmlns:p14="http://schemas.microsoft.com/office/powerpoint/2010/main" val="2653556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3</a:t>
            </a:fld>
            <a:endParaRPr lang="el-GR" dirty="0"/>
          </a:p>
        </p:txBody>
      </p:sp>
    </p:spTree>
    <p:extLst>
      <p:ext uri="{BB962C8B-B14F-4D97-AF65-F5344CB8AC3E}">
        <p14:creationId xmlns:p14="http://schemas.microsoft.com/office/powerpoint/2010/main" val="3899034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30</a:t>
            </a:fld>
            <a:endParaRPr lang="el-GR" dirty="0"/>
          </a:p>
        </p:txBody>
      </p:sp>
    </p:spTree>
    <p:extLst>
      <p:ext uri="{BB962C8B-B14F-4D97-AF65-F5344CB8AC3E}">
        <p14:creationId xmlns:p14="http://schemas.microsoft.com/office/powerpoint/2010/main" val="606144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31</a:t>
            </a:fld>
            <a:endParaRPr lang="el-GR" dirty="0"/>
          </a:p>
        </p:txBody>
      </p:sp>
    </p:spTree>
    <p:extLst>
      <p:ext uri="{BB962C8B-B14F-4D97-AF65-F5344CB8AC3E}">
        <p14:creationId xmlns:p14="http://schemas.microsoft.com/office/powerpoint/2010/main" val="2250344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32</a:t>
            </a:fld>
            <a:endParaRPr lang="el-GR" dirty="0"/>
          </a:p>
        </p:txBody>
      </p:sp>
    </p:spTree>
    <p:extLst>
      <p:ext uri="{BB962C8B-B14F-4D97-AF65-F5344CB8AC3E}">
        <p14:creationId xmlns:p14="http://schemas.microsoft.com/office/powerpoint/2010/main" val="36567644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33</a:t>
            </a:fld>
            <a:endParaRPr lang="el-GR" dirty="0"/>
          </a:p>
        </p:txBody>
      </p:sp>
    </p:spTree>
    <p:extLst>
      <p:ext uri="{BB962C8B-B14F-4D97-AF65-F5344CB8AC3E}">
        <p14:creationId xmlns:p14="http://schemas.microsoft.com/office/powerpoint/2010/main" val="1882155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34</a:t>
            </a:fld>
            <a:endParaRPr lang="el-GR" dirty="0"/>
          </a:p>
        </p:txBody>
      </p:sp>
    </p:spTree>
    <p:extLst>
      <p:ext uri="{BB962C8B-B14F-4D97-AF65-F5344CB8AC3E}">
        <p14:creationId xmlns:p14="http://schemas.microsoft.com/office/powerpoint/2010/main" val="2467871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35</a:t>
            </a:fld>
            <a:endParaRPr lang="el-GR" dirty="0"/>
          </a:p>
        </p:txBody>
      </p:sp>
    </p:spTree>
    <p:extLst>
      <p:ext uri="{BB962C8B-B14F-4D97-AF65-F5344CB8AC3E}">
        <p14:creationId xmlns:p14="http://schemas.microsoft.com/office/powerpoint/2010/main" val="3641869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4</a:t>
            </a:fld>
            <a:endParaRPr lang="el-GR" dirty="0"/>
          </a:p>
        </p:txBody>
      </p:sp>
    </p:spTree>
    <p:extLst>
      <p:ext uri="{BB962C8B-B14F-4D97-AF65-F5344CB8AC3E}">
        <p14:creationId xmlns:p14="http://schemas.microsoft.com/office/powerpoint/2010/main" val="2818780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5</a:t>
            </a:fld>
            <a:endParaRPr lang="el-GR" dirty="0"/>
          </a:p>
        </p:txBody>
      </p:sp>
    </p:spTree>
    <p:extLst>
      <p:ext uri="{BB962C8B-B14F-4D97-AF65-F5344CB8AC3E}">
        <p14:creationId xmlns:p14="http://schemas.microsoft.com/office/powerpoint/2010/main" val="1109248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6</a:t>
            </a:fld>
            <a:endParaRPr lang="el-GR" dirty="0"/>
          </a:p>
        </p:txBody>
      </p:sp>
    </p:spTree>
    <p:extLst>
      <p:ext uri="{BB962C8B-B14F-4D97-AF65-F5344CB8AC3E}">
        <p14:creationId xmlns:p14="http://schemas.microsoft.com/office/powerpoint/2010/main" val="120549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7</a:t>
            </a:fld>
            <a:endParaRPr lang="el-GR" dirty="0"/>
          </a:p>
        </p:txBody>
      </p:sp>
    </p:spTree>
    <p:extLst>
      <p:ext uri="{BB962C8B-B14F-4D97-AF65-F5344CB8AC3E}">
        <p14:creationId xmlns:p14="http://schemas.microsoft.com/office/powerpoint/2010/main" val="150209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8</a:t>
            </a:fld>
            <a:endParaRPr lang="el-GR" dirty="0"/>
          </a:p>
        </p:txBody>
      </p:sp>
    </p:spTree>
    <p:extLst>
      <p:ext uri="{BB962C8B-B14F-4D97-AF65-F5344CB8AC3E}">
        <p14:creationId xmlns:p14="http://schemas.microsoft.com/office/powerpoint/2010/main" val="2238437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9</a:t>
            </a:fld>
            <a:endParaRPr lang="el-GR" dirty="0"/>
          </a:p>
        </p:txBody>
      </p:sp>
    </p:spTree>
    <p:extLst>
      <p:ext uri="{BB962C8B-B14F-4D97-AF65-F5344CB8AC3E}">
        <p14:creationId xmlns:p14="http://schemas.microsoft.com/office/powerpoint/2010/main" val="3101807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6267A99F-DD24-47ED-AA60-5EBA22F1F868}" type="datetime1">
              <a:rPr lang="el-GR" smtClean="0"/>
              <a:pPr/>
              <a:t>03/05/2022</a:t>
            </a:fld>
            <a:endParaRPr lang="el-GR" dirty="0"/>
          </a:p>
        </p:txBody>
      </p:sp>
      <p:sp>
        <p:nvSpPr>
          <p:cNvPr id="5" name="Footer Placeholder 4"/>
          <p:cNvSpPr>
            <a:spLocks noGrp="1"/>
          </p:cNvSpPr>
          <p:nvPr>
            <p:ph type="ftr" sz="quarter" idx="11"/>
          </p:nvPr>
        </p:nvSpPr>
        <p:spPr/>
        <p:txBody>
          <a:bodyPr/>
          <a:lstStyle/>
          <a:p>
            <a:pPr rtl="0"/>
            <a:endParaRPr lang="el-GR" noProof="0" dirty="0"/>
          </a:p>
        </p:txBody>
      </p:sp>
      <p:sp>
        <p:nvSpPr>
          <p:cNvPr id="6" name="Slide Number Placeholder 5"/>
          <p:cNvSpPr>
            <a:spLocks noGrp="1"/>
          </p:cNvSpPr>
          <p:nvPr>
            <p:ph type="sldNum" sz="quarter" idx="12"/>
          </p:nvPr>
        </p:nvSpPr>
        <p:spPr/>
        <p:txBody>
          <a:bodyPr/>
          <a:lstStyle/>
          <a:p>
            <a:pPr rtl="0"/>
            <a:fld id="{0FF54DE5-C571-48E8-A5BC-B369434E2F44}" type="slidenum">
              <a:rPr lang="el-GR" noProof="0" smtClean="0"/>
              <a:t>‹#›</a:t>
            </a:fld>
            <a:endParaRPr lang="el-GR" noProof="0" dirty="0"/>
          </a:p>
        </p:txBody>
      </p:sp>
    </p:spTree>
    <p:extLst>
      <p:ext uri="{BB962C8B-B14F-4D97-AF65-F5344CB8AC3E}">
        <p14:creationId xmlns:p14="http://schemas.microsoft.com/office/powerpoint/2010/main" val="345999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536D7EC-8E01-4034-A5E0-92EE154A14BE}" type="datetime1">
              <a:rPr lang="el-GR" smtClean="0"/>
              <a:pPr/>
              <a:t>03/05/2022</a:t>
            </a:fld>
            <a:endParaRPr lang="el-GR" dirty="0"/>
          </a:p>
        </p:txBody>
      </p:sp>
      <p:sp>
        <p:nvSpPr>
          <p:cNvPr id="6" name="Footer Placeholder 5"/>
          <p:cNvSpPr>
            <a:spLocks noGrp="1"/>
          </p:cNvSpPr>
          <p:nvPr>
            <p:ph type="ftr" sz="quarter" idx="11"/>
          </p:nvPr>
        </p:nvSpPr>
        <p:spPr/>
        <p:txBody>
          <a:bodyPr/>
          <a:lstStyle/>
          <a:p>
            <a:pPr rtl="0"/>
            <a:endParaRPr lang="el-GR" noProof="0" dirty="0"/>
          </a:p>
        </p:txBody>
      </p:sp>
      <p:sp>
        <p:nvSpPr>
          <p:cNvPr id="7" name="Slide Number Placeholder 6"/>
          <p:cNvSpPr>
            <a:spLocks noGrp="1"/>
          </p:cNvSpPr>
          <p:nvPr>
            <p:ph type="sldNum" sz="quarter" idx="12"/>
          </p:nvPr>
        </p:nvSpPr>
        <p:spPr/>
        <p:txBody>
          <a:bodyPr/>
          <a:lstStyle/>
          <a:p>
            <a:fld id="{0FF54DE5-C571-48E8-A5BC-B369434E2F44}" type="slidenum">
              <a:rPr lang="el-GR" smtClean="0"/>
              <a:pPr/>
              <a:t>‹#›</a:t>
            </a:fld>
            <a:endParaRPr lang="el-GR" dirty="0"/>
          </a:p>
        </p:txBody>
      </p:sp>
    </p:spTree>
    <p:extLst>
      <p:ext uri="{BB962C8B-B14F-4D97-AF65-F5344CB8AC3E}">
        <p14:creationId xmlns:p14="http://schemas.microsoft.com/office/powerpoint/2010/main" val="3806154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536D7EC-8E01-4034-A5E0-92EE154A14BE}" type="datetime1">
              <a:rPr lang="el-GR" smtClean="0"/>
              <a:pPr/>
              <a:t>03/05/2022</a:t>
            </a:fld>
            <a:endParaRPr lang="el-GR" dirty="0"/>
          </a:p>
        </p:txBody>
      </p:sp>
      <p:sp>
        <p:nvSpPr>
          <p:cNvPr id="6" name="Footer Placeholder 5"/>
          <p:cNvSpPr>
            <a:spLocks noGrp="1"/>
          </p:cNvSpPr>
          <p:nvPr>
            <p:ph type="ftr" sz="quarter" idx="11"/>
          </p:nvPr>
        </p:nvSpPr>
        <p:spPr/>
        <p:txBody>
          <a:bodyPr/>
          <a:lstStyle/>
          <a:p>
            <a:pPr rtl="0"/>
            <a:endParaRPr lang="el-GR" noProof="0" dirty="0"/>
          </a:p>
        </p:txBody>
      </p:sp>
      <p:sp>
        <p:nvSpPr>
          <p:cNvPr id="7" name="Slide Number Placeholder 6"/>
          <p:cNvSpPr>
            <a:spLocks noGrp="1"/>
          </p:cNvSpPr>
          <p:nvPr>
            <p:ph type="sldNum" sz="quarter" idx="12"/>
          </p:nvPr>
        </p:nvSpPr>
        <p:spPr/>
        <p:txBody>
          <a:bodyPr/>
          <a:lstStyle/>
          <a:p>
            <a:fld id="{0FF54DE5-C571-48E8-A5BC-B369434E2F44}" type="slidenum">
              <a:rPr lang="el-GR" smtClean="0"/>
              <a:pPr/>
              <a:t>‹#›</a:t>
            </a:fld>
            <a:endParaRPr lang="el-GR" dirty="0"/>
          </a:p>
        </p:txBody>
      </p:sp>
    </p:spTree>
    <p:extLst>
      <p:ext uri="{BB962C8B-B14F-4D97-AF65-F5344CB8AC3E}">
        <p14:creationId xmlns:p14="http://schemas.microsoft.com/office/powerpoint/2010/main" val="2253078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536D7EC-8E01-4034-A5E0-92EE154A14BE}" type="datetime1">
              <a:rPr lang="el-GR" smtClean="0"/>
              <a:pPr/>
              <a:t>03/05/2022</a:t>
            </a:fld>
            <a:endParaRPr lang="el-GR" dirty="0"/>
          </a:p>
        </p:txBody>
      </p:sp>
      <p:sp>
        <p:nvSpPr>
          <p:cNvPr id="6" name="Footer Placeholder 5"/>
          <p:cNvSpPr>
            <a:spLocks noGrp="1"/>
          </p:cNvSpPr>
          <p:nvPr>
            <p:ph type="ftr" sz="quarter" idx="11"/>
          </p:nvPr>
        </p:nvSpPr>
        <p:spPr/>
        <p:txBody>
          <a:bodyPr/>
          <a:lstStyle/>
          <a:p>
            <a:pPr rtl="0"/>
            <a:endParaRPr lang="el-GR" noProof="0" dirty="0"/>
          </a:p>
        </p:txBody>
      </p:sp>
      <p:sp>
        <p:nvSpPr>
          <p:cNvPr id="7" name="Slide Number Placeholder 6"/>
          <p:cNvSpPr>
            <a:spLocks noGrp="1"/>
          </p:cNvSpPr>
          <p:nvPr>
            <p:ph type="sldNum" sz="quarter" idx="12"/>
          </p:nvPr>
        </p:nvSpPr>
        <p:spPr/>
        <p:txBody>
          <a:bodyPr/>
          <a:lstStyle/>
          <a:p>
            <a:fld id="{0FF54DE5-C571-48E8-A5BC-B369434E2F44}" type="slidenum">
              <a:rPr lang="el-GR" smtClean="0"/>
              <a:pPr/>
              <a:t>‹#›</a:t>
            </a:fld>
            <a:endParaRPr lang="el-GR"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5300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536D7EC-8E01-4034-A5E0-92EE154A14BE}" type="datetime1">
              <a:rPr lang="el-GR" smtClean="0"/>
              <a:pPr/>
              <a:t>03/05/2022</a:t>
            </a:fld>
            <a:endParaRPr lang="el-GR" dirty="0"/>
          </a:p>
        </p:txBody>
      </p:sp>
      <p:sp>
        <p:nvSpPr>
          <p:cNvPr id="6" name="Footer Placeholder 5"/>
          <p:cNvSpPr>
            <a:spLocks noGrp="1"/>
          </p:cNvSpPr>
          <p:nvPr>
            <p:ph type="ftr" sz="quarter" idx="11"/>
          </p:nvPr>
        </p:nvSpPr>
        <p:spPr/>
        <p:txBody>
          <a:bodyPr/>
          <a:lstStyle/>
          <a:p>
            <a:pPr rtl="0"/>
            <a:endParaRPr lang="el-GR" noProof="0" dirty="0"/>
          </a:p>
        </p:txBody>
      </p:sp>
      <p:sp>
        <p:nvSpPr>
          <p:cNvPr id="7" name="Slide Number Placeholder 6"/>
          <p:cNvSpPr>
            <a:spLocks noGrp="1"/>
          </p:cNvSpPr>
          <p:nvPr>
            <p:ph type="sldNum" sz="quarter" idx="12"/>
          </p:nvPr>
        </p:nvSpPr>
        <p:spPr/>
        <p:txBody>
          <a:bodyPr/>
          <a:lstStyle/>
          <a:p>
            <a:fld id="{0FF54DE5-C571-48E8-A5BC-B369434E2F44}" type="slidenum">
              <a:rPr lang="el-GR" smtClean="0"/>
              <a:pPr/>
              <a:t>‹#›</a:t>
            </a:fld>
            <a:endParaRPr lang="el-GR" dirty="0"/>
          </a:p>
        </p:txBody>
      </p:sp>
    </p:spTree>
    <p:extLst>
      <p:ext uri="{BB962C8B-B14F-4D97-AF65-F5344CB8AC3E}">
        <p14:creationId xmlns:p14="http://schemas.microsoft.com/office/powerpoint/2010/main" val="1627212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5536D7EC-8E01-4034-A5E0-92EE154A14BE}" type="datetime1">
              <a:rPr lang="el-GR" smtClean="0"/>
              <a:pPr/>
              <a:t>03/05/2022</a:t>
            </a:fld>
            <a:endParaRPr lang="el-GR" dirty="0"/>
          </a:p>
        </p:txBody>
      </p:sp>
      <p:sp>
        <p:nvSpPr>
          <p:cNvPr id="4" name="Footer Placeholder 3"/>
          <p:cNvSpPr>
            <a:spLocks noGrp="1"/>
          </p:cNvSpPr>
          <p:nvPr>
            <p:ph type="ftr" sz="quarter" idx="11"/>
          </p:nvPr>
        </p:nvSpPr>
        <p:spPr/>
        <p:txBody>
          <a:bodyPr/>
          <a:lstStyle/>
          <a:p>
            <a:pPr rtl="0"/>
            <a:endParaRPr lang="el-GR" noProof="0" dirty="0"/>
          </a:p>
        </p:txBody>
      </p:sp>
      <p:sp>
        <p:nvSpPr>
          <p:cNvPr id="5" name="Slide Number Placeholder 4"/>
          <p:cNvSpPr>
            <a:spLocks noGrp="1"/>
          </p:cNvSpPr>
          <p:nvPr>
            <p:ph type="sldNum" sz="quarter" idx="12"/>
          </p:nvPr>
        </p:nvSpPr>
        <p:spPr/>
        <p:txBody>
          <a:bodyPr/>
          <a:lstStyle/>
          <a:p>
            <a:fld id="{0FF54DE5-C571-48E8-A5BC-B369434E2F44}" type="slidenum">
              <a:rPr lang="el-GR" smtClean="0"/>
              <a:pPr/>
              <a:t>‹#›</a:t>
            </a:fld>
            <a:endParaRPr lang="el-GR" dirty="0"/>
          </a:p>
        </p:txBody>
      </p:sp>
    </p:spTree>
    <p:extLst>
      <p:ext uri="{BB962C8B-B14F-4D97-AF65-F5344CB8AC3E}">
        <p14:creationId xmlns:p14="http://schemas.microsoft.com/office/powerpoint/2010/main" val="4216376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5536D7EC-8E01-4034-A5E0-92EE154A14BE}" type="datetime1">
              <a:rPr lang="el-GR" smtClean="0"/>
              <a:pPr/>
              <a:t>03/05/2022</a:t>
            </a:fld>
            <a:endParaRPr lang="el-GR" dirty="0"/>
          </a:p>
        </p:txBody>
      </p:sp>
      <p:sp>
        <p:nvSpPr>
          <p:cNvPr id="4" name="Footer Placeholder 3"/>
          <p:cNvSpPr>
            <a:spLocks noGrp="1"/>
          </p:cNvSpPr>
          <p:nvPr>
            <p:ph type="ftr" sz="quarter" idx="11"/>
          </p:nvPr>
        </p:nvSpPr>
        <p:spPr/>
        <p:txBody>
          <a:bodyPr/>
          <a:lstStyle/>
          <a:p>
            <a:pPr rtl="0"/>
            <a:endParaRPr lang="el-GR" noProof="0" dirty="0"/>
          </a:p>
        </p:txBody>
      </p:sp>
      <p:sp>
        <p:nvSpPr>
          <p:cNvPr id="5" name="Slide Number Placeholder 4"/>
          <p:cNvSpPr>
            <a:spLocks noGrp="1"/>
          </p:cNvSpPr>
          <p:nvPr>
            <p:ph type="sldNum" sz="quarter" idx="12"/>
          </p:nvPr>
        </p:nvSpPr>
        <p:spPr/>
        <p:txBody>
          <a:bodyPr/>
          <a:lstStyle/>
          <a:p>
            <a:fld id="{0FF54DE5-C571-48E8-A5BC-B369434E2F44}" type="slidenum">
              <a:rPr lang="el-GR" smtClean="0"/>
              <a:pPr/>
              <a:t>‹#›</a:t>
            </a:fld>
            <a:endParaRPr lang="el-GR" dirty="0"/>
          </a:p>
        </p:txBody>
      </p:sp>
    </p:spTree>
    <p:extLst>
      <p:ext uri="{BB962C8B-B14F-4D97-AF65-F5344CB8AC3E}">
        <p14:creationId xmlns:p14="http://schemas.microsoft.com/office/powerpoint/2010/main" val="2960579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536D7EC-8E01-4034-A5E0-92EE154A14BE}" type="datetime1">
              <a:rPr lang="el-GR" smtClean="0"/>
              <a:pPr/>
              <a:t>03/05/2022</a:t>
            </a:fld>
            <a:endParaRPr lang="el-GR" dirty="0"/>
          </a:p>
        </p:txBody>
      </p:sp>
      <p:sp>
        <p:nvSpPr>
          <p:cNvPr id="5" name="Footer Placeholder 4"/>
          <p:cNvSpPr>
            <a:spLocks noGrp="1"/>
          </p:cNvSpPr>
          <p:nvPr>
            <p:ph type="ftr" sz="quarter" idx="11"/>
          </p:nvPr>
        </p:nvSpPr>
        <p:spPr/>
        <p:txBody>
          <a:bodyPr/>
          <a:lstStyle/>
          <a:p>
            <a:pPr rtl="0"/>
            <a:endParaRPr lang="el-GR" noProof="0" dirty="0"/>
          </a:p>
        </p:txBody>
      </p:sp>
      <p:sp>
        <p:nvSpPr>
          <p:cNvPr id="6" name="Slide Number Placeholder 5"/>
          <p:cNvSpPr>
            <a:spLocks noGrp="1"/>
          </p:cNvSpPr>
          <p:nvPr>
            <p:ph type="sldNum" sz="quarter" idx="12"/>
          </p:nvPr>
        </p:nvSpPr>
        <p:spPr/>
        <p:txBody>
          <a:bodyPr/>
          <a:lstStyle/>
          <a:p>
            <a:fld id="{0FF54DE5-C571-48E8-A5BC-B369434E2F44}" type="slidenum">
              <a:rPr lang="el-GR" smtClean="0"/>
              <a:pPr/>
              <a:t>‹#›</a:t>
            </a:fld>
            <a:endParaRPr lang="el-GR" dirty="0"/>
          </a:p>
        </p:txBody>
      </p:sp>
    </p:spTree>
    <p:extLst>
      <p:ext uri="{BB962C8B-B14F-4D97-AF65-F5344CB8AC3E}">
        <p14:creationId xmlns:p14="http://schemas.microsoft.com/office/powerpoint/2010/main" val="2391239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536D7EC-8E01-4034-A5E0-92EE154A14BE}" type="datetime1">
              <a:rPr lang="el-GR" smtClean="0"/>
              <a:pPr/>
              <a:t>03/05/2022</a:t>
            </a:fld>
            <a:endParaRPr lang="el-GR" dirty="0"/>
          </a:p>
        </p:txBody>
      </p:sp>
      <p:sp>
        <p:nvSpPr>
          <p:cNvPr id="5" name="Footer Placeholder 4"/>
          <p:cNvSpPr>
            <a:spLocks noGrp="1"/>
          </p:cNvSpPr>
          <p:nvPr>
            <p:ph type="ftr" sz="quarter" idx="11"/>
          </p:nvPr>
        </p:nvSpPr>
        <p:spPr/>
        <p:txBody>
          <a:bodyPr/>
          <a:lstStyle/>
          <a:p>
            <a:pPr rtl="0"/>
            <a:endParaRPr lang="el-GR" noProof="0" dirty="0"/>
          </a:p>
        </p:txBody>
      </p:sp>
      <p:sp>
        <p:nvSpPr>
          <p:cNvPr id="6" name="Slide Number Placeholder 5"/>
          <p:cNvSpPr>
            <a:spLocks noGrp="1"/>
          </p:cNvSpPr>
          <p:nvPr>
            <p:ph type="sldNum" sz="quarter" idx="12"/>
          </p:nvPr>
        </p:nvSpPr>
        <p:spPr/>
        <p:txBody>
          <a:bodyPr/>
          <a:lstStyle/>
          <a:p>
            <a:fld id="{0FF54DE5-C571-48E8-A5BC-B369434E2F44}" type="slidenum">
              <a:rPr lang="el-GR" smtClean="0"/>
              <a:pPr/>
              <a:t>‹#›</a:t>
            </a:fld>
            <a:endParaRPr lang="el-GR" dirty="0"/>
          </a:p>
        </p:txBody>
      </p:sp>
    </p:spTree>
    <p:extLst>
      <p:ext uri="{BB962C8B-B14F-4D97-AF65-F5344CB8AC3E}">
        <p14:creationId xmlns:p14="http://schemas.microsoft.com/office/powerpoint/2010/main" val="604393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Διαφάνεια τίτλου με εικόνα">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el-GR"/>
              <a:t>Στυλ κύριου τίτλου</a:t>
            </a:r>
            <a:endParaRPr lang="el-GR" noProof="0" dirty="0"/>
          </a:p>
        </p:txBody>
      </p:sp>
      <p:sp>
        <p:nvSpPr>
          <p:cNvPr id="3" name="Υπότιτλος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l-GR" noProof="0"/>
              <a:t>Στυλ κύριου υπότιτλου</a:t>
            </a:r>
            <a:endParaRPr lang="el-GR" noProof="0" dirty="0"/>
          </a:p>
        </p:txBody>
      </p:sp>
      <p:sp>
        <p:nvSpPr>
          <p:cNvPr id="11" name="Σύμβολο κράτησης θέσης εικόνας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el-GR" noProof="0"/>
              <a:t>Κάντε κλικ στο εικονίδιο για να προσθέσετε μια εικόνα</a:t>
            </a:r>
            <a:endParaRPr lang="el-GR" noProof="0" dirty="0"/>
          </a:p>
        </p:txBody>
      </p:sp>
    </p:spTree>
    <p:extLst>
      <p:ext uri="{BB962C8B-B14F-4D97-AF65-F5344CB8AC3E}">
        <p14:creationId xmlns:p14="http://schemas.microsoft.com/office/powerpoint/2010/main" val="196328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01D0F69C-2933-43AD-8319-7CC4133F4139}" type="datetime1">
              <a:rPr lang="el-GR" smtClean="0"/>
              <a:pPr/>
              <a:t>03/05/2022</a:t>
            </a:fld>
            <a:endParaRPr lang="el-GR" dirty="0"/>
          </a:p>
        </p:txBody>
      </p:sp>
      <p:sp>
        <p:nvSpPr>
          <p:cNvPr id="5" name="Footer Placeholder 4"/>
          <p:cNvSpPr>
            <a:spLocks noGrp="1"/>
          </p:cNvSpPr>
          <p:nvPr>
            <p:ph type="ftr" sz="quarter" idx="11"/>
          </p:nvPr>
        </p:nvSpPr>
        <p:spPr/>
        <p:txBody>
          <a:bodyPr/>
          <a:lstStyle/>
          <a:p>
            <a:pPr rtl="0"/>
            <a:endParaRPr lang="el-GR" noProof="0" dirty="0"/>
          </a:p>
        </p:txBody>
      </p:sp>
      <p:sp>
        <p:nvSpPr>
          <p:cNvPr id="6" name="Slide Number Placeholder 5"/>
          <p:cNvSpPr>
            <a:spLocks noGrp="1"/>
          </p:cNvSpPr>
          <p:nvPr>
            <p:ph type="sldNum" sz="quarter" idx="12"/>
          </p:nvPr>
        </p:nvSpPr>
        <p:spPr/>
        <p:txBody>
          <a:bodyPr/>
          <a:lstStyle/>
          <a:p>
            <a:pPr rtl="0"/>
            <a:fld id="{0FF54DE5-C571-48E8-A5BC-B369434E2F44}" type="slidenum">
              <a:rPr lang="el-GR" noProof="0" smtClean="0"/>
              <a:t>‹#›</a:t>
            </a:fld>
            <a:endParaRPr lang="el-GR" noProof="0" dirty="0"/>
          </a:p>
        </p:txBody>
      </p:sp>
    </p:spTree>
    <p:extLst>
      <p:ext uri="{BB962C8B-B14F-4D97-AF65-F5344CB8AC3E}">
        <p14:creationId xmlns:p14="http://schemas.microsoft.com/office/powerpoint/2010/main" val="202718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53C9B05-5951-46AE-8322-0C48383B3928}" type="datetime1">
              <a:rPr lang="el-GR" smtClean="0"/>
              <a:pPr/>
              <a:t>03/05/2022</a:t>
            </a:fld>
            <a:endParaRPr lang="el-GR" dirty="0"/>
          </a:p>
        </p:txBody>
      </p:sp>
      <p:sp>
        <p:nvSpPr>
          <p:cNvPr id="5" name="Footer Placeholder 4"/>
          <p:cNvSpPr>
            <a:spLocks noGrp="1"/>
          </p:cNvSpPr>
          <p:nvPr>
            <p:ph type="ftr" sz="quarter" idx="11"/>
          </p:nvPr>
        </p:nvSpPr>
        <p:spPr/>
        <p:txBody>
          <a:bodyPr/>
          <a:lstStyle/>
          <a:p>
            <a:pPr rtl="0"/>
            <a:endParaRPr lang="el-GR" noProof="0" dirty="0"/>
          </a:p>
        </p:txBody>
      </p:sp>
      <p:sp>
        <p:nvSpPr>
          <p:cNvPr id="6" name="Slide Number Placeholder 5"/>
          <p:cNvSpPr>
            <a:spLocks noGrp="1"/>
          </p:cNvSpPr>
          <p:nvPr>
            <p:ph type="sldNum" sz="quarter" idx="12"/>
          </p:nvPr>
        </p:nvSpPr>
        <p:spPr/>
        <p:txBody>
          <a:bodyPr/>
          <a:lstStyle/>
          <a:p>
            <a:pPr rtl="0"/>
            <a:fld id="{0FF54DE5-C571-48E8-A5BC-B369434E2F44}" type="slidenum">
              <a:rPr lang="el-GR" noProof="0" smtClean="0"/>
              <a:t>‹#›</a:t>
            </a:fld>
            <a:endParaRPr lang="el-GR" noProof="0" dirty="0"/>
          </a:p>
        </p:txBody>
      </p:sp>
    </p:spTree>
    <p:extLst>
      <p:ext uri="{BB962C8B-B14F-4D97-AF65-F5344CB8AC3E}">
        <p14:creationId xmlns:p14="http://schemas.microsoft.com/office/powerpoint/2010/main" val="205787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23E874E-51E4-4AF2-9F00-B6D609774675}" type="datetime1">
              <a:rPr lang="el-GR" smtClean="0"/>
              <a:pPr/>
              <a:t>03/05/2022</a:t>
            </a:fld>
            <a:endParaRPr lang="el-GR" dirty="0"/>
          </a:p>
        </p:txBody>
      </p:sp>
      <p:sp>
        <p:nvSpPr>
          <p:cNvPr id="6" name="Footer Placeholder 5"/>
          <p:cNvSpPr>
            <a:spLocks noGrp="1"/>
          </p:cNvSpPr>
          <p:nvPr>
            <p:ph type="ftr" sz="quarter" idx="11"/>
          </p:nvPr>
        </p:nvSpPr>
        <p:spPr/>
        <p:txBody>
          <a:bodyPr/>
          <a:lstStyle/>
          <a:p>
            <a:pPr rtl="0"/>
            <a:endParaRPr lang="el-GR" noProof="0" dirty="0"/>
          </a:p>
        </p:txBody>
      </p:sp>
      <p:sp>
        <p:nvSpPr>
          <p:cNvPr id="7" name="Slide Number Placeholder 6"/>
          <p:cNvSpPr>
            <a:spLocks noGrp="1"/>
          </p:cNvSpPr>
          <p:nvPr>
            <p:ph type="sldNum" sz="quarter" idx="12"/>
          </p:nvPr>
        </p:nvSpPr>
        <p:spPr/>
        <p:txBody>
          <a:bodyPr/>
          <a:lstStyle/>
          <a:p>
            <a:pPr rtl="0"/>
            <a:fld id="{0FF54DE5-C571-48E8-A5BC-B369434E2F44}" type="slidenum">
              <a:rPr lang="el-GR" noProof="0" smtClean="0"/>
              <a:t>‹#›</a:t>
            </a:fld>
            <a:endParaRPr lang="el-GR" noProof="0" dirty="0"/>
          </a:p>
        </p:txBody>
      </p:sp>
    </p:spTree>
    <p:extLst>
      <p:ext uri="{BB962C8B-B14F-4D97-AF65-F5344CB8AC3E}">
        <p14:creationId xmlns:p14="http://schemas.microsoft.com/office/powerpoint/2010/main" val="154343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C01D44F-777A-4889-84BC-DFC09F5F1306}" type="datetime1">
              <a:rPr lang="el-GR" smtClean="0"/>
              <a:pPr/>
              <a:t>03/05/2022</a:t>
            </a:fld>
            <a:endParaRPr lang="el-GR" dirty="0"/>
          </a:p>
        </p:txBody>
      </p:sp>
      <p:sp>
        <p:nvSpPr>
          <p:cNvPr id="8" name="Footer Placeholder 7"/>
          <p:cNvSpPr>
            <a:spLocks noGrp="1"/>
          </p:cNvSpPr>
          <p:nvPr>
            <p:ph type="ftr" sz="quarter" idx="11"/>
          </p:nvPr>
        </p:nvSpPr>
        <p:spPr/>
        <p:txBody>
          <a:bodyPr/>
          <a:lstStyle/>
          <a:p>
            <a:pPr rtl="0"/>
            <a:endParaRPr lang="el-GR" noProof="0" dirty="0"/>
          </a:p>
        </p:txBody>
      </p:sp>
      <p:sp>
        <p:nvSpPr>
          <p:cNvPr id="9" name="Slide Number Placeholder 8"/>
          <p:cNvSpPr>
            <a:spLocks noGrp="1"/>
          </p:cNvSpPr>
          <p:nvPr>
            <p:ph type="sldNum" sz="quarter" idx="12"/>
          </p:nvPr>
        </p:nvSpPr>
        <p:spPr/>
        <p:txBody>
          <a:bodyPr/>
          <a:lstStyle/>
          <a:p>
            <a:pPr rtl="0"/>
            <a:fld id="{0FF54DE5-C571-48E8-A5BC-B369434E2F44}" type="slidenum">
              <a:rPr lang="el-GR" noProof="0" smtClean="0"/>
              <a:t>‹#›</a:t>
            </a:fld>
            <a:endParaRPr lang="el-GR" noProof="0" dirty="0"/>
          </a:p>
        </p:txBody>
      </p:sp>
    </p:spTree>
    <p:extLst>
      <p:ext uri="{BB962C8B-B14F-4D97-AF65-F5344CB8AC3E}">
        <p14:creationId xmlns:p14="http://schemas.microsoft.com/office/powerpoint/2010/main" val="334260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A000F653-BB19-4D91-AA25-B4765661B82E}" type="datetime1">
              <a:rPr lang="el-GR" smtClean="0"/>
              <a:pPr/>
              <a:t>03/05/2022</a:t>
            </a:fld>
            <a:endParaRPr lang="el-GR" dirty="0"/>
          </a:p>
        </p:txBody>
      </p:sp>
      <p:sp>
        <p:nvSpPr>
          <p:cNvPr id="4" name="Footer Placeholder 3"/>
          <p:cNvSpPr>
            <a:spLocks noGrp="1"/>
          </p:cNvSpPr>
          <p:nvPr>
            <p:ph type="ftr" sz="quarter" idx="11"/>
          </p:nvPr>
        </p:nvSpPr>
        <p:spPr/>
        <p:txBody>
          <a:bodyPr/>
          <a:lstStyle/>
          <a:p>
            <a:pPr rtl="0"/>
            <a:endParaRPr lang="el-GR" noProof="0" dirty="0"/>
          </a:p>
        </p:txBody>
      </p:sp>
      <p:sp>
        <p:nvSpPr>
          <p:cNvPr id="5" name="Slide Number Placeholder 4"/>
          <p:cNvSpPr>
            <a:spLocks noGrp="1"/>
          </p:cNvSpPr>
          <p:nvPr>
            <p:ph type="sldNum" sz="quarter" idx="12"/>
          </p:nvPr>
        </p:nvSpPr>
        <p:spPr/>
        <p:txBody>
          <a:bodyPr/>
          <a:lstStyle/>
          <a:p>
            <a:pPr rtl="0"/>
            <a:fld id="{0FF54DE5-C571-48E8-A5BC-B369434E2F44}" type="slidenum">
              <a:rPr lang="el-GR" noProof="0" smtClean="0"/>
              <a:t>‹#›</a:t>
            </a:fld>
            <a:endParaRPr lang="el-GR" noProof="0" dirty="0"/>
          </a:p>
        </p:txBody>
      </p:sp>
    </p:spTree>
    <p:extLst>
      <p:ext uri="{BB962C8B-B14F-4D97-AF65-F5344CB8AC3E}">
        <p14:creationId xmlns:p14="http://schemas.microsoft.com/office/powerpoint/2010/main" val="164206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61BFE-9828-48A5-BDE7-01D9ADADFD72}" type="datetime1">
              <a:rPr lang="el-GR" smtClean="0"/>
              <a:pPr/>
              <a:t>03/05/2022</a:t>
            </a:fld>
            <a:endParaRPr lang="el-GR" dirty="0"/>
          </a:p>
        </p:txBody>
      </p:sp>
      <p:sp>
        <p:nvSpPr>
          <p:cNvPr id="3" name="Footer Placeholder 2"/>
          <p:cNvSpPr>
            <a:spLocks noGrp="1"/>
          </p:cNvSpPr>
          <p:nvPr>
            <p:ph type="ftr" sz="quarter" idx="11"/>
          </p:nvPr>
        </p:nvSpPr>
        <p:spPr/>
        <p:txBody>
          <a:bodyPr/>
          <a:lstStyle/>
          <a:p>
            <a:pPr rtl="0"/>
            <a:endParaRPr lang="el-GR" noProof="0" dirty="0"/>
          </a:p>
        </p:txBody>
      </p:sp>
      <p:sp>
        <p:nvSpPr>
          <p:cNvPr id="4" name="Slide Number Placeholder 3"/>
          <p:cNvSpPr>
            <a:spLocks noGrp="1"/>
          </p:cNvSpPr>
          <p:nvPr>
            <p:ph type="sldNum" sz="quarter" idx="12"/>
          </p:nvPr>
        </p:nvSpPr>
        <p:spPr/>
        <p:txBody>
          <a:bodyPr/>
          <a:lstStyle/>
          <a:p>
            <a:pPr rtl="0"/>
            <a:fld id="{0FF54DE5-C571-48E8-A5BC-B369434E2F44}" type="slidenum">
              <a:rPr lang="el-GR" noProof="0" smtClean="0"/>
              <a:t>‹#›</a:t>
            </a:fld>
            <a:endParaRPr lang="el-GR" noProof="0" dirty="0"/>
          </a:p>
        </p:txBody>
      </p:sp>
    </p:spTree>
    <p:extLst>
      <p:ext uri="{BB962C8B-B14F-4D97-AF65-F5344CB8AC3E}">
        <p14:creationId xmlns:p14="http://schemas.microsoft.com/office/powerpoint/2010/main" val="7663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B5EA598-B9B0-4D78-85CC-8F0888906658}" type="datetime1">
              <a:rPr lang="el-GR" smtClean="0"/>
              <a:pPr/>
              <a:t>03/05/2022</a:t>
            </a:fld>
            <a:endParaRPr lang="el-GR" dirty="0"/>
          </a:p>
        </p:txBody>
      </p:sp>
      <p:sp>
        <p:nvSpPr>
          <p:cNvPr id="6" name="Footer Placeholder 5"/>
          <p:cNvSpPr>
            <a:spLocks noGrp="1"/>
          </p:cNvSpPr>
          <p:nvPr>
            <p:ph type="ftr" sz="quarter" idx="11"/>
          </p:nvPr>
        </p:nvSpPr>
        <p:spPr/>
        <p:txBody>
          <a:bodyPr/>
          <a:lstStyle/>
          <a:p>
            <a:pPr rtl="0"/>
            <a:endParaRPr lang="el-GR" noProof="0" dirty="0"/>
          </a:p>
        </p:txBody>
      </p:sp>
      <p:sp>
        <p:nvSpPr>
          <p:cNvPr id="7" name="Slide Number Placeholder 6"/>
          <p:cNvSpPr>
            <a:spLocks noGrp="1"/>
          </p:cNvSpPr>
          <p:nvPr>
            <p:ph type="sldNum" sz="quarter" idx="12"/>
          </p:nvPr>
        </p:nvSpPr>
        <p:spPr/>
        <p:txBody>
          <a:bodyPr/>
          <a:lstStyle/>
          <a:p>
            <a:pPr rtl="0"/>
            <a:fld id="{0FF54DE5-C571-48E8-A5BC-B369434E2F44}" type="slidenum">
              <a:rPr lang="el-GR" noProof="0" smtClean="0"/>
              <a:t>‹#›</a:t>
            </a:fld>
            <a:endParaRPr lang="el-GR" noProof="0" dirty="0"/>
          </a:p>
        </p:txBody>
      </p:sp>
    </p:spTree>
    <p:extLst>
      <p:ext uri="{BB962C8B-B14F-4D97-AF65-F5344CB8AC3E}">
        <p14:creationId xmlns:p14="http://schemas.microsoft.com/office/powerpoint/2010/main" val="421612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B500C03-1CBE-4CD7-A8EC-0BD8DBDBC9B1}" type="datetime1">
              <a:rPr lang="el-GR" smtClean="0"/>
              <a:pPr/>
              <a:t>03/05/2022</a:t>
            </a:fld>
            <a:endParaRPr lang="el-GR" dirty="0"/>
          </a:p>
        </p:txBody>
      </p:sp>
      <p:sp>
        <p:nvSpPr>
          <p:cNvPr id="6" name="Footer Placeholder 5"/>
          <p:cNvSpPr>
            <a:spLocks noGrp="1"/>
          </p:cNvSpPr>
          <p:nvPr>
            <p:ph type="ftr" sz="quarter" idx="11"/>
          </p:nvPr>
        </p:nvSpPr>
        <p:spPr/>
        <p:txBody>
          <a:bodyPr/>
          <a:lstStyle/>
          <a:p>
            <a:pPr rtl="0"/>
            <a:endParaRPr lang="el-GR" noProof="0" dirty="0"/>
          </a:p>
        </p:txBody>
      </p:sp>
      <p:sp>
        <p:nvSpPr>
          <p:cNvPr id="7" name="Slide Number Placeholder 6"/>
          <p:cNvSpPr>
            <a:spLocks noGrp="1"/>
          </p:cNvSpPr>
          <p:nvPr>
            <p:ph type="sldNum" sz="quarter" idx="12"/>
          </p:nvPr>
        </p:nvSpPr>
        <p:spPr/>
        <p:txBody>
          <a:bodyPr/>
          <a:lstStyle/>
          <a:p>
            <a:pPr rtl="0"/>
            <a:fld id="{0FF54DE5-C571-48E8-A5BC-B369434E2F44}" type="slidenum">
              <a:rPr lang="el-GR" noProof="0" smtClean="0"/>
              <a:t>‹#›</a:t>
            </a:fld>
            <a:endParaRPr lang="el-GR" noProof="0" dirty="0"/>
          </a:p>
        </p:txBody>
      </p:sp>
    </p:spTree>
    <p:extLst>
      <p:ext uri="{BB962C8B-B14F-4D97-AF65-F5344CB8AC3E}">
        <p14:creationId xmlns:p14="http://schemas.microsoft.com/office/powerpoint/2010/main" val="106250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536D7EC-8E01-4034-A5E0-92EE154A14BE}" type="datetime1">
              <a:rPr lang="el-GR" smtClean="0"/>
              <a:pPr/>
              <a:t>03/05/2022</a:t>
            </a:fld>
            <a:endParaRPr lang="el-GR"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rtl="0"/>
            <a:endParaRPr lang="el-GR" noProof="0"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FF54DE5-C571-48E8-A5BC-B369434E2F44}" type="slidenum">
              <a:rPr lang="el-GR" smtClean="0"/>
              <a:pPr/>
              <a:t>‹#›</a:t>
            </a:fld>
            <a:endParaRPr lang="el-GR" dirty="0"/>
          </a:p>
        </p:txBody>
      </p:sp>
    </p:spTree>
    <p:extLst>
      <p:ext uri="{BB962C8B-B14F-4D97-AF65-F5344CB8AC3E}">
        <p14:creationId xmlns:p14="http://schemas.microsoft.com/office/powerpoint/2010/main" val="336328537"/>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org/sustainabledevelopment/sustainable-development-goals/"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search?f=realtime&amp;q=%23youthwill&amp;src=typd"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s://www.un.org/press/en/2022/sc14809.doc.htm" TargetMode="External"/><Relationship Id="rId4" Type="http://schemas.openxmlformats.org/officeDocument/2006/relationships/hyperlink" Target="https://www.un.org/press/en/2022/sc14808.doc.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undocs.org/en/S/PRST/2021/13"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www.peaceinsight.org/en/organisations/afyidef/" TargetMode="External"/><Relationship Id="rId7" Type="http://schemas.openxmlformats.org/officeDocument/2006/relationships/hyperlink" Target="https://www.peaceinsight.org/en/organisations/nycn/"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hyperlink" Target="https://www.peaceinsight.org/en/organisations/cyplp/" TargetMode="External"/><Relationship Id="rId5" Type="http://schemas.openxmlformats.org/officeDocument/2006/relationships/hyperlink" Target="https://www.peaceinsight.org/en/organisations/association-of-youth-for-peace-and-development/" TargetMode="External"/><Relationship Id="rId4" Type="http://schemas.openxmlformats.org/officeDocument/2006/relationships/hyperlink" Target="https://www.peaceinsight.org/en/organisations/afc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devex.com/news/6-ways-to-successfully-engage-youths-in-peace-building-85577"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www.un.org/ecosoc/en/"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United_Nations"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worldvision.org/"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ctrTitle"/>
          </p:nvPr>
        </p:nvSpPr>
        <p:spPr>
          <a:xfrm>
            <a:off x="394907" y="455175"/>
            <a:ext cx="6276753" cy="954526"/>
          </a:xfrm>
        </p:spPr>
        <p:txBody>
          <a:bodyPr rtlCol="0" anchor="ctr">
            <a:normAutofit fontScale="90000"/>
          </a:bodyPr>
          <a:lstStyle/>
          <a:p>
            <a:br>
              <a:rPr lang="el-GR" sz="1800" dirty="0">
                <a:effectLst/>
                <a:latin typeface="Times New Roman" panose="02020603050405020304" pitchFamily="18" charset="0"/>
                <a:ea typeface="Times New Roman" panose="02020603050405020304" pitchFamily="18" charset="0"/>
              </a:rPr>
            </a:br>
            <a:br>
              <a:rPr lang="en-US" sz="1800" b="1" u="sng" dirty="0">
                <a:effectLst/>
                <a:latin typeface="Calibri" panose="020F0502020204030204" pitchFamily="34" charset="0"/>
                <a:ea typeface="Times New Roman" panose="02020603050405020304" pitchFamily="18" charset="0"/>
              </a:rPr>
            </a:br>
            <a:r>
              <a:rPr lang="en-US" sz="16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t>CIVIL SOCIETIES IDEAS  FOR THE SUSTAINABLE </a:t>
            </a:r>
            <a:br>
              <a:rPr lang="el-GR" sz="16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br>
            <a:r>
              <a:rPr lang="en-US" sz="16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t>AND SECURE FUTURE OF EUROPE</a:t>
            </a:r>
            <a:br>
              <a:rPr lang="el-GR" sz="18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br>
            <a:br>
              <a:rPr lang="el-GR" sz="18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br>
            <a:br>
              <a:rPr lang="el-GR" sz="1800" dirty="0">
                <a:effectLst/>
                <a:latin typeface="Times New Roman" panose="02020603050405020304" pitchFamily="18" charset="0"/>
                <a:ea typeface="Times New Roman" panose="02020603050405020304" pitchFamily="18" charset="0"/>
              </a:rPr>
            </a:br>
            <a:endParaRPr lang="el-GR" dirty="0"/>
          </a:p>
        </p:txBody>
      </p:sp>
      <p:sp>
        <p:nvSpPr>
          <p:cNvPr id="7" name="Υπότιτλος 6"/>
          <p:cNvSpPr>
            <a:spLocks noGrp="1"/>
          </p:cNvSpPr>
          <p:nvPr>
            <p:ph type="subTitle" idx="1"/>
          </p:nvPr>
        </p:nvSpPr>
        <p:spPr>
          <a:xfrm>
            <a:off x="394907" y="1934794"/>
            <a:ext cx="6276753" cy="1592528"/>
          </a:xfrm>
          <a:ln>
            <a:solidFill>
              <a:schemeClr val="accent1">
                <a:lumMod val="40000"/>
                <a:lumOff val="60000"/>
              </a:schemeClr>
            </a:solidFill>
          </a:ln>
        </p:spPr>
        <p:txBody>
          <a:bodyPr rtlCol="0">
            <a:normAutofit fontScale="92500" lnSpcReduction="20000"/>
          </a:bodyPr>
          <a:lstStyle/>
          <a:p>
            <a:pPr algn="ct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rPr>
              <a:t>Speech: The Role of United Nations (UN)  in elimination of regional conflicts in example of the Security Council Resolution 2250 </a:t>
            </a:r>
          </a:p>
          <a:p>
            <a:pPr algn="ct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rPr>
              <a:t>“Youth, Peace and Security”</a:t>
            </a:r>
          </a:p>
          <a:p>
            <a:pPr algn="ct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rPr>
              <a:t> (UNSCR 2250)</a:t>
            </a:r>
            <a:endParaRPr lang="el-GR"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endParaRPr>
          </a:p>
          <a:p>
            <a:pPr rtl="0"/>
            <a:endParaRPr lang="el-GR" dirty="0"/>
          </a:p>
        </p:txBody>
      </p:sp>
      <p:pic>
        <p:nvPicPr>
          <p:cNvPr id="12" name="Θέση εικόνας 11">
            <a:extLst>
              <a:ext uri="{FF2B5EF4-FFF2-40B4-BE49-F238E27FC236}">
                <a16:creationId xmlns:a16="http://schemas.microsoft.com/office/drawing/2014/main" id="{72108116-03EF-4FA7-8274-C4151856995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8" r="158"/>
          <a:stretch>
            <a:fillRect/>
          </a:stretch>
        </p:blipFill>
        <p:spPr>
          <a:xfrm>
            <a:off x="6981063" y="1121558"/>
            <a:ext cx="5210937" cy="4208604"/>
          </a:xfrm>
        </p:spPr>
      </p:pic>
      <p:sp>
        <p:nvSpPr>
          <p:cNvPr id="8" name="TextBox 7">
            <a:extLst>
              <a:ext uri="{FF2B5EF4-FFF2-40B4-BE49-F238E27FC236}">
                <a16:creationId xmlns:a16="http://schemas.microsoft.com/office/drawing/2014/main" id="{5E9A4EE5-AF1C-4C0E-8B39-4AA55CE3B33C}"/>
              </a:ext>
            </a:extLst>
          </p:cNvPr>
          <p:cNvSpPr txBox="1"/>
          <p:nvPr/>
        </p:nvSpPr>
        <p:spPr>
          <a:xfrm>
            <a:off x="366332" y="0"/>
            <a:ext cx="7177369" cy="369332"/>
          </a:xfrm>
          <a:prstGeom prst="rect">
            <a:avLst/>
          </a:prstGeom>
          <a:noFill/>
        </p:spPr>
        <p:txBody>
          <a:bodyPr wrap="square">
            <a:spAutoFit/>
          </a:bodyPr>
          <a:lstStyle/>
          <a:p>
            <a:r>
              <a:rPr lang="en-US" sz="1800" b="1" u="sng"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rPr>
              <a:t>NETWORK ANNUAL CONFERENCE 2022 </a:t>
            </a:r>
            <a:endParaRPr lang="el-GR"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ndParaRPr>
          </a:p>
        </p:txBody>
      </p:sp>
      <p:sp>
        <p:nvSpPr>
          <p:cNvPr id="9" name="TextBox 8">
            <a:extLst>
              <a:ext uri="{FF2B5EF4-FFF2-40B4-BE49-F238E27FC236}">
                <a16:creationId xmlns:a16="http://schemas.microsoft.com/office/drawing/2014/main" id="{764AB3AE-F4AC-4FB3-B6DA-CFA1C0EAF8EC}"/>
              </a:ext>
            </a:extLst>
          </p:cNvPr>
          <p:cNvSpPr txBox="1"/>
          <p:nvPr/>
        </p:nvSpPr>
        <p:spPr>
          <a:xfrm>
            <a:off x="8383722" y="222225"/>
            <a:ext cx="1693727" cy="523220"/>
          </a:xfrm>
          <a:prstGeom prst="rect">
            <a:avLst/>
          </a:prstGeom>
          <a:noFill/>
        </p:spPr>
        <p:txBody>
          <a:bodyPr wrap="square">
            <a:spAutoFit/>
          </a:bodyPr>
          <a:lstStyle/>
          <a:p>
            <a:pPr algn="ctr"/>
            <a:r>
              <a:rPr lang="en-US" sz="12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1-4 MAY 2022 </a:t>
            </a:r>
            <a:r>
              <a:rPr lang="en-US" sz="14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NARVA/ </a:t>
            </a:r>
            <a:r>
              <a:rPr lang="en-US" sz="16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ESTONIA</a:t>
            </a:r>
            <a:endParaRPr lang="el-GR" sz="1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cxnSp>
        <p:nvCxnSpPr>
          <p:cNvPr id="14" name="Ευθύγραμμο βέλος σύνδεσης 13">
            <a:extLst>
              <a:ext uri="{FF2B5EF4-FFF2-40B4-BE49-F238E27FC236}">
                <a16:creationId xmlns:a16="http://schemas.microsoft.com/office/drawing/2014/main" id="{44A5D4C9-919E-43DB-B749-BEFCCA562354}"/>
              </a:ext>
            </a:extLst>
          </p:cNvPr>
          <p:cNvCxnSpPr>
            <a:cxnSpLocks/>
          </p:cNvCxnSpPr>
          <p:nvPr/>
        </p:nvCxnSpPr>
        <p:spPr>
          <a:xfrm>
            <a:off x="6058565" y="461594"/>
            <a:ext cx="12261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4C8638C-0521-423A-8A2A-4210381174F8}"/>
              </a:ext>
            </a:extLst>
          </p:cNvPr>
          <p:cNvSpPr txBox="1"/>
          <p:nvPr/>
        </p:nvSpPr>
        <p:spPr>
          <a:xfrm>
            <a:off x="6858001" y="5577518"/>
            <a:ext cx="4928190" cy="861774"/>
          </a:xfrm>
          <a:prstGeom prst="rect">
            <a:avLst/>
          </a:prstGeom>
          <a:noFill/>
        </p:spPr>
        <p:txBody>
          <a:bodyPr wrap="square">
            <a:spAutoFit/>
          </a:bodyPr>
          <a:lstStyle/>
          <a:p>
            <a:pPr marL="342900" lvl="0" indent="-342900" algn="ctr">
              <a:buFont typeface="Times New Roman" panose="02020603050405020304" pitchFamily="18" charset="0"/>
              <a:buChar char="-"/>
            </a:pPr>
            <a:r>
              <a:rPr lang="en-US" sz="1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Co- organizers: </a:t>
            </a:r>
            <a:r>
              <a:rPr lang="en-US" sz="1600" b="1" i="1" spc="50" dirty="0" err="1">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FiMigrant</a:t>
            </a:r>
            <a:r>
              <a:rPr lang="en-US" sz="1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  </a:t>
            </a:r>
          </a:p>
          <a:p>
            <a:pPr marL="342900" lvl="0" indent="-342900" algn="ctr">
              <a:buFont typeface="Times New Roman" panose="02020603050405020304" pitchFamily="18" charset="0"/>
              <a:buChar char="-"/>
            </a:pPr>
            <a:r>
              <a:rPr lang="en-US" sz="1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National Civil Society Foundation and the Nordic Council of Ministers Estonian office</a:t>
            </a:r>
            <a:r>
              <a:rPr lang="en-US" sz="1800" b="1" i="1" dirty="0">
                <a:effectLst/>
                <a:latin typeface="Calibri" panose="020F0502020204030204" pitchFamily="34" charset="0"/>
                <a:ea typeface="Times New Roman" panose="02020603050405020304" pitchFamily="18" charset="0"/>
              </a:rPr>
              <a:t>.</a:t>
            </a:r>
            <a:endParaRPr lang="el-GR" sz="1800" dirty="0">
              <a:effectLst/>
              <a:latin typeface="Times New Roman" panose="02020603050405020304" pitchFamily="18" charset="0"/>
              <a:ea typeface="Times New Roman" panose="02020603050405020304" pitchFamily="18" charset="0"/>
            </a:endParaRPr>
          </a:p>
        </p:txBody>
      </p:sp>
      <p:sp>
        <p:nvSpPr>
          <p:cNvPr id="24" name="TextBox 23">
            <a:extLst>
              <a:ext uri="{FF2B5EF4-FFF2-40B4-BE49-F238E27FC236}">
                <a16:creationId xmlns:a16="http://schemas.microsoft.com/office/drawing/2014/main" id="{622CED0F-1B0E-4B66-94D3-CE723F77339D}"/>
              </a:ext>
            </a:extLst>
          </p:cNvPr>
          <p:cNvSpPr txBox="1"/>
          <p:nvPr/>
        </p:nvSpPr>
        <p:spPr>
          <a:xfrm>
            <a:off x="366332" y="4777299"/>
            <a:ext cx="5729668" cy="1661993"/>
          </a:xfrm>
          <a:prstGeom prst="rect">
            <a:avLst/>
          </a:prstGeom>
          <a:noFill/>
        </p:spPr>
        <p:txBody>
          <a:bodyPr wrap="square" rtlCol="0">
            <a:spAutoFit/>
          </a:bodyPr>
          <a:lstStyle/>
          <a:p>
            <a:r>
              <a:rPr lang="fr-FR" sz="1400" u="sng" dirty="0">
                <a:ln w="0"/>
                <a:solidFill>
                  <a:schemeClr val="accent1"/>
                </a:solidFill>
                <a:effectLst>
                  <a:outerShdw blurRad="38100" dist="25400" dir="5400000" algn="ctr" rotWithShape="0">
                    <a:srgbClr val="6E747A">
                      <a:alpha val="43000"/>
                    </a:srgbClr>
                  </a:outerShdw>
                </a:effectLst>
              </a:rPr>
              <a:t>Dr Eleftheria </a:t>
            </a:r>
            <a:r>
              <a:rPr lang="en-US" sz="1400" u="sng" dirty="0">
                <a:ln w="0"/>
                <a:solidFill>
                  <a:schemeClr val="accent1"/>
                </a:solidFill>
                <a:effectLst>
                  <a:outerShdw blurRad="38100" dist="25400" dir="5400000" algn="ctr" rotWithShape="0">
                    <a:srgbClr val="6E747A">
                      <a:alpha val="43000"/>
                    </a:srgbClr>
                  </a:outerShdw>
                </a:effectLst>
              </a:rPr>
              <a:t>FTAKLAKI</a:t>
            </a:r>
          </a:p>
          <a:p>
            <a:endParaRPr lang="en-US" sz="1400" dirty="0">
              <a:ln w="0"/>
              <a:solidFill>
                <a:schemeClr val="accent1"/>
              </a:solidFill>
              <a:effectLst>
                <a:outerShdw blurRad="38100" dist="25400" dir="5400000" algn="ctr" rotWithShape="0">
                  <a:srgbClr val="6E747A">
                    <a:alpha val="43000"/>
                  </a:srgbClr>
                </a:outerShdw>
              </a:effectLst>
            </a:endParaRPr>
          </a:p>
          <a:p>
            <a:pPr marL="285750" indent="-285750">
              <a:buFont typeface="Wingdings" panose="05000000000000000000" pitchFamily="2" charset="2"/>
              <a:buChar char="q"/>
            </a:pPr>
            <a:r>
              <a:rPr lang="en-US" sz="1400" dirty="0">
                <a:ln w="0"/>
                <a:solidFill>
                  <a:schemeClr val="accent1"/>
                </a:solidFill>
                <a:effectLst>
                  <a:outerShdw blurRad="38100" dist="25400" dir="5400000" algn="ctr" rotWithShape="0">
                    <a:srgbClr val="6E747A">
                      <a:alpha val="43000"/>
                    </a:srgbClr>
                  </a:outerShdw>
                </a:effectLst>
              </a:rPr>
              <a:t>Doctor in European Studies and International/Regional  Relations</a:t>
            </a:r>
          </a:p>
          <a:p>
            <a:pPr marL="285750" indent="-285750">
              <a:buFont typeface="Wingdings" panose="05000000000000000000" pitchFamily="2" charset="2"/>
              <a:buChar char="q"/>
            </a:pPr>
            <a:r>
              <a:rPr lang="en-US" sz="1400" dirty="0">
                <a:ln w="0"/>
                <a:solidFill>
                  <a:schemeClr val="accent1"/>
                </a:solidFill>
                <a:effectLst>
                  <a:outerShdw blurRad="38100" dist="25400" dir="5400000" algn="ctr" rotWithShape="0">
                    <a:srgbClr val="6E747A">
                      <a:alpha val="43000"/>
                    </a:srgbClr>
                  </a:outerShdw>
                </a:effectLst>
              </a:rPr>
              <a:t>Post Doctoral Fellow -Researcher </a:t>
            </a:r>
          </a:p>
          <a:p>
            <a:pPr marL="285750" indent="-285750">
              <a:buFont typeface="Wingdings" panose="05000000000000000000" pitchFamily="2" charset="2"/>
              <a:buChar char="q"/>
            </a:pPr>
            <a:r>
              <a:rPr lang="en-US" sz="1400" dirty="0">
                <a:ln w="0"/>
                <a:solidFill>
                  <a:schemeClr val="accent1"/>
                </a:solidFill>
                <a:effectLst>
                  <a:outerShdw blurRad="38100" dist="25400" dir="5400000" algn="ctr" rotWithShape="0">
                    <a:srgbClr val="6E747A">
                      <a:alpha val="43000"/>
                    </a:srgbClr>
                  </a:outerShdw>
                </a:effectLst>
              </a:rPr>
              <a:t>Lecturer at the Aegean University</a:t>
            </a:r>
          </a:p>
          <a:p>
            <a:pPr marL="285750" indent="-285750">
              <a:buFont typeface="Wingdings" panose="05000000000000000000" pitchFamily="2" charset="2"/>
              <a:buChar char="q"/>
            </a:pPr>
            <a:r>
              <a:rPr lang="en-US" sz="1400" dirty="0">
                <a:ln w="0"/>
                <a:solidFill>
                  <a:schemeClr val="accent1"/>
                </a:solidFill>
                <a:effectLst>
                  <a:outerShdw blurRad="38100" dist="25400" dir="5400000" algn="ctr" rotWithShape="0">
                    <a:srgbClr val="6E747A">
                      <a:alpha val="43000"/>
                    </a:srgbClr>
                  </a:outerShdw>
                </a:effectLst>
              </a:rPr>
              <a:t>Project Developer JMM EU.E.N.I.C </a:t>
            </a:r>
          </a:p>
          <a:p>
            <a:endParaRPr lang="el-GR" dirty="0"/>
          </a:p>
        </p:txBody>
      </p:sp>
      <p:cxnSp>
        <p:nvCxnSpPr>
          <p:cNvPr id="10" name="Ευθύγραμμο βέλος σύνδεσης 9">
            <a:extLst>
              <a:ext uri="{FF2B5EF4-FFF2-40B4-BE49-F238E27FC236}">
                <a16:creationId xmlns:a16="http://schemas.microsoft.com/office/drawing/2014/main" id="{905542DF-3381-4B4C-88A7-46AA48AD2257}"/>
              </a:ext>
            </a:extLst>
          </p:cNvPr>
          <p:cNvCxnSpPr>
            <a:cxnSpLocks/>
          </p:cNvCxnSpPr>
          <p:nvPr/>
        </p:nvCxnSpPr>
        <p:spPr>
          <a:xfrm>
            <a:off x="3215149" y="3527322"/>
            <a:ext cx="0" cy="818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Σύμβολο κράτησης θέσης κειμένου 3">
            <a:extLst>
              <a:ext uri="{FF2B5EF4-FFF2-40B4-BE49-F238E27FC236}">
                <a16:creationId xmlns:a16="http://schemas.microsoft.com/office/drawing/2014/main" id="{5D3C5445-068F-441F-A5EC-B2CD960A9DC6}"/>
              </a:ext>
            </a:extLst>
          </p:cNvPr>
          <p:cNvSpPr>
            <a:spLocks noGrp="1"/>
          </p:cNvSpPr>
          <p:nvPr>
            <p:ph type="title"/>
          </p:nvPr>
        </p:nvSpPr>
        <p:spPr>
          <a:xfrm>
            <a:off x="206478" y="186530"/>
            <a:ext cx="11985522" cy="6484939"/>
          </a:xfrm>
        </p:spPr>
        <p:txBody>
          <a:bodyPr rtlCol="0">
            <a:normAutofit/>
          </a:bodyPr>
          <a:lstStyle/>
          <a:p>
            <a:r>
              <a:rPr lang="en-US" sz="1800" dirty="0">
                <a:effectLst/>
                <a:latin typeface="Calibri" panose="020F0502020204030204" pitchFamily="34" charset="0"/>
                <a:ea typeface="Calibri" panose="020F0502020204030204" pitchFamily="34" charset="0"/>
              </a:rPr>
              <a:t>-</a:t>
            </a:r>
            <a:r>
              <a:rPr lang="en-US" sz="1800" b="1" dirty="0">
                <a:effectLst/>
                <a:latin typeface="Calibri" panose="020F0502020204030204" pitchFamily="34" charset="0"/>
                <a:ea typeface="Times New Roman" panose="02020603050405020304" pitchFamily="18" charset="0"/>
              </a:rPr>
              <a:t>Concluding, </a:t>
            </a:r>
            <a:r>
              <a:rPr lang="en-US" sz="1800" dirty="0">
                <a:effectLst/>
                <a:latin typeface="Calibri" panose="020F0502020204030204" pitchFamily="34" charset="0"/>
                <a:ea typeface="Times New Roman" panose="02020603050405020304" pitchFamily="18" charset="0"/>
              </a:rPr>
              <a:t>we can understand the </a:t>
            </a:r>
            <a:r>
              <a:rPr lang="en-US" sz="2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adoption of the SCR 2250 </a:t>
            </a:r>
            <a:r>
              <a:rPr lang="en-US" sz="1800" dirty="0">
                <a:effectLst/>
                <a:latin typeface="Calibri" panose="020F0502020204030204" pitchFamily="34" charset="0"/>
                <a:ea typeface="Times New Roman" panose="02020603050405020304" pitchFamily="18" charset="0"/>
              </a:rPr>
              <a:t>as the result of a number of factors:</a:t>
            </a:r>
            <a:endParaRPr lang="el-GR" sz="1800" dirty="0">
              <a:effectLst/>
              <a:latin typeface="Times New Roman" panose="02020603050405020304" pitchFamily="18" charset="0"/>
              <a:ea typeface="Times New Roman" panose="02020603050405020304" pitchFamily="18" charset="0"/>
            </a:endParaRPr>
          </a:p>
          <a:p>
            <a:pPr algn="just"/>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a:t>
            </a:r>
            <a:r>
              <a:rPr lang="en-US" sz="1800" dirty="0" err="1">
                <a:effectLst/>
                <a:latin typeface="Calibri" panose="020F0502020204030204" pitchFamily="34" charset="0"/>
                <a:ea typeface="Times New Roman" panose="02020603050405020304" pitchFamily="18" charset="0"/>
              </a:rPr>
              <a:t>i</a:t>
            </a:r>
            <a:r>
              <a:rPr lang="en-US" sz="1800" dirty="0">
                <a:effectLst/>
                <a:latin typeface="Calibri" panose="020F0502020204030204" pitchFamily="34" charset="0"/>
                <a:ea typeface="Times New Roman" panose="02020603050405020304" pitchFamily="18" charset="0"/>
              </a:rPr>
              <a:t>) </a:t>
            </a:r>
            <a:r>
              <a:rPr lang="en-US" sz="1900" b="1" dirty="0">
                <a:effectLst/>
                <a:latin typeface="Calibri" panose="020F0502020204030204" pitchFamily="34" charset="0"/>
                <a:ea typeface="Times New Roman" panose="02020603050405020304" pitchFamily="18" charset="0"/>
              </a:rPr>
              <a:t>firstly</a:t>
            </a:r>
            <a:r>
              <a:rPr lang="en-US" sz="1900" dirty="0">
                <a:effectLst/>
                <a:latin typeface="Calibri" panose="020F0502020204030204" pitchFamily="34" charset="0"/>
                <a:ea typeface="Times New Roman" panose="02020603050405020304" pitchFamily="18" charset="0"/>
              </a:rPr>
              <a:t>, </a:t>
            </a:r>
            <a:r>
              <a:rPr lang="en-US" sz="1900" b="1" dirty="0">
                <a:effectLst/>
                <a:latin typeface="Calibri" panose="020F0502020204030204" pitchFamily="34" charset="0"/>
                <a:ea typeface="Times New Roman" panose="02020603050405020304" pitchFamily="18" charset="0"/>
              </a:rPr>
              <a:t>it is undeniable that civil society and youth organisations</a:t>
            </a:r>
            <a:r>
              <a:rPr lang="en-US" sz="1900" dirty="0">
                <a:effectLst/>
                <a:latin typeface="Calibri" panose="020F0502020204030204" pitchFamily="34" charset="0"/>
                <a:ea typeface="Times New Roman" panose="02020603050405020304" pitchFamily="18" charset="0"/>
              </a:rPr>
              <a:t> play a key role as promoters of this Resolution. </a:t>
            </a:r>
            <a:br>
              <a:rPr lang="en-US" sz="1900" dirty="0">
                <a:effectLst/>
                <a:latin typeface="Calibri" panose="020F0502020204030204" pitchFamily="34" charset="0"/>
                <a:ea typeface="Times New Roman" panose="02020603050405020304" pitchFamily="18" charset="0"/>
              </a:rPr>
            </a:br>
            <a:br>
              <a:rPr lang="en-US" sz="1900" dirty="0">
                <a:effectLst/>
                <a:latin typeface="Calibri" panose="020F0502020204030204" pitchFamily="34" charset="0"/>
                <a:ea typeface="Times New Roman" panose="02020603050405020304" pitchFamily="18" charset="0"/>
              </a:rPr>
            </a:br>
            <a:r>
              <a:rPr lang="en-US" sz="1900" dirty="0">
                <a:effectLst/>
                <a:latin typeface="Calibri" panose="020F0502020204030204" pitchFamily="34" charset="0"/>
                <a:ea typeface="Times New Roman" panose="02020603050405020304" pitchFamily="18" charset="0"/>
              </a:rPr>
              <a:t>Since 2012, especially, they have struggled to raise awareness among different stakeholders on the need for and the importance of such a resolution, publishing reports on the triangular relationship between youth, peace and recognition/ inclusion/ participation</a:t>
            </a:r>
            <a:endParaRPr lang="el-GR" sz="1900" dirty="0">
              <a:effectLst/>
              <a:latin typeface="Times New Roman" panose="02020603050405020304" pitchFamily="18" charset="0"/>
              <a:ea typeface="Times New Roman" panose="02020603050405020304" pitchFamily="18" charset="0"/>
            </a:endParaRPr>
          </a:p>
          <a:p>
            <a:pPr algn="just"/>
            <a:r>
              <a:rPr lang="en-US" sz="1900" dirty="0">
                <a:effectLst/>
                <a:latin typeface="Calibri" panose="020F0502020204030204" pitchFamily="34" charset="0"/>
                <a:ea typeface="Times New Roman" panose="02020603050405020304" pitchFamily="18" charset="0"/>
              </a:rPr>
              <a:t> </a:t>
            </a:r>
            <a:endParaRPr lang="el-GR" sz="1900" dirty="0">
              <a:effectLst/>
              <a:latin typeface="Times New Roman" panose="02020603050405020304" pitchFamily="18" charset="0"/>
              <a:ea typeface="Times New Roman" panose="02020603050405020304" pitchFamily="18" charset="0"/>
            </a:endParaRPr>
          </a:p>
          <a:p>
            <a:pPr algn="just"/>
            <a:r>
              <a:rPr lang="en-US" sz="1900" dirty="0">
                <a:effectLst/>
                <a:latin typeface="Calibri" panose="020F0502020204030204" pitchFamily="34" charset="0"/>
                <a:ea typeface="Times New Roman" panose="02020603050405020304" pitchFamily="18" charset="0"/>
              </a:rPr>
              <a:t>ii) </a:t>
            </a:r>
            <a:r>
              <a:rPr lang="en-US" sz="1900" b="1" dirty="0">
                <a:effectLst/>
                <a:latin typeface="Calibri" panose="020F0502020204030204" pitchFamily="34" charset="0"/>
                <a:ea typeface="Times New Roman" panose="02020603050405020304" pitchFamily="18" charset="0"/>
              </a:rPr>
              <a:t>The leading role of Jordan was a key factor</a:t>
            </a:r>
            <a:r>
              <a:rPr lang="en-US" sz="1900" dirty="0">
                <a:effectLst/>
                <a:latin typeface="Calibri" panose="020F0502020204030204" pitchFamily="34" charset="0"/>
                <a:ea typeface="Times New Roman" panose="02020603050405020304" pitchFamily="18" charset="0"/>
              </a:rPr>
              <a:t>; this non-permanent member of the Security Council managed to conduct the negotiations and bring about a unanimous vote by the Council’s 15 Member States.</a:t>
            </a:r>
            <a:endParaRPr lang="el-GR" sz="1900" dirty="0">
              <a:effectLst/>
              <a:latin typeface="Times New Roman" panose="02020603050405020304" pitchFamily="18" charset="0"/>
              <a:ea typeface="Times New Roman" panose="02020603050405020304" pitchFamily="18" charset="0"/>
            </a:endParaRPr>
          </a:p>
          <a:p>
            <a:pPr algn="l"/>
            <a:r>
              <a:rPr lang="en-US" sz="1900" dirty="0">
                <a:effectLst/>
                <a:latin typeface="Calibri" panose="020F0502020204030204" pitchFamily="34" charset="0"/>
                <a:ea typeface="Times New Roman" panose="02020603050405020304" pitchFamily="18" charset="0"/>
              </a:rPr>
              <a:t> </a:t>
            </a:r>
            <a:br>
              <a:rPr lang="en-US" sz="1900" dirty="0">
                <a:effectLst/>
                <a:latin typeface="Calibri" panose="020F0502020204030204" pitchFamily="34" charset="0"/>
                <a:ea typeface="Times New Roman" panose="02020603050405020304" pitchFamily="18" charset="0"/>
              </a:rPr>
            </a:br>
            <a:r>
              <a:rPr lang="en-US" sz="1900" dirty="0">
                <a:effectLst/>
                <a:latin typeface="Calibri" panose="020F0502020204030204" pitchFamily="34" charset="0"/>
                <a:ea typeface="Times New Roman" panose="02020603050405020304" pitchFamily="18" charset="0"/>
              </a:rPr>
              <a:t>(iii) The path opened up by the women’s movement working for the adoption in </a:t>
            </a:r>
            <a:r>
              <a:rPr lang="en-US" sz="19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2000 of Security Council resolution 1325 on Women, Peace and Security,</a:t>
            </a:r>
            <a:r>
              <a:rPr lang="en-US" sz="1900" dirty="0">
                <a:effectLst/>
                <a:latin typeface="Calibri" panose="020F0502020204030204" pitchFamily="34" charset="0"/>
                <a:ea typeface="Times New Roman" panose="02020603050405020304" pitchFamily="18" charset="0"/>
              </a:rPr>
              <a:t> undoubtedly </a:t>
            </a:r>
            <a:r>
              <a:rPr lang="en-US" sz="1900" dirty="0" err="1">
                <a:effectLst/>
                <a:latin typeface="Calibri" panose="020F0502020204030204" pitchFamily="34" charset="0"/>
                <a:ea typeface="Times New Roman" panose="02020603050405020304" pitchFamily="18" charset="0"/>
              </a:rPr>
              <a:t>favoured</a:t>
            </a:r>
            <a:r>
              <a:rPr lang="en-US" sz="1900" dirty="0">
                <a:effectLst/>
                <a:latin typeface="Calibri" panose="020F0502020204030204" pitchFamily="34" charset="0"/>
                <a:ea typeface="Times New Roman" panose="02020603050405020304" pitchFamily="18" charset="0"/>
              </a:rPr>
              <a:t> youth organisations, both in terms of learning from the </a:t>
            </a:r>
            <a:br>
              <a:rPr lang="en-US" sz="1900" dirty="0">
                <a:effectLst/>
                <a:latin typeface="Calibri" panose="020F0502020204030204" pitchFamily="34" charset="0"/>
                <a:ea typeface="Times New Roman" panose="02020603050405020304" pitchFamily="18" charset="0"/>
              </a:rPr>
            </a:br>
            <a:r>
              <a:rPr lang="en-US" sz="1900" dirty="0">
                <a:effectLst/>
                <a:latin typeface="Calibri" panose="020F0502020204030204" pitchFamily="34" charset="0"/>
                <a:ea typeface="Times New Roman" panose="02020603050405020304" pitchFamily="18" charset="0"/>
              </a:rPr>
              <a:t>process and in the formulation of the text.</a:t>
            </a:r>
            <a:br>
              <a:rPr lang="en-US" sz="1900" dirty="0">
                <a:effectLst/>
                <a:latin typeface="Calibri" panose="020F0502020204030204" pitchFamily="34" charset="0"/>
                <a:ea typeface="Times New Roman" panose="02020603050405020304" pitchFamily="18" charset="0"/>
              </a:rPr>
            </a:br>
            <a:endParaRPr lang="el-GR" sz="1900" dirty="0">
              <a:effectLst/>
              <a:latin typeface="Times New Roman" panose="02020603050405020304" pitchFamily="18" charset="0"/>
              <a:ea typeface="Times New Roman" panose="02020603050405020304" pitchFamily="18" charset="0"/>
            </a:endParaRPr>
          </a:p>
          <a:p>
            <a:pPr algn="just"/>
            <a:r>
              <a:rPr lang="en-US" sz="1900" dirty="0">
                <a:effectLst/>
                <a:latin typeface="Calibri" panose="020F0502020204030204" pitchFamily="34" charset="0"/>
                <a:ea typeface="Times New Roman" panose="02020603050405020304" pitchFamily="18" charset="0"/>
              </a:rPr>
              <a:t>(iv) </a:t>
            </a:r>
            <a:r>
              <a:rPr lang="en-US" sz="1900" b="1" dirty="0">
                <a:effectLst/>
                <a:latin typeface="Calibri" panose="020F0502020204030204" pitchFamily="34" charset="0"/>
                <a:ea typeface="Times New Roman" panose="02020603050405020304" pitchFamily="18" charset="0"/>
              </a:rPr>
              <a:t>Finally</a:t>
            </a:r>
            <a:r>
              <a:rPr lang="en-US" sz="1900" dirty="0">
                <a:effectLst/>
                <a:latin typeface="Calibri" panose="020F0502020204030204" pitchFamily="34" charset="0"/>
                <a:ea typeface="Times New Roman" panose="02020603050405020304" pitchFamily="18" charset="0"/>
              </a:rPr>
              <a:t>, one cannot ignore </a:t>
            </a:r>
            <a:r>
              <a:rPr lang="en-US" sz="1900" b="1" dirty="0">
                <a:effectLst/>
                <a:latin typeface="Calibri" panose="020F0502020204030204" pitchFamily="34" charset="0"/>
                <a:ea typeface="Times New Roman" panose="02020603050405020304" pitchFamily="18" charset="0"/>
              </a:rPr>
              <a:t>the current security context </a:t>
            </a:r>
            <a:r>
              <a:rPr lang="en-US" sz="1900" dirty="0">
                <a:effectLst/>
                <a:latin typeface="Calibri" panose="020F0502020204030204" pitchFamily="34" charset="0"/>
                <a:ea typeface="Times New Roman" panose="02020603050405020304" pitchFamily="18" charset="0"/>
              </a:rPr>
              <a:t>which is shaking a large part of the world: the attraction of many young people towards terrorist groups has reinforced the labelling and narratives about youth as perpetrators of voice. </a:t>
            </a:r>
            <a:br>
              <a:rPr lang="en-US" sz="1900" dirty="0">
                <a:effectLst/>
                <a:latin typeface="Calibri" panose="020F0502020204030204" pitchFamily="34" charset="0"/>
                <a:ea typeface="Times New Roman" panose="02020603050405020304" pitchFamily="18" charset="0"/>
              </a:rPr>
            </a:br>
            <a:br>
              <a:rPr lang="en-US" sz="1900" dirty="0">
                <a:effectLst/>
                <a:latin typeface="Calibri" panose="020F0502020204030204" pitchFamily="34" charset="0"/>
                <a:ea typeface="Times New Roman" panose="02020603050405020304" pitchFamily="18" charset="0"/>
              </a:rPr>
            </a:br>
            <a:r>
              <a:rPr lang="en-US" sz="1900" dirty="0">
                <a:effectLst/>
                <a:latin typeface="Calibri" panose="020F0502020204030204" pitchFamily="34" charset="0"/>
                <a:ea typeface="Times New Roman" panose="02020603050405020304" pitchFamily="18" charset="0"/>
              </a:rPr>
              <a:t>The resolution was also adopted with the intention of counteracting that.</a:t>
            </a:r>
            <a:endParaRPr lang="el-GR" sz="19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endParaRPr lang="el-GR" dirty="0"/>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ctrTitle"/>
          </p:nvPr>
        </p:nvSpPr>
        <p:spPr>
          <a:xfrm>
            <a:off x="394907" y="455175"/>
            <a:ext cx="6276753" cy="954526"/>
          </a:xfrm>
        </p:spPr>
        <p:txBody>
          <a:bodyPr rtlCol="0" anchor="ctr">
            <a:normAutofit fontScale="90000"/>
          </a:bodyPr>
          <a:lstStyle/>
          <a:p>
            <a:br>
              <a:rPr lang="el-GR" sz="1800" dirty="0">
                <a:effectLst/>
                <a:latin typeface="Times New Roman" panose="02020603050405020304" pitchFamily="18" charset="0"/>
                <a:ea typeface="Times New Roman" panose="02020603050405020304" pitchFamily="18" charset="0"/>
              </a:rPr>
            </a:br>
            <a:br>
              <a:rPr lang="en-US" sz="1800" b="1" u="sng" dirty="0">
                <a:effectLst/>
                <a:latin typeface="Calibri" panose="020F0502020204030204" pitchFamily="34" charset="0"/>
                <a:ea typeface="Times New Roman" panose="02020603050405020304" pitchFamily="18" charset="0"/>
              </a:rPr>
            </a:br>
            <a:r>
              <a:rPr lang="en-US" sz="16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t>CIVIL SOCIETIES IDEAS  FOR THE SUSTAINABLE </a:t>
            </a:r>
            <a:br>
              <a:rPr lang="el-GR" sz="16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br>
            <a:r>
              <a:rPr lang="en-US" sz="16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t>AND SECURE FUTURE OF EUROPE</a:t>
            </a:r>
            <a:br>
              <a:rPr lang="el-GR" sz="18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br>
            <a:br>
              <a:rPr lang="el-GR" sz="18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br>
            <a:br>
              <a:rPr lang="el-GR" sz="1800" dirty="0">
                <a:effectLst/>
                <a:latin typeface="Times New Roman" panose="02020603050405020304" pitchFamily="18" charset="0"/>
                <a:ea typeface="Times New Roman" panose="02020603050405020304" pitchFamily="18" charset="0"/>
              </a:rPr>
            </a:br>
            <a:endParaRPr lang="el-GR" dirty="0"/>
          </a:p>
        </p:txBody>
      </p:sp>
      <p:sp>
        <p:nvSpPr>
          <p:cNvPr id="7" name="Υπότιτλος 6"/>
          <p:cNvSpPr>
            <a:spLocks noGrp="1"/>
          </p:cNvSpPr>
          <p:nvPr>
            <p:ph type="subTitle" idx="1"/>
          </p:nvPr>
        </p:nvSpPr>
        <p:spPr>
          <a:xfrm>
            <a:off x="394907" y="1934794"/>
            <a:ext cx="6276753" cy="1592528"/>
          </a:xfrm>
          <a:ln>
            <a:solidFill>
              <a:schemeClr val="accent1">
                <a:lumMod val="40000"/>
                <a:lumOff val="60000"/>
              </a:schemeClr>
            </a:solidFill>
          </a:ln>
        </p:spPr>
        <p:txBody>
          <a:bodyPr rtlCol="0">
            <a:normAutofit lnSpcReduction="10000"/>
          </a:bodyPr>
          <a:lstStyle/>
          <a:p>
            <a:pPr algn="ct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rPr>
              <a:t>Part B :</a:t>
            </a:r>
          </a:p>
          <a:p>
            <a:pPr algn="ct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rPr>
              <a:t>The role of EU in Resolution </a:t>
            </a:r>
          </a:p>
          <a:p>
            <a:pPr algn="ct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rPr>
              <a:t>  “Youth, Peace and Security”  (UNSCR 2250)</a:t>
            </a:r>
          </a:p>
          <a:p>
            <a:pPr algn="ct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rPr>
              <a:t>EU Global Strategy </a:t>
            </a:r>
            <a:endParaRPr lang="el-GR"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endParaRPr>
          </a:p>
          <a:p>
            <a:pPr rtl="0"/>
            <a:endParaRPr lang="el-GR" dirty="0"/>
          </a:p>
        </p:txBody>
      </p:sp>
      <p:sp>
        <p:nvSpPr>
          <p:cNvPr id="8" name="TextBox 7">
            <a:extLst>
              <a:ext uri="{FF2B5EF4-FFF2-40B4-BE49-F238E27FC236}">
                <a16:creationId xmlns:a16="http://schemas.microsoft.com/office/drawing/2014/main" id="{5E9A4EE5-AF1C-4C0E-8B39-4AA55CE3B33C}"/>
              </a:ext>
            </a:extLst>
          </p:cNvPr>
          <p:cNvSpPr txBox="1"/>
          <p:nvPr/>
        </p:nvSpPr>
        <p:spPr>
          <a:xfrm>
            <a:off x="366332" y="0"/>
            <a:ext cx="7177369" cy="369332"/>
          </a:xfrm>
          <a:prstGeom prst="rect">
            <a:avLst/>
          </a:prstGeom>
          <a:noFill/>
        </p:spPr>
        <p:txBody>
          <a:bodyPr wrap="square">
            <a:spAutoFit/>
          </a:bodyPr>
          <a:lstStyle/>
          <a:p>
            <a:r>
              <a:rPr lang="en-US" sz="1800" b="1" u="sng"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rPr>
              <a:t>NETWORK ANNUAL CONFERENCE 2022 </a:t>
            </a:r>
            <a:endParaRPr lang="el-GR"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ndParaRPr>
          </a:p>
        </p:txBody>
      </p:sp>
      <p:sp>
        <p:nvSpPr>
          <p:cNvPr id="9" name="TextBox 8">
            <a:extLst>
              <a:ext uri="{FF2B5EF4-FFF2-40B4-BE49-F238E27FC236}">
                <a16:creationId xmlns:a16="http://schemas.microsoft.com/office/drawing/2014/main" id="{764AB3AE-F4AC-4FB3-B6DA-CFA1C0EAF8EC}"/>
              </a:ext>
            </a:extLst>
          </p:cNvPr>
          <p:cNvSpPr txBox="1"/>
          <p:nvPr/>
        </p:nvSpPr>
        <p:spPr>
          <a:xfrm>
            <a:off x="8383722" y="222225"/>
            <a:ext cx="1693727" cy="523220"/>
          </a:xfrm>
          <a:prstGeom prst="rect">
            <a:avLst/>
          </a:prstGeom>
          <a:noFill/>
        </p:spPr>
        <p:txBody>
          <a:bodyPr wrap="square">
            <a:spAutoFit/>
          </a:bodyPr>
          <a:lstStyle/>
          <a:p>
            <a:pPr algn="ctr"/>
            <a:r>
              <a:rPr lang="en-US" sz="12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1-4 MAY 2022 </a:t>
            </a:r>
            <a:r>
              <a:rPr lang="en-US" sz="14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NARVA/ </a:t>
            </a:r>
            <a:r>
              <a:rPr lang="en-US" sz="16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ESTONIA</a:t>
            </a:r>
            <a:endParaRPr lang="el-GR" sz="1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cxnSp>
        <p:nvCxnSpPr>
          <p:cNvPr id="14" name="Ευθύγραμμο βέλος σύνδεσης 13">
            <a:extLst>
              <a:ext uri="{FF2B5EF4-FFF2-40B4-BE49-F238E27FC236}">
                <a16:creationId xmlns:a16="http://schemas.microsoft.com/office/drawing/2014/main" id="{44A5D4C9-919E-43DB-B749-BEFCCA562354}"/>
              </a:ext>
            </a:extLst>
          </p:cNvPr>
          <p:cNvCxnSpPr>
            <a:cxnSpLocks/>
          </p:cNvCxnSpPr>
          <p:nvPr/>
        </p:nvCxnSpPr>
        <p:spPr>
          <a:xfrm>
            <a:off x="6058565" y="461594"/>
            <a:ext cx="12261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4C8638C-0521-423A-8A2A-4210381174F8}"/>
              </a:ext>
            </a:extLst>
          </p:cNvPr>
          <p:cNvSpPr txBox="1"/>
          <p:nvPr/>
        </p:nvSpPr>
        <p:spPr>
          <a:xfrm>
            <a:off x="6858001" y="5577518"/>
            <a:ext cx="4928190" cy="861774"/>
          </a:xfrm>
          <a:prstGeom prst="rect">
            <a:avLst/>
          </a:prstGeom>
          <a:noFill/>
        </p:spPr>
        <p:txBody>
          <a:bodyPr wrap="square">
            <a:spAutoFit/>
          </a:bodyPr>
          <a:lstStyle/>
          <a:p>
            <a:pPr marL="342900" lvl="0" indent="-342900" algn="ctr">
              <a:buFont typeface="Times New Roman" panose="02020603050405020304" pitchFamily="18" charset="0"/>
              <a:buChar char="-"/>
            </a:pPr>
            <a:r>
              <a:rPr lang="en-US" sz="1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Co- organizers: </a:t>
            </a:r>
            <a:r>
              <a:rPr lang="en-US" sz="1600" b="1" i="1" spc="50" dirty="0" err="1">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FiMigrant</a:t>
            </a:r>
            <a:r>
              <a:rPr lang="en-US" sz="1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  </a:t>
            </a:r>
          </a:p>
          <a:p>
            <a:pPr marL="342900" lvl="0" indent="-342900" algn="ctr">
              <a:buFont typeface="Times New Roman" panose="02020603050405020304" pitchFamily="18" charset="0"/>
              <a:buChar char="-"/>
            </a:pPr>
            <a:r>
              <a:rPr lang="en-US" sz="1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National Civil Society Foundation and the Nordic Council of Ministers Estonian office</a:t>
            </a:r>
            <a:r>
              <a:rPr lang="en-US" sz="1800" b="1" i="1" dirty="0">
                <a:effectLst/>
                <a:latin typeface="Calibri" panose="020F0502020204030204" pitchFamily="34" charset="0"/>
                <a:ea typeface="Times New Roman" panose="02020603050405020304" pitchFamily="18" charset="0"/>
              </a:rPr>
              <a:t>.</a:t>
            </a:r>
            <a:endParaRPr lang="el-GR" sz="1800" dirty="0">
              <a:effectLst/>
              <a:latin typeface="Times New Roman" panose="02020603050405020304" pitchFamily="18" charset="0"/>
              <a:ea typeface="Times New Roman" panose="02020603050405020304" pitchFamily="18" charset="0"/>
            </a:endParaRPr>
          </a:p>
        </p:txBody>
      </p:sp>
      <p:sp>
        <p:nvSpPr>
          <p:cNvPr id="24" name="TextBox 23">
            <a:extLst>
              <a:ext uri="{FF2B5EF4-FFF2-40B4-BE49-F238E27FC236}">
                <a16:creationId xmlns:a16="http://schemas.microsoft.com/office/drawing/2014/main" id="{622CED0F-1B0E-4B66-94D3-CE723F77339D}"/>
              </a:ext>
            </a:extLst>
          </p:cNvPr>
          <p:cNvSpPr txBox="1"/>
          <p:nvPr/>
        </p:nvSpPr>
        <p:spPr>
          <a:xfrm>
            <a:off x="366332" y="4777299"/>
            <a:ext cx="5729668" cy="1661993"/>
          </a:xfrm>
          <a:prstGeom prst="rect">
            <a:avLst/>
          </a:prstGeom>
          <a:noFill/>
        </p:spPr>
        <p:txBody>
          <a:bodyPr wrap="square" rtlCol="0">
            <a:spAutoFit/>
          </a:bodyPr>
          <a:lstStyle/>
          <a:p>
            <a:r>
              <a:rPr lang="fr-FR" sz="1400" u="sng" dirty="0">
                <a:ln w="0"/>
                <a:solidFill>
                  <a:schemeClr val="accent1"/>
                </a:solidFill>
                <a:effectLst>
                  <a:outerShdw blurRad="38100" dist="25400" dir="5400000" algn="ctr" rotWithShape="0">
                    <a:srgbClr val="6E747A">
                      <a:alpha val="43000"/>
                    </a:srgbClr>
                  </a:outerShdw>
                </a:effectLst>
              </a:rPr>
              <a:t>Dr Eleftheria </a:t>
            </a:r>
            <a:r>
              <a:rPr lang="en-US" sz="1400" u="sng" dirty="0">
                <a:ln w="0"/>
                <a:solidFill>
                  <a:schemeClr val="accent1"/>
                </a:solidFill>
                <a:effectLst>
                  <a:outerShdw blurRad="38100" dist="25400" dir="5400000" algn="ctr" rotWithShape="0">
                    <a:srgbClr val="6E747A">
                      <a:alpha val="43000"/>
                    </a:srgbClr>
                  </a:outerShdw>
                </a:effectLst>
              </a:rPr>
              <a:t>FTAKLAKI</a:t>
            </a:r>
          </a:p>
          <a:p>
            <a:endParaRPr lang="en-US" sz="1400" dirty="0">
              <a:ln w="0"/>
              <a:solidFill>
                <a:schemeClr val="accent1"/>
              </a:solidFill>
              <a:effectLst>
                <a:outerShdw blurRad="38100" dist="25400" dir="5400000" algn="ctr" rotWithShape="0">
                  <a:srgbClr val="6E747A">
                    <a:alpha val="43000"/>
                  </a:srgbClr>
                </a:outerShdw>
              </a:effectLst>
            </a:endParaRPr>
          </a:p>
          <a:p>
            <a:pPr marL="285750" indent="-285750">
              <a:buFont typeface="Wingdings" panose="05000000000000000000" pitchFamily="2" charset="2"/>
              <a:buChar char="q"/>
            </a:pPr>
            <a:r>
              <a:rPr lang="en-US" sz="1400" dirty="0">
                <a:ln w="0"/>
                <a:solidFill>
                  <a:schemeClr val="accent1"/>
                </a:solidFill>
                <a:effectLst>
                  <a:outerShdw blurRad="38100" dist="25400" dir="5400000" algn="ctr" rotWithShape="0">
                    <a:srgbClr val="6E747A">
                      <a:alpha val="43000"/>
                    </a:srgbClr>
                  </a:outerShdw>
                </a:effectLst>
              </a:rPr>
              <a:t>Doctor in European Studies and International/Regional  Relations</a:t>
            </a:r>
          </a:p>
          <a:p>
            <a:pPr marL="285750" indent="-285750">
              <a:buFont typeface="Wingdings" panose="05000000000000000000" pitchFamily="2" charset="2"/>
              <a:buChar char="q"/>
            </a:pPr>
            <a:r>
              <a:rPr lang="en-US" sz="1400" dirty="0">
                <a:ln w="0"/>
                <a:solidFill>
                  <a:schemeClr val="accent1"/>
                </a:solidFill>
                <a:effectLst>
                  <a:outerShdw blurRad="38100" dist="25400" dir="5400000" algn="ctr" rotWithShape="0">
                    <a:srgbClr val="6E747A">
                      <a:alpha val="43000"/>
                    </a:srgbClr>
                  </a:outerShdw>
                </a:effectLst>
              </a:rPr>
              <a:t>Post Doctoral Fellow -Researcher </a:t>
            </a:r>
          </a:p>
          <a:p>
            <a:pPr marL="285750" indent="-285750">
              <a:buFont typeface="Wingdings" panose="05000000000000000000" pitchFamily="2" charset="2"/>
              <a:buChar char="q"/>
            </a:pPr>
            <a:r>
              <a:rPr lang="en-US" sz="1400" dirty="0">
                <a:ln w="0"/>
                <a:solidFill>
                  <a:schemeClr val="accent1"/>
                </a:solidFill>
                <a:effectLst>
                  <a:outerShdw blurRad="38100" dist="25400" dir="5400000" algn="ctr" rotWithShape="0">
                    <a:srgbClr val="6E747A">
                      <a:alpha val="43000"/>
                    </a:srgbClr>
                  </a:outerShdw>
                </a:effectLst>
              </a:rPr>
              <a:t>Lecturer at the Aegean University</a:t>
            </a:r>
          </a:p>
          <a:p>
            <a:pPr marL="285750" indent="-285750">
              <a:buFont typeface="Wingdings" panose="05000000000000000000" pitchFamily="2" charset="2"/>
              <a:buChar char="q"/>
            </a:pPr>
            <a:r>
              <a:rPr lang="en-US" sz="1400" dirty="0">
                <a:ln w="0"/>
                <a:solidFill>
                  <a:schemeClr val="accent1"/>
                </a:solidFill>
                <a:effectLst>
                  <a:outerShdw blurRad="38100" dist="25400" dir="5400000" algn="ctr" rotWithShape="0">
                    <a:srgbClr val="6E747A">
                      <a:alpha val="43000"/>
                    </a:srgbClr>
                  </a:outerShdw>
                </a:effectLst>
              </a:rPr>
              <a:t>Project Developer JMM EU.E.N.I.C </a:t>
            </a:r>
          </a:p>
          <a:p>
            <a:endParaRPr lang="el-GR" dirty="0"/>
          </a:p>
        </p:txBody>
      </p:sp>
      <p:cxnSp>
        <p:nvCxnSpPr>
          <p:cNvPr id="10" name="Ευθύγραμμο βέλος σύνδεσης 9">
            <a:extLst>
              <a:ext uri="{FF2B5EF4-FFF2-40B4-BE49-F238E27FC236}">
                <a16:creationId xmlns:a16="http://schemas.microsoft.com/office/drawing/2014/main" id="{905542DF-3381-4B4C-88A7-46AA48AD2257}"/>
              </a:ext>
            </a:extLst>
          </p:cNvPr>
          <p:cNvCxnSpPr>
            <a:cxnSpLocks/>
          </p:cNvCxnSpPr>
          <p:nvPr/>
        </p:nvCxnSpPr>
        <p:spPr>
          <a:xfrm>
            <a:off x="3215149" y="3527322"/>
            <a:ext cx="0" cy="818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Θέση εικόνας 10">
            <a:extLst>
              <a:ext uri="{FF2B5EF4-FFF2-40B4-BE49-F238E27FC236}">
                <a16:creationId xmlns:a16="http://schemas.microsoft.com/office/drawing/2014/main" id="{EF563C08-8BDE-4BBA-99BE-B41545D1C84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808" r="8808"/>
          <a:stretch>
            <a:fillRect/>
          </a:stretch>
        </p:blipFill>
        <p:spPr/>
      </p:pic>
    </p:spTree>
    <p:extLst>
      <p:ext uri="{BB962C8B-B14F-4D97-AF65-F5344CB8AC3E}">
        <p14:creationId xmlns:p14="http://schemas.microsoft.com/office/powerpoint/2010/main" val="1156353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9119" y="228600"/>
            <a:ext cx="10353762" cy="970450"/>
          </a:xfrm>
        </p:spPr>
        <p:txBody>
          <a:bodyPr rtlCol="0">
            <a:noAutofit/>
          </a:bodyPr>
          <a:lstStyle/>
          <a:p>
            <a:pPr rtl="0"/>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European Union and the UN Security Council Resolution 2250</a:t>
            </a:r>
            <a:b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b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 on Youth, Peace and Security (YPS</a:t>
            </a:r>
            <a:r>
              <a:rPr lang="en-US" sz="2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a:t>
            </a:r>
            <a:br>
              <a:rPr lang="el-GR" sz="2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br>
            <a:endParaRPr lang="el-GR" sz="2000" dirty="0"/>
          </a:p>
        </p:txBody>
      </p:sp>
      <p:sp>
        <p:nvSpPr>
          <p:cNvPr id="4" name="TextBox 3">
            <a:extLst>
              <a:ext uri="{FF2B5EF4-FFF2-40B4-BE49-F238E27FC236}">
                <a16:creationId xmlns:a16="http://schemas.microsoft.com/office/drawing/2014/main" id="{B2549595-2916-47A6-B2FD-F2BD33575CF5}"/>
              </a:ext>
            </a:extLst>
          </p:cNvPr>
          <p:cNvSpPr txBox="1"/>
          <p:nvPr/>
        </p:nvSpPr>
        <p:spPr>
          <a:xfrm>
            <a:off x="353962" y="894508"/>
            <a:ext cx="11543069" cy="5145511"/>
          </a:xfrm>
          <a:prstGeom prst="rect">
            <a:avLst/>
          </a:prstGeom>
          <a:noFill/>
        </p:spPr>
        <p:txBody>
          <a:bodyPr wrap="square">
            <a:spAutoFit/>
          </a:bodyPr>
          <a:lstStyle/>
          <a:p>
            <a:pPr algn="just">
              <a:lnSpc>
                <a:spcPct val="107000"/>
              </a:lnSpc>
              <a:spcAft>
                <a:spcPts val="800"/>
              </a:spcAft>
            </a:pPr>
            <a:r>
              <a:rPr lang="en-US" dirty="0">
                <a:latin typeface="Calibri" panose="020F0502020204030204" pitchFamily="34" charset="0"/>
                <a:ea typeface="Times New Roman" panose="02020603050405020304" pitchFamily="18" charset="0"/>
                <a:cs typeface="Calibri" panose="020F0502020204030204" pitchFamily="34" charset="0"/>
              </a:rPr>
              <a:t>-</a:t>
            </a:r>
            <a:r>
              <a:rPr lang="en-US" sz="1800" dirty="0">
                <a:effectLst/>
                <a:latin typeface="Calibri" panose="020F0502020204030204" pitchFamily="34" charset="0"/>
                <a:ea typeface="Times New Roman" panose="02020603050405020304" pitchFamily="18" charset="0"/>
                <a:cs typeface="Calibri" panose="020F0502020204030204" pitchFamily="34" charset="0"/>
              </a:rPr>
              <a:t>Talking about peace in Europe has a particular resonance as our continent has been ravaged by war over the past century. From the hashes of World War II, </a:t>
            </a: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European integration </a:t>
            </a:r>
            <a:r>
              <a:rPr lang="en-US" sz="1800" dirty="0">
                <a:effectLst/>
                <a:latin typeface="Calibri" panose="020F0502020204030204" pitchFamily="34" charset="0"/>
                <a:ea typeface="Times New Roman" panose="02020603050405020304" pitchFamily="18" charset="0"/>
                <a:cs typeface="Calibri" panose="020F0502020204030204" pitchFamily="34" charset="0"/>
              </a:rPr>
              <a:t>has been an inspiring initiative geared towards peace and youth organisations were on board since the beginning.</a:t>
            </a:r>
          </a:p>
          <a:p>
            <a:pPr algn="just">
              <a:lnSpc>
                <a:spcPct val="107000"/>
              </a:lnSpc>
              <a:spcAft>
                <a:spcPts val="800"/>
              </a:spcAft>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-Peace and Security means more than the absence of violence or conflict in society. It is inherently linked to the respect of human rights, and specifically to youth participation, social cohesion and climate justice.</a:t>
            </a:r>
          </a:p>
          <a:p>
            <a:pPr algn="just">
              <a:lnSpc>
                <a:spcPct val="107000"/>
              </a:lnSpc>
              <a:spcAft>
                <a:spcPts val="80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07000"/>
              </a:lnSpc>
              <a:spcAft>
                <a:spcPts val="8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-From the </a:t>
            </a: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Universal Declaration of Human Rights (UDHR) to the EU Charter of Fundamental Rights </a:t>
            </a:r>
            <a:r>
              <a:rPr lang="en-US" sz="1800" dirty="0">
                <a:effectLst/>
                <a:latin typeface="Calibri" panose="020F0502020204030204" pitchFamily="34" charset="0"/>
                <a:ea typeface="Times New Roman" panose="02020603050405020304" pitchFamily="18" charset="0"/>
                <a:cs typeface="Calibri" panose="020F0502020204030204" pitchFamily="34" charset="0"/>
              </a:rPr>
              <a:t>, ensuring peace and security must be seen not only as a common objective and a shared value, but also as a fundamental human right. In line with this, more is needed to promote just, peaceful and inclusive societies than the traditional focus on the judiciary, police and army forces. </a:t>
            </a:r>
          </a:p>
          <a:p>
            <a:pPr algn="just">
              <a:lnSpc>
                <a:spcPct val="107000"/>
              </a:lnSpc>
              <a:spcAft>
                <a:spcPts val="800"/>
              </a:spcAft>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-Youth organisations are doing </a:t>
            </a: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their fair share in taking responsibility by engaging in political processes</a:t>
            </a:r>
            <a:r>
              <a:rPr lang="en-US" sz="1800" dirty="0">
                <a:effectLst/>
                <a:latin typeface="Calibri" panose="020F0502020204030204" pitchFamily="34" charset="0"/>
                <a:ea typeface="Times New Roman" panose="02020603050405020304" pitchFamily="18" charset="0"/>
                <a:cs typeface="Calibri" panose="020F0502020204030204" pitchFamily="34" charset="0"/>
              </a:rPr>
              <a:t>, by reporting human rights violations and by advocating for climate justice and fostering social cohesion. </a:t>
            </a:r>
          </a:p>
          <a:p>
            <a:pPr algn="just">
              <a:lnSpc>
                <a:spcPct val="107000"/>
              </a:lnSpc>
              <a:spcAft>
                <a:spcPts val="800"/>
              </a:spcAft>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br>
              <a:rPr lang="el-GR" sz="18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From words to action</a:t>
            </a:r>
            <a:r>
              <a:rPr lang="en-US" sz="2200" b="1" dirty="0">
                <a:ln w="0"/>
                <a:solidFill>
                  <a:schemeClr val="accent1"/>
                </a:solidFill>
                <a:effectLst/>
                <a:latin typeface="Calibri" panose="020F0502020204030204" pitchFamily="34" charset="0"/>
                <a:ea typeface="Times New Roman" panose="02020603050405020304" pitchFamily="18" charset="0"/>
              </a:rPr>
              <a:t>…</a:t>
            </a:r>
            <a:br>
              <a:rPr lang="el-GR" sz="1800" dirty="0">
                <a:effectLst/>
                <a:latin typeface="Times New Roman" panose="02020603050405020304" pitchFamily="18" charset="0"/>
                <a:ea typeface="Times New Roman" panose="02020603050405020304" pitchFamily="18" charset="0"/>
              </a:rPr>
            </a:br>
            <a:endParaRPr lang="el-GR" dirty="0"/>
          </a:p>
        </p:txBody>
      </p:sp>
      <p:sp>
        <p:nvSpPr>
          <p:cNvPr id="3" name="Σύμβολο κράτησης θέσης κειμένου 2"/>
          <p:cNvSpPr>
            <a:spLocks noGrp="1"/>
          </p:cNvSpPr>
          <p:nvPr>
            <p:ph type="body" idx="1"/>
          </p:nvPr>
        </p:nvSpPr>
        <p:spPr>
          <a:xfrm>
            <a:off x="1020690" y="1835254"/>
            <a:ext cx="4876344" cy="544884"/>
          </a:xfrm>
        </p:spPr>
        <p:txBody>
          <a:bodyPr rtlCol="0"/>
          <a:lstStyle/>
          <a:p>
            <a:pPr rtl="0"/>
            <a:r>
              <a:rPr lang="en-US" dirty="0">
                <a:ln w="0"/>
                <a:solidFill>
                  <a:schemeClr val="accent1"/>
                </a:solidFill>
                <a:effectLst>
                  <a:outerShdw blurRad="38100" dist="25400" dir="5400000" algn="ctr" rotWithShape="0">
                    <a:srgbClr val="6E747A">
                      <a:alpha val="43000"/>
                    </a:srgbClr>
                  </a:outerShdw>
                </a:effectLst>
              </a:rPr>
              <a:t>European Union (EU)</a:t>
            </a:r>
            <a:endParaRPr lang="el-GR" dirty="0">
              <a:ln w="0"/>
              <a:solidFill>
                <a:schemeClr val="accent1"/>
              </a:solidFill>
              <a:effectLst>
                <a:outerShdw blurRad="38100" dist="25400" dir="5400000" algn="ctr" rotWithShape="0">
                  <a:srgbClr val="6E747A">
                    <a:alpha val="43000"/>
                  </a:srgbClr>
                </a:outerShdw>
              </a:effectLst>
            </a:endParaRPr>
          </a:p>
        </p:txBody>
      </p:sp>
      <p:sp>
        <p:nvSpPr>
          <p:cNvPr id="4" name="Σύμβολο κράτησης θέσης περιεχομένου 3"/>
          <p:cNvSpPr>
            <a:spLocks noGrp="1"/>
          </p:cNvSpPr>
          <p:nvPr>
            <p:ph sz="half" idx="2"/>
          </p:nvPr>
        </p:nvSpPr>
        <p:spPr/>
        <p:txBody>
          <a:bodyPr rtlCol="0">
            <a:noAutofit/>
          </a:bodyPr>
          <a:lstStyle/>
          <a:p>
            <a:pPr algn="just"/>
            <a:r>
              <a:rPr lang="en-US" sz="1800" dirty="0">
                <a:effectLst/>
                <a:latin typeface="Calibri" panose="020F0502020204030204" pitchFamily="34" charset="0"/>
                <a:ea typeface="Times New Roman" panose="02020603050405020304" pitchFamily="18" charset="0"/>
              </a:rPr>
              <a:t>The European Union (EU) has been taking important steps towards the recognition of youth in building and maintaining peace. </a:t>
            </a:r>
            <a:endParaRPr lang="el-GR" sz="1800" dirty="0">
              <a:effectLst/>
              <a:latin typeface="Times New Roman" panose="02020603050405020304" pitchFamily="18" charset="0"/>
              <a:ea typeface="Times New Roman" panose="02020603050405020304" pitchFamily="18" charset="0"/>
            </a:endParaRPr>
          </a:p>
          <a:p>
            <a:pPr algn="just"/>
            <a:r>
              <a:rPr lang="en-US" sz="1800" dirty="0">
                <a:effectLst/>
                <a:latin typeface="Calibri" panose="020F0502020204030204" pitchFamily="34" charset="0"/>
                <a:ea typeface="Times New Roman" panose="02020603050405020304" pitchFamily="18" charset="0"/>
              </a:rPr>
              <a:t>However, more needs to be done by their level in order to fully </a:t>
            </a:r>
            <a:r>
              <a:rPr lang="en-US" sz="1800" dirty="0" err="1">
                <a:effectLst/>
                <a:latin typeface="Calibri" panose="020F0502020204030204" pitchFamily="34" charset="0"/>
                <a:ea typeface="Times New Roman" panose="02020603050405020304" pitchFamily="18" charset="0"/>
              </a:rPr>
              <a:t>recognise</a:t>
            </a:r>
            <a:r>
              <a:rPr lang="en-US" sz="1800" dirty="0">
                <a:effectLst/>
                <a:latin typeface="Calibri" panose="020F0502020204030204" pitchFamily="34" charset="0"/>
                <a:ea typeface="Times New Roman" panose="02020603050405020304" pitchFamily="18" charset="0"/>
              </a:rPr>
              <a:t> the role of young people in this framework. </a:t>
            </a:r>
            <a:endParaRPr lang="el-GR" sz="1800" dirty="0">
              <a:effectLst/>
              <a:latin typeface="Times New Roman" panose="02020603050405020304" pitchFamily="18" charset="0"/>
              <a:ea typeface="Times New Roman" panose="02020603050405020304" pitchFamily="18" charset="0"/>
            </a:endParaRPr>
          </a:p>
          <a:p>
            <a:pPr algn="just"/>
            <a:r>
              <a:rPr lang="en-US" sz="1800" dirty="0">
                <a:effectLst/>
                <a:latin typeface="Calibri" panose="020F0502020204030204" pitchFamily="34" charset="0"/>
                <a:ea typeface="Times New Roman" panose="02020603050405020304" pitchFamily="18" charset="0"/>
              </a:rPr>
              <a:t>So far, it has been </a:t>
            </a: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the European External Action Service (EEAS)</a:t>
            </a:r>
            <a:r>
              <a:rPr lang="en-US" sz="1800" dirty="0">
                <a:effectLst/>
                <a:latin typeface="Calibri" panose="020F0502020204030204" pitchFamily="34" charset="0"/>
                <a:ea typeface="Times New Roman" panose="02020603050405020304" pitchFamily="18" charset="0"/>
              </a:rPr>
              <a:t> showing the greatest interest in developing actions and policies in this regard.</a:t>
            </a:r>
            <a:endParaRPr lang="el-GR" sz="1800" dirty="0">
              <a:effectLst/>
              <a:latin typeface="Times New Roman" panose="02020603050405020304" pitchFamily="18" charset="0"/>
              <a:ea typeface="Times New Roman" panose="02020603050405020304" pitchFamily="18" charset="0"/>
            </a:endParaRPr>
          </a:p>
          <a:p>
            <a:endParaRPr lang="el-GR" sz="1400" dirty="0"/>
          </a:p>
        </p:txBody>
      </p:sp>
      <p:sp>
        <p:nvSpPr>
          <p:cNvPr id="5" name="Σύμβολο κράτησης θέσης κειμένου 4"/>
          <p:cNvSpPr>
            <a:spLocks noGrp="1"/>
          </p:cNvSpPr>
          <p:nvPr>
            <p:ph type="body" sz="quarter" idx="3"/>
          </p:nvPr>
        </p:nvSpPr>
        <p:spPr>
          <a:xfrm>
            <a:off x="6372227" y="1666876"/>
            <a:ext cx="4895330" cy="713262"/>
          </a:xfrm>
        </p:spPr>
        <p:txBody>
          <a:bodyPr rtlCol="0"/>
          <a:lstStyle/>
          <a:p>
            <a:pPr rtl="0"/>
            <a:r>
              <a:rPr lang="en-US" sz="2400" b="1" dirty="0">
                <a:effectLst/>
                <a:latin typeface="Calibri" panose="020F0502020204030204" pitchFamily="34" charset="0"/>
                <a:ea typeface="Calibri" panose="020F0502020204030204" pitchFamily="34" charset="0"/>
              </a:rPr>
              <a:t> </a:t>
            </a:r>
          </a:p>
          <a:p>
            <a:pPr rtl="0"/>
            <a:endParaRPr lang="en-US" b="1" dirty="0">
              <a:ln w="0"/>
              <a:solidFill>
                <a:schemeClr val="accent1"/>
              </a:solidFill>
              <a:effectLst/>
              <a:latin typeface="Calibri" panose="020F0502020204030204" pitchFamily="34" charset="0"/>
              <a:ea typeface="Calibri" panose="020F0502020204030204" pitchFamily="34" charset="0"/>
            </a:endParaRPr>
          </a:p>
          <a:p>
            <a:pPr rtl="0">
              <a:spcBef>
                <a:spcPts val="0"/>
              </a:spcBef>
              <a:spcAft>
                <a:spcPts val="0"/>
              </a:spcAft>
            </a:pP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Global Strategy</a:t>
            </a:r>
          </a:p>
          <a:p>
            <a:pPr rtl="0">
              <a:spcBef>
                <a:spcPts val="0"/>
              </a:spcBef>
              <a:spcAft>
                <a:spcPts val="0"/>
              </a:spcAft>
            </a:pP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 for the EU’s Foreign -Security Policy (CFSP)</a:t>
            </a:r>
            <a:endParaRPr lang="el-GR" dirty="0">
              <a:ln w="0"/>
              <a:solidFill>
                <a:schemeClr val="accent1"/>
              </a:solidFill>
              <a:effectLst>
                <a:outerShdw blurRad="38100" dist="25400" dir="5400000" algn="ctr" rotWithShape="0">
                  <a:srgbClr val="6E747A">
                    <a:alpha val="43000"/>
                  </a:srgbClr>
                </a:outerShdw>
              </a:effectLst>
            </a:endParaRPr>
          </a:p>
        </p:txBody>
      </p:sp>
      <p:sp>
        <p:nvSpPr>
          <p:cNvPr id="6" name="Σύμβολο κράτησης θέσης περιεχομένου 5"/>
          <p:cNvSpPr>
            <a:spLocks noGrp="1"/>
          </p:cNvSpPr>
          <p:nvPr>
            <p:ph sz="quarter" idx="4"/>
          </p:nvPr>
        </p:nvSpPr>
        <p:spPr/>
        <p:txBody>
          <a:bodyPr rtlCol="0">
            <a:normAutofit lnSpcReduction="10000"/>
          </a:bodyPr>
          <a:lstStyle/>
          <a:p>
            <a:pPr rtl="0"/>
            <a:r>
              <a:rPr lang="en-US" dirty="0">
                <a:effectLst/>
                <a:latin typeface="Calibri" panose="020F0502020204030204" pitchFamily="34" charset="0"/>
                <a:ea typeface="Calibri" panose="020F0502020204030204" pitchFamily="34" charset="0"/>
              </a:rPr>
              <a:t>C</a:t>
            </a:r>
            <a:r>
              <a:rPr lang="en-US" sz="1800" dirty="0">
                <a:effectLst/>
                <a:latin typeface="Calibri" panose="020F0502020204030204" pitchFamily="34" charset="0"/>
                <a:ea typeface="Calibri" panose="020F0502020204030204" pitchFamily="34" charset="0"/>
              </a:rPr>
              <a:t>alls for increased societal resilience by deepening work on education, culture and youth in order to foster pluralism, coexistence and respect</a:t>
            </a:r>
          </a:p>
          <a:p>
            <a:pPr algn="just"/>
            <a:r>
              <a:rPr lang="en-US" sz="1800" dirty="0">
                <a:effectLst/>
                <a:latin typeface="Calibri" panose="020F0502020204030204" pitchFamily="34" charset="0"/>
                <a:ea typeface="Times New Roman" panose="02020603050405020304" pitchFamily="18" charset="0"/>
              </a:rPr>
              <a:t>However, </a:t>
            </a:r>
            <a:r>
              <a:rPr lang="en-US" sz="1800" b="1" dirty="0">
                <a:effectLst/>
                <a:latin typeface="Calibri" panose="020F0502020204030204" pitchFamily="34" charset="0"/>
                <a:ea typeface="Times New Roman" panose="02020603050405020304" pitchFamily="18" charset="0"/>
              </a:rPr>
              <a:t>this Strategy </a:t>
            </a:r>
            <a:r>
              <a:rPr lang="en-US" sz="1800" dirty="0">
                <a:effectLst/>
                <a:latin typeface="Calibri" panose="020F0502020204030204" pitchFamily="34" charset="0"/>
                <a:ea typeface="Times New Roman" panose="02020603050405020304" pitchFamily="18" charset="0"/>
              </a:rPr>
              <a:t>does not go far enough in viewing young people as actors of change, but rather approach them as beneficiaries.</a:t>
            </a:r>
            <a:endParaRPr lang="el-GR" sz="1800" dirty="0">
              <a:effectLst/>
              <a:latin typeface="Times New Roman" panose="02020603050405020304" pitchFamily="18" charset="0"/>
              <a:ea typeface="Times New Roman" panose="02020603050405020304" pitchFamily="18" charset="0"/>
            </a:endParaRPr>
          </a:p>
          <a:p>
            <a:pPr algn="just"/>
            <a:r>
              <a:rPr lang="en-US" sz="1800" dirty="0">
                <a:effectLst/>
                <a:latin typeface="Calibri" panose="020F0502020204030204" pitchFamily="34" charset="0"/>
                <a:ea typeface="Times New Roman" panose="02020603050405020304" pitchFamily="18" charset="0"/>
              </a:rPr>
              <a:t>In 2018, </a:t>
            </a: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the Council of the European Union adopted Conclusions </a:t>
            </a:r>
            <a:r>
              <a:rPr lang="en-US" sz="1800" b="1" dirty="0">
                <a:effectLst/>
                <a:latin typeface="Calibri" panose="020F0502020204030204" pitchFamily="34" charset="0"/>
                <a:ea typeface="Times New Roman" panose="02020603050405020304" pitchFamily="18" charset="0"/>
              </a:rPr>
              <a:t>on “The role of young people in building a secure, cohesive and harmonious society in Europe”.</a:t>
            </a:r>
            <a:endParaRPr lang="el-GR" sz="1800" dirty="0">
              <a:effectLst/>
              <a:latin typeface="Times New Roman" panose="02020603050405020304" pitchFamily="18" charset="0"/>
              <a:ea typeface="Times New Roman" panose="02020603050405020304" pitchFamily="18" charset="0"/>
            </a:endParaRPr>
          </a:p>
          <a:p>
            <a:pPr rtl="0"/>
            <a:endParaRPr lang="el-GR" dirty="0"/>
          </a:p>
        </p:txBody>
      </p:sp>
      <p:sp>
        <p:nvSpPr>
          <p:cNvPr id="8" name="TextBox 7">
            <a:extLst>
              <a:ext uri="{FF2B5EF4-FFF2-40B4-BE49-F238E27FC236}">
                <a16:creationId xmlns:a16="http://schemas.microsoft.com/office/drawing/2014/main" id="{20BD8CD9-00AB-40D2-A28D-2C7239030653}"/>
              </a:ext>
            </a:extLst>
          </p:cNvPr>
          <p:cNvSpPr txBox="1"/>
          <p:nvPr/>
        </p:nvSpPr>
        <p:spPr>
          <a:xfrm>
            <a:off x="6477000" y="5400118"/>
            <a:ext cx="4709128" cy="738664"/>
          </a:xfrm>
          <a:prstGeom prst="rect">
            <a:avLst/>
          </a:prstGeom>
          <a:noFill/>
        </p:spPr>
        <p:txBody>
          <a:bodyPr wrap="square">
            <a:spAutoFit/>
          </a:bodyPr>
          <a:lstStyle/>
          <a:p>
            <a:pPr algn="just"/>
            <a:r>
              <a:rPr lang="en-US" sz="1050" i="1" dirty="0">
                <a:effectLst/>
                <a:latin typeface="Calibri" panose="020F0502020204030204" pitchFamily="34" charset="0"/>
                <a:ea typeface="Times New Roman" panose="02020603050405020304" pitchFamily="18" charset="0"/>
              </a:rPr>
              <a:t>provides an active and meaningful participation of youth in building peaceful and resilient societies including through the use of non-formal learning and peer-to-peer approach, and gives direction to Member States on the implementation of the UNSCR 2250</a:t>
            </a:r>
            <a:endParaRPr lang="el-GR" sz="1050" i="1" dirty="0">
              <a:effectLst/>
              <a:latin typeface="Times New Roman" panose="02020603050405020304" pitchFamily="18" charset="0"/>
              <a:ea typeface="Times New Roman" panose="02020603050405020304" pitchFamily="18" charset="0"/>
            </a:endParaRPr>
          </a:p>
        </p:txBody>
      </p:sp>
      <p:pic>
        <p:nvPicPr>
          <p:cNvPr id="9" name="Εικόνα 8">
            <a:extLst>
              <a:ext uri="{FF2B5EF4-FFF2-40B4-BE49-F238E27FC236}">
                <a16:creationId xmlns:a16="http://schemas.microsoft.com/office/drawing/2014/main" id="{24896622-3162-47BC-A7CA-3C6D04285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5712" y="110817"/>
            <a:ext cx="2619375" cy="1518660"/>
          </a:xfrm>
          <a:prstGeom prst="rect">
            <a:avLst/>
          </a:prstGeom>
        </p:spPr>
      </p:pic>
    </p:spTree>
    <p:extLst>
      <p:ext uri="{BB962C8B-B14F-4D97-AF65-F5344CB8AC3E}">
        <p14:creationId xmlns:p14="http://schemas.microsoft.com/office/powerpoint/2010/main" val="209434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7095" y="104775"/>
            <a:ext cx="6306155" cy="1171575"/>
          </a:xfrm>
        </p:spPr>
        <p:txBody>
          <a:bodyPr rtlCol="0"/>
          <a:lstStyle/>
          <a:p>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European Union and the UN Security Council Resolution 2250</a:t>
            </a:r>
            <a:b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b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 on Youth, Peace and Security (YPS)</a:t>
            </a:r>
            <a:br>
              <a:rPr lang="el-GR"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br>
            <a:endParaRPr lang="el-GR" sz="3600" dirty="0">
              <a:ln w="0"/>
              <a:solidFill>
                <a:schemeClr val="accent1"/>
              </a:solidFill>
              <a:effectLst>
                <a:outerShdw blurRad="38100" dist="25400" dir="5400000" algn="ctr" rotWithShape="0">
                  <a:srgbClr val="6E747A">
                    <a:alpha val="43000"/>
                  </a:srgbClr>
                </a:outerShdw>
              </a:effectLst>
            </a:endParaRPr>
          </a:p>
        </p:txBody>
      </p:sp>
      <p:sp>
        <p:nvSpPr>
          <p:cNvPr id="6" name="TextBox 5">
            <a:extLst>
              <a:ext uri="{FF2B5EF4-FFF2-40B4-BE49-F238E27FC236}">
                <a16:creationId xmlns:a16="http://schemas.microsoft.com/office/drawing/2014/main" id="{209FC6D3-C247-416C-A047-52278B9470A6}"/>
              </a:ext>
            </a:extLst>
          </p:cNvPr>
          <p:cNvSpPr txBox="1"/>
          <p:nvPr/>
        </p:nvSpPr>
        <p:spPr>
          <a:xfrm>
            <a:off x="227995" y="5872118"/>
            <a:ext cx="8239730" cy="600164"/>
          </a:xfrm>
          <a:prstGeom prst="rect">
            <a:avLst/>
          </a:prstGeom>
          <a:noFill/>
        </p:spPr>
        <p:txBody>
          <a:bodyPr wrap="square">
            <a:spAutoFit/>
          </a:bodyPr>
          <a:lstStyle/>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Θέση κειμένου 6">
            <a:extLst>
              <a:ext uri="{FF2B5EF4-FFF2-40B4-BE49-F238E27FC236}">
                <a16:creationId xmlns:a16="http://schemas.microsoft.com/office/drawing/2014/main" id="{F845B95C-ED66-4A9A-A276-C8544A366DB8}"/>
              </a:ext>
            </a:extLst>
          </p:cNvPr>
          <p:cNvSpPr>
            <a:spLocks noGrp="1"/>
          </p:cNvSpPr>
          <p:nvPr>
            <p:ph type="body" sz="half" idx="2"/>
          </p:nvPr>
        </p:nvSpPr>
        <p:spPr>
          <a:xfrm>
            <a:off x="142270" y="1143538"/>
            <a:ext cx="6620749" cy="5485539"/>
          </a:xfrm>
        </p:spPr>
        <p:txBody>
          <a:bodyPr>
            <a:normAutofit lnSpcReduction="10000"/>
          </a:bodyPr>
          <a:lstStyle/>
          <a:p>
            <a:pPr algn="just"/>
            <a:r>
              <a:rPr lang="en-US" sz="1800" b="1" dirty="0">
                <a:effectLst/>
                <a:latin typeface="Calibri" panose="020F0502020204030204" pitchFamily="34" charset="0"/>
                <a:ea typeface="Times New Roman" panose="02020603050405020304" pitchFamily="18" charset="0"/>
              </a:rPr>
              <a:t>- The Council of Europe:</a:t>
            </a:r>
            <a:endParaRPr lang="en-US" sz="1800" b="1" dirty="0">
              <a:effectLst/>
              <a:latin typeface="Times New Roman" panose="02020603050405020304" pitchFamily="18" charset="0"/>
              <a:ea typeface="Times New Roman" panose="02020603050405020304" pitchFamily="18" charset="0"/>
            </a:endParaRPr>
          </a:p>
          <a:p>
            <a:pPr algn="just"/>
            <a:r>
              <a:rPr lang="en-US" sz="1800" dirty="0">
                <a:effectLst/>
                <a:latin typeface="Calibri" panose="020F0502020204030204" pitchFamily="34" charset="0"/>
                <a:ea typeface="Times New Roman" panose="02020603050405020304" pitchFamily="18" charset="0"/>
              </a:rPr>
              <a:t>Has a </a:t>
            </a:r>
            <a:r>
              <a:rPr lang="en-US" sz="1800" b="1" dirty="0">
                <a:effectLst/>
                <a:latin typeface="Calibri" panose="020F0502020204030204" pitchFamily="34" charset="0"/>
                <a:ea typeface="Times New Roman" panose="02020603050405020304" pitchFamily="18" charset="0"/>
              </a:rPr>
              <a:t>long tradition of working with young people</a:t>
            </a:r>
            <a:r>
              <a:rPr lang="en-US" sz="1800" dirty="0">
                <a:effectLst/>
                <a:latin typeface="Calibri" panose="020F0502020204030204" pitchFamily="34" charset="0"/>
                <a:ea typeface="Times New Roman" panose="02020603050405020304" pitchFamily="18" charset="0"/>
              </a:rPr>
              <a:t>, pioneering this work among international organisations, and </a:t>
            </a:r>
            <a:r>
              <a:rPr lang="en-US" sz="1800" b="1" dirty="0">
                <a:effectLst/>
                <a:latin typeface="Calibri" panose="020F0502020204030204" pitchFamily="34" charset="0"/>
                <a:ea typeface="Times New Roman" panose="02020603050405020304" pitchFamily="18" charset="0"/>
              </a:rPr>
              <a:t>relying on co-management by youth organisations and governments.</a:t>
            </a:r>
            <a:endParaRPr lang="el-GR" sz="1800" b="1" dirty="0">
              <a:effectLst/>
              <a:latin typeface="Times New Roman" panose="02020603050405020304" pitchFamily="18" charset="0"/>
              <a:ea typeface="Times New Roman" panose="02020603050405020304" pitchFamily="18" charset="0"/>
            </a:endParaRPr>
          </a:p>
          <a:p>
            <a:pPr algn="just"/>
            <a:r>
              <a:rPr lang="en-US" sz="1800" dirty="0">
                <a:effectLst/>
                <a:latin typeface="Calibri" panose="020F0502020204030204" pitchFamily="34" charset="0"/>
                <a:ea typeface="Times New Roman" panose="02020603050405020304" pitchFamily="18" charset="0"/>
              </a:rPr>
              <a:t>The Council of Europe also supports youth work at interregional and global level through the youth cooperation programme of the </a:t>
            </a:r>
            <a:r>
              <a:rPr lang="en-US" sz="1800" b="1" dirty="0">
                <a:effectLst/>
                <a:highlight>
                  <a:srgbClr val="00FF00"/>
                </a:highlight>
                <a:latin typeface="Calibri" panose="020F0502020204030204" pitchFamily="34" charset="0"/>
                <a:ea typeface="Times New Roman" panose="02020603050405020304" pitchFamily="18" charset="0"/>
              </a:rPr>
              <a:t>“Youth, Peace and Security” (YPS</a:t>
            </a:r>
            <a:r>
              <a:rPr lang="en-US" sz="1800" dirty="0">
                <a:effectLst/>
                <a:highlight>
                  <a:srgbClr val="00FF00"/>
                </a:highlight>
                <a:latin typeface="Calibri" panose="020F0502020204030204" pitchFamily="34" charset="0"/>
                <a:ea typeface="Times New Roman" panose="02020603050405020304" pitchFamily="18" charset="0"/>
              </a:rPr>
              <a:t>)</a:t>
            </a:r>
            <a:r>
              <a:rPr lang="en-US" sz="1800" dirty="0">
                <a:effectLst/>
                <a:latin typeface="Calibri" panose="020F0502020204030204" pitchFamily="34"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pPr algn="just"/>
            <a:r>
              <a:rPr lang="en-US" sz="1800" dirty="0">
                <a:effectLst/>
                <a:latin typeface="Calibri" panose="020F0502020204030204" pitchFamily="34" charset="0"/>
                <a:ea typeface="Times New Roman" panose="02020603050405020304" pitchFamily="18" charset="0"/>
              </a:rPr>
              <a:t>The Youth Cooperation Programme of the North-South Centre is developing a </a:t>
            </a:r>
            <a:r>
              <a:rPr lang="en-US" sz="1800" b="1" dirty="0">
                <a:effectLst/>
                <a:latin typeface="Calibri" panose="020F0502020204030204" pitchFamily="34" charset="0"/>
                <a:ea typeface="Times New Roman" panose="02020603050405020304" pitchFamily="18" charset="0"/>
              </a:rPr>
              <a:t>“Youth, Peace and Security” (YPS</a:t>
            </a:r>
            <a:r>
              <a:rPr lang="en-US" sz="1800" dirty="0">
                <a:effectLst/>
                <a:latin typeface="Calibri" panose="020F0502020204030204" pitchFamily="34" charset="0"/>
                <a:ea typeface="Times New Roman" panose="02020603050405020304" pitchFamily="18" charset="0"/>
              </a:rPr>
              <a:t>) agenda with the view of including the most recent developments in the field of youth participation and youth policies to achieve its mission </a:t>
            </a:r>
            <a:r>
              <a:rPr lang="en-US" sz="1800" dirty="0">
                <a:effectLst/>
                <a:latin typeface="Calibri" panose="020F0502020204030204" pitchFamily="34" charset="0"/>
                <a:ea typeface="Times New Roman" panose="02020603050405020304" pitchFamily="18" charset="0"/>
                <a:cs typeface="Calibri" panose="020F0502020204030204" pitchFamily="34" charset="0"/>
              </a:rPr>
              <a:t>to increase young people and youth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organisations’</a:t>
            </a:r>
            <a:r>
              <a:rPr lang="en-US" sz="1800" dirty="0">
                <a:effectLst/>
                <a:latin typeface="Calibri" panose="020F0502020204030204" pitchFamily="34" charset="0"/>
                <a:ea typeface="Times New Roman" panose="02020603050405020304" pitchFamily="18" charset="0"/>
                <a:cs typeface="Calibri" panose="020F0502020204030204" pitchFamily="34" charset="0"/>
              </a:rPr>
              <a:t> capacities and facilitates their participation in decision making processes towards the achievement of the </a:t>
            </a:r>
            <a:r>
              <a:rPr lang="en-US" sz="1800" u="sng" strike="noStrike" dirty="0">
                <a:solidFill>
                  <a:schemeClr val="bg1"/>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UN Sustainable Development Goals</a:t>
            </a:r>
            <a:r>
              <a:rPr lang="en-US" sz="18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a:t>
            </a:r>
            <a:endParaRPr lang="el-GR"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br>
              <a:rPr lang="en-US" sz="1800" dirty="0">
                <a:effectLst/>
                <a:latin typeface="Calibri" panose="020F0502020204030204" pitchFamily="34" charset="0"/>
                <a:ea typeface="Calibri" panose="020F0502020204030204" pitchFamily="34" charset="0"/>
              </a:rPr>
            </a:br>
            <a:r>
              <a:rPr lang="en-US" sz="1800" b="1" dirty="0">
                <a:effectLst/>
                <a:latin typeface="Calibri" panose="020F0502020204030204" pitchFamily="34" charset="0"/>
                <a:ea typeface="Calibri" panose="020F0502020204030204" pitchFamily="34" charset="0"/>
              </a:rPr>
              <a:t>In 2020</a:t>
            </a:r>
            <a:r>
              <a:rPr lang="en-US" sz="1800" dirty="0">
                <a:effectLst/>
                <a:latin typeface="Calibri" panose="020F0502020204030204" pitchFamily="34" charset="0"/>
                <a:ea typeface="Calibri" panose="020F0502020204030204" pitchFamily="34" charset="0"/>
              </a:rPr>
              <a:t>, the Council of Europe adopted its </a:t>
            </a:r>
            <a:r>
              <a:rPr lang="en-US" sz="1800" b="1" dirty="0">
                <a:effectLst/>
                <a:highlight>
                  <a:srgbClr val="00FF00"/>
                </a:highlight>
                <a:latin typeface="Calibri" panose="020F0502020204030204" pitchFamily="34" charset="0"/>
                <a:ea typeface="Calibri" panose="020F0502020204030204" pitchFamily="34" charset="0"/>
              </a:rPr>
              <a:t>Youth sector Strategy 2030</a:t>
            </a:r>
            <a:r>
              <a:rPr lang="en-US" sz="1800" dirty="0">
                <a:effectLst/>
                <a:highlight>
                  <a:srgbClr val="00FF00"/>
                </a:highlight>
                <a:latin typeface="Calibri" panose="020F0502020204030204" pitchFamily="34" charset="0"/>
                <a:ea typeface="Calibri" panose="020F0502020204030204" pitchFamily="34" charset="0"/>
              </a:rPr>
              <a:t>,</a:t>
            </a:r>
            <a:r>
              <a:rPr lang="en-US" sz="1800" dirty="0">
                <a:effectLst/>
                <a:latin typeface="Calibri" panose="020F0502020204030204" pitchFamily="34" charset="0"/>
                <a:ea typeface="Calibri" panose="020F0502020204030204" pitchFamily="34" charset="0"/>
              </a:rPr>
              <a:t> running for 10 years and including as one of the key four priorities </a:t>
            </a:r>
            <a:r>
              <a:rPr lang="en-US" sz="1800" b="1" dirty="0">
                <a:effectLst/>
                <a:latin typeface="Calibri" panose="020F0502020204030204" pitchFamily="34" charset="0"/>
                <a:ea typeface="Calibri" panose="020F0502020204030204" pitchFamily="34" charset="0"/>
              </a:rPr>
              <a:t>“living together in peaceful and inclusive societies</a:t>
            </a:r>
            <a:endParaRPr lang="el-GR" sz="1800" dirty="0">
              <a:effectLst/>
              <a:latin typeface="Times New Roman" panose="02020603050405020304" pitchFamily="18" charset="0"/>
              <a:ea typeface="Times New Roman" panose="02020603050405020304" pitchFamily="18" charset="0"/>
            </a:endParaRPr>
          </a:p>
          <a:p>
            <a:endParaRPr lang="el-GR" dirty="0"/>
          </a:p>
        </p:txBody>
      </p:sp>
      <p:pic>
        <p:nvPicPr>
          <p:cNvPr id="5" name="Εικόνα 4">
            <a:extLst>
              <a:ext uri="{FF2B5EF4-FFF2-40B4-BE49-F238E27FC236}">
                <a16:creationId xmlns:a16="http://schemas.microsoft.com/office/drawing/2014/main" id="{4B33E948-8B75-4400-8B5F-265289DDD2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844" y="548055"/>
            <a:ext cx="3609706" cy="2552700"/>
          </a:xfrm>
          <a:prstGeom prst="rect">
            <a:avLst/>
          </a:prstGeom>
        </p:spPr>
      </p:pic>
      <p:pic>
        <p:nvPicPr>
          <p:cNvPr id="9" name="Εικόνα 8">
            <a:extLst>
              <a:ext uri="{FF2B5EF4-FFF2-40B4-BE49-F238E27FC236}">
                <a16:creationId xmlns:a16="http://schemas.microsoft.com/office/drawing/2014/main" id="{636A9C8D-937E-4FF7-BF4D-3A83F69FAB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7844" y="3314700"/>
            <a:ext cx="3609706" cy="2743199"/>
          </a:xfrm>
          <a:prstGeom prst="rect">
            <a:avLst/>
          </a:prstGeom>
        </p:spPr>
      </p:pic>
    </p:spTree>
    <p:extLst>
      <p:ext uri="{BB962C8B-B14F-4D97-AF65-F5344CB8AC3E}">
        <p14:creationId xmlns:p14="http://schemas.microsoft.com/office/powerpoint/2010/main" val="264758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7095" y="104775"/>
            <a:ext cx="6306155" cy="1171575"/>
          </a:xfrm>
        </p:spPr>
        <p:txBody>
          <a:bodyPr rtlCol="0"/>
          <a:lstStyle/>
          <a:p>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European Union and the UN Security Council Resolution 2250</a:t>
            </a:r>
            <a:b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b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 on Youth, Peace and Security (YPS)</a:t>
            </a:r>
            <a:br>
              <a:rPr lang="el-GR"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br>
            <a:endParaRPr lang="el-GR" sz="3600" dirty="0">
              <a:ln w="0"/>
              <a:solidFill>
                <a:schemeClr val="accent1"/>
              </a:solidFill>
              <a:effectLst>
                <a:outerShdw blurRad="38100" dist="25400" dir="5400000" algn="ctr" rotWithShape="0">
                  <a:srgbClr val="6E747A">
                    <a:alpha val="43000"/>
                  </a:srgbClr>
                </a:outerShdw>
              </a:effectLst>
            </a:endParaRPr>
          </a:p>
        </p:txBody>
      </p:sp>
      <p:sp>
        <p:nvSpPr>
          <p:cNvPr id="6" name="TextBox 5">
            <a:extLst>
              <a:ext uri="{FF2B5EF4-FFF2-40B4-BE49-F238E27FC236}">
                <a16:creationId xmlns:a16="http://schemas.microsoft.com/office/drawing/2014/main" id="{209FC6D3-C247-416C-A047-52278B9470A6}"/>
              </a:ext>
            </a:extLst>
          </p:cNvPr>
          <p:cNvSpPr txBox="1"/>
          <p:nvPr/>
        </p:nvSpPr>
        <p:spPr>
          <a:xfrm>
            <a:off x="227995" y="5686380"/>
            <a:ext cx="8239730" cy="600164"/>
          </a:xfrm>
          <a:prstGeom prst="rect">
            <a:avLst/>
          </a:prstGeom>
          <a:noFill/>
        </p:spPr>
        <p:txBody>
          <a:bodyPr wrap="square">
            <a:spAutoFit/>
          </a:bodyPr>
          <a:lstStyle/>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Θέση κειμένου 6">
            <a:extLst>
              <a:ext uri="{FF2B5EF4-FFF2-40B4-BE49-F238E27FC236}">
                <a16:creationId xmlns:a16="http://schemas.microsoft.com/office/drawing/2014/main" id="{F845B95C-ED66-4A9A-A276-C8544A366DB8}"/>
              </a:ext>
            </a:extLst>
          </p:cNvPr>
          <p:cNvSpPr>
            <a:spLocks noGrp="1"/>
          </p:cNvSpPr>
          <p:nvPr>
            <p:ph type="body" sz="half" idx="2"/>
          </p:nvPr>
        </p:nvSpPr>
        <p:spPr>
          <a:xfrm>
            <a:off x="142270" y="1143538"/>
            <a:ext cx="6620749" cy="5485539"/>
          </a:xfrm>
        </p:spPr>
        <p:txBody>
          <a:bodyPr>
            <a:normAutofit fontScale="92500" lnSpcReduction="20000"/>
          </a:bodyPr>
          <a:lstStyle/>
          <a:p>
            <a:pPr marL="342900" indent="-342900" algn="just">
              <a:buAutoNum type="arabicPeriod"/>
            </a:pPr>
            <a:endParaRPr lang="en-US" sz="1000" dirty="0">
              <a:effectLst/>
              <a:latin typeface="Calibri" panose="020F0502020204030204" pitchFamily="34" charset="0"/>
              <a:ea typeface="Calibri" panose="020F0502020204030204" pitchFamily="34" charset="0"/>
            </a:endParaRPr>
          </a:p>
          <a:p>
            <a:pPr algn="just"/>
            <a:endParaRPr lang="el-GR" sz="1800" dirty="0">
              <a:effectLst/>
              <a:latin typeface="Times New Roman" panose="02020603050405020304" pitchFamily="18" charset="0"/>
              <a:ea typeface="Times New Roman" panose="02020603050405020304" pitchFamily="18" charset="0"/>
            </a:endParaRPr>
          </a:p>
          <a:p>
            <a:pPr algn="just"/>
            <a:r>
              <a:rPr lang="en-US" sz="1800" b="1" dirty="0">
                <a:effectLst/>
                <a:latin typeface="Calibri" panose="020F0502020204030204" pitchFamily="34" charset="0"/>
                <a:ea typeface="Times New Roman" panose="02020603050405020304" pitchFamily="18" charset="0"/>
              </a:rPr>
              <a:t>-The Council of the European Union</a:t>
            </a:r>
            <a:r>
              <a:rPr lang="en-US" sz="1800" dirty="0">
                <a:effectLst/>
                <a:latin typeface="Calibri" panose="020F0502020204030204" pitchFamily="34" charset="0"/>
                <a:ea typeface="Times New Roman" panose="02020603050405020304" pitchFamily="18" charset="0"/>
              </a:rPr>
              <a:t> has recognised the importance of the UN Security Council Resolution 2250 on Youth, Peace and Security (YPS) in two of its conclusions – of </a:t>
            </a: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5 June 2020 and 23 May 2018</a:t>
            </a:r>
            <a:r>
              <a:rPr lang="en-US" sz="1800" dirty="0">
                <a:effectLst/>
                <a:latin typeface="Calibri" panose="020F0502020204030204" pitchFamily="34" charset="0"/>
                <a:ea typeface="Times New Roman" panose="02020603050405020304" pitchFamily="18" charset="0"/>
              </a:rPr>
              <a:t>, which called on the EU and the Member States to promote and take forward the YPS agenda.</a:t>
            </a:r>
          </a:p>
          <a:p>
            <a:pPr algn="just"/>
            <a:endParaRPr lang="en-US" sz="1800" dirty="0">
              <a:effectLst/>
              <a:latin typeface="Calibri" panose="020F0502020204030204" pitchFamily="34" charset="0"/>
              <a:ea typeface="Times New Roman" panose="02020603050405020304" pitchFamily="18" charset="0"/>
            </a:endParaRPr>
          </a:p>
          <a:p>
            <a:pPr algn="just"/>
            <a:r>
              <a:rPr lang="en-US" sz="1800" dirty="0">
                <a:effectLst/>
                <a:latin typeface="Calibri" panose="020F0502020204030204" pitchFamily="34" charset="0"/>
                <a:ea typeface="Times New Roman" panose="02020603050405020304" pitchFamily="18" charset="0"/>
              </a:rPr>
              <a:t>-However, only one Member State, </a:t>
            </a:r>
            <a:r>
              <a:rPr lang="en-US" sz="19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Finland,</a:t>
            </a:r>
            <a:r>
              <a:rPr lang="en-US" sz="1900"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has concluded a YPS national implementation plan </a:t>
            </a:r>
            <a:r>
              <a:rPr lang="en-US" sz="1800" dirty="0">
                <a:effectLst/>
                <a:latin typeface="Calibri" panose="020F0502020204030204" pitchFamily="34" charset="0"/>
                <a:ea typeface="Calibri" panose="020F0502020204030204" pitchFamily="34" charset="0"/>
                <a:cs typeface="Times New Roman" panose="02020603050405020304" pitchFamily="18" charset="0"/>
              </a:rPr>
              <a:t>Council conclusions on the role of young people in building a secure, cohesive and harmonious society in Europe,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recognise</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Youth, Peace and Security is not just a global agenda —  it is also a European agenda. (2018/C 195/05).</a:t>
            </a:r>
          </a:p>
          <a:p>
            <a:pPr algn="just"/>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Calibri" panose="020F0502020204030204" pitchFamily="34" charset="0"/>
                <a:ea typeface="Calibri" panose="020F0502020204030204" pitchFamily="34" charset="0"/>
              </a:rPr>
              <a:t>in this context the council invites </a:t>
            </a: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the European Commission and the European External Action Service </a:t>
            </a:r>
            <a:r>
              <a:rPr lang="en-US" sz="1800" dirty="0">
                <a:effectLst/>
                <a:latin typeface="Calibri" panose="020F0502020204030204" pitchFamily="34" charset="0"/>
                <a:ea typeface="Calibri" panose="020F0502020204030204" pitchFamily="34" charset="0"/>
              </a:rPr>
              <a:t>within their respective spheres of competence to Promote, review and highlight good practices regarding young people’s role in sustaining peace and preventing violence </a:t>
            </a:r>
            <a:endParaRPr lang="el-GR" sz="1800" dirty="0"/>
          </a:p>
          <a:p>
            <a:pPr algn="just"/>
            <a:br>
              <a:rPr lang="en-US" sz="1800" dirty="0">
                <a:effectLst/>
                <a:latin typeface="Calibri" panose="020F0502020204030204" pitchFamily="34" charset="0"/>
                <a:ea typeface="Calibri" panose="020F0502020204030204" pitchFamily="34" charset="0"/>
              </a:rPr>
            </a:br>
            <a:endParaRPr lang="el-GR" sz="1800" dirty="0">
              <a:effectLst/>
              <a:latin typeface="Times New Roman" panose="02020603050405020304" pitchFamily="18" charset="0"/>
              <a:ea typeface="Times New Roman" panose="02020603050405020304" pitchFamily="18" charset="0"/>
            </a:endParaRPr>
          </a:p>
          <a:p>
            <a:endParaRPr lang="el-GR" dirty="0"/>
          </a:p>
        </p:txBody>
      </p:sp>
      <p:sp>
        <p:nvSpPr>
          <p:cNvPr id="13" name="TextBox 12">
            <a:extLst>
              <a:ext uri="{FF2B5EF4-FFF2-40B4-BE49-F238E27FC236}">
                <a16:creationId xmlns:a16="http://schemas.microsoft.com/office/drawing/2014/main" id="{5BFFD1F8-ACA9-4E48-BD9D-9EA126908A9B}"/>
              </a:ext>
            </a:extLst>
          </p:cNvPr>
          <p:cNvSpPr txBox="1"/>
          <p:nvPr/>
        </p:nvSpPr>
        <p:spPr>
          <a:xfrm>
            <a:off x="7458075" y="1226612"/>
            <a:ext cx="3271837" cy="3754874"/>
          </a:xfrm>
          <a:prstGeom prst="rect">
            <a:avLst/>
          </a:prstGeom>
          <a:noFill/>
        </p:spPr>
        <p:txBody>
          <a:bodyPr wrap="square">
            <a:spAutoFit/>
          </a:bodyPr>
          <a:lstStyle/>
          <a:p>
            <a:pPr marL="285750" indent="-285750" algn="just">
              <a:buFont typeface="Wingdings" panose="05000000000000000000" pitchFamily="2" charset="2"/>
              <a:buChar char="q"/>
            </a:pPr>
            <a:r>
              <a:rPr lang="en-US" sz="1400" dirty="0">
                <a:effectLst/>
                <a:latin typeface="Calibri" panose="020F0502020204030204" pitchFamily="34" charset="0"/>
                <a:ea typeface="Times New Roman" panose="02020603050405020304" pitchFamily="18" charset="0"/>
              </a:rPr>
              <a:t>What other Member States are developing their national strategies on YPS? </a:t>
            </a:r>
          </a:p>
          <a:p>
            <a:pPr marL="285750" indent="-285750" algn="just">
              <a:buFont typeface="Wingdings" panose="05000000000000000000" pitchFamily="2" charset="2"/>
              <a:buChar char="q"/>
            </a:pPr>
            <a:r>
              <a:rPr lang="en-US" sz="1400" dirty="0">
                <a:effectLst/>
                <a:latin typeface="Calibri" panose="020F0502020204030204" pitchFamily="34" charset="0"/>
                <a:ea typeface="Times New Roman" panose="02020603050405020304" pitchFamily="18" charset="0"/>
              </a:rPr>
              <a:t>What has the Commission done to encourage them?</a:t>
            </a:r>
          </a:p>
          <a:p>
            <a:pPr algn="just"/>
            <a:endParaRPr lang="en-US" sz="1400" dirty="0">
              <a:effectLst/>
              <a:latin typeface="Calibri" panose="020F0502020204030204" pitchFamily="34" charset="0"/>
              <a:ea typeface="Times New Roman" panose="02020603050405020304" pitchFamily="18" charset="0"/>
            </a:endParaRPr>
          </a:p>
          <a:p>
            <a:pPr marL="285750" indent="-285750" algn="just">
              <a:buFont typeface="Wingdings" panose="05000000000000000000" pitchFamily="2" charset="2"/>
              <a:buChar char="q"/>
            </a:pPr>
            <a:r>
              <a:rPr lang="en-US" sz="1400" dirty="0">
                <a:effectLst/>
                <a:latin typeface="Calibri" panose="020F0502020204030204" pitchFamily="34" charset="0"/>
                <a:ea typeface="Times New Roman" panose="02020603050405020304" pitchFamily="18" charset="0"/>
                <a:cs typeface="Calibri" panose="020F0502020204030204" pitchFamily="34" charset="0"/>
              </a:rPr>
              <a:t>Does </a:t>
            </a:r>
            <a:r>
              <a:rPr lang="en-US" sz="1400" b="1" dirty="0">
                <a:effectLst/>
                <a:latin typeface="Calibri" panose="020F0502020204030204" pitchFamily="34" charset="0"/>
                <a:ea typeface="Times New Roman" panose="02020603050405020304" pitchFamily="18" charset="0"/>
                <a:cs typeface="Calibri" panose="020F0502020204030204" pitchFamily="34" charset="0"/>
              </a:rPr>
              <a:t>the European External Action Service (EEAS</a:t>
            </a:r>
            <a:r>
              <a:rPr lang="en-US" sz="1400" dirty="0">
                <a:effectLst/>
                <a:latin typeface="Calibri" panose="020F0502020204030204" pitchFamily="34" charset="0"/>
                <a:ea typeface="Times New Roman" panose="02020603050405020304" pitchFamily="18" charset="0"/>
                <a:cs typeface="Calibri" panose="020F0502020204030204" pitchFamily="34" charset="0"/>
              </a:rPr>
              <a:t>) plan to develop its own YPS Strategy and if so, what is schedule?</a:t>
            </a:r>
          </a:p>
          <a:p>
            <a:pPr algn="just"/>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lgn="just">
              <a:buFont typeface="Wingdings" panose="05000000000000000000" pitchFamily="2" charset="2"/>
              <a:buChar char="q"/>
            </a:pPr>
            <a:r>
              <a:rPr lang="en-US" sz="1400" dirty="0">
                <a:effectLst/>
                <a:latin typeface="Calibri" panose="020F0502020204030204" pitchFamily="34" charset="0"/>
                <a:ea typeface="Times New Roman" panose="02020603050405020304" pitchFamily="18" charset="0"/>
                <a:cs typeface="Calibri" panose="020F0502020204030204" pitchFamily="34" charset="0"/>
              </a:rPr>
              <a:t>How have the Commission and the EEAS supported partner governments in their implementation of the YPS agenda?</a:t>
            </a:r>
          </a:p>
          <a:p>
            <a:pPr algn="just"/>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endParaRPr lang="el-GR" sz="1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98CE6F64-5353-4B80-B534-D90B7AF75B80}"/>
              </a:ext>
            </a:extLst>
          </p:cNvPr>
          <p:cNvSpPr txBox="1"/>
          <p:nvPr/>
        </p:nvSpPr>
        <p:spPr>
          <a:xfrm>
            <a:off x="7924800" y="202124"/>
            <a:ext cx="2571750" cy="369332"/>
          </a:xfrm>
          <a:prstGeom prst="rect">
            <a:avLst/>
          </a:prstGeom>
          <a:noFill/>
        </p:spPr>
        <p:txBody>
          <a:bodyPr wrap="square">
            <a:spAutoFit/>
          </a:bodyPr>
          <a:lstStyle/>
          <a:p>
            <a:pPr algn="ctr"/>
            <a:r>
              <a:rPr lang="en-US"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Crucial Questions </a:t>
            </a:r>
            <a:endParaRPr lang="el-GR"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9748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624E18-CC65-49E5-9B33-194B3C64DAC8}"/>
              </a:ext>
            </a:extLst>
          </p:cNvPr>
          <p:cNvSpPr txBox="1"/>
          <p:nvPr/>
        </p:nvSpPr>
        <p:spPr>
          <a:xfrm>
            <a:off x="895350" y="491609"/>
            <a:ext cx="6096000" cy="400110"/>
          </a:xfrm>
          <a:prstGeom prst="rect">
            <a:avLst/>
          </a:prstGeom>
          <a:noFill/>
        </p:spPr>
        <p:txBody>
          <a:bodyPr wrap="square">
            <a:spAutoFit/>
          </a:bodyPr>
          <a:lstStyle/>
          <a:p>
            <a:pPr algn="just"/>
            <a:r>
              <a:rPr lang="en-US" sz="2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Financing</a:t>
            </a:r>
            <a:endParaRPr lang="el-GR" sz="2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E7F5BB9E-F195-4A22-BE6A-BE46F354C7CC}"/>
              </a:ext>
            </a:extLst>
          </p:cNvPr>
          <p:cNvSpPr txBox="1"/>
          <p:nvPr/>
        </p:nvSpPr>
        <p:spPr>
          <a:xfrm>
            <a:off x="390525" y="1184613"/>
            <a:ext cx="4819650" cy="5355312"/>
          </a:xfrm>
          <a:prstGeom prst="rect">
            <a:avLst/>
          </a:prstGeom>
          <a:noFill/>
        </p:spPr>
        <p:txBody>
          <a:bodyPr wrap="square">
            <a:spAutoFit/>
          </a:bodyPr>
          <a:lstStyle/>
          <a:p>
            <a:pPr marL="285750" indent="-285750" algn="just">
              <a:buFont typeface="Wingdings" panose="05000000000000000000" pitchFamily="2" charset="2"/>
              <a:buChar char="ü"/>
            </a:pPr>
            <a:r>
              <a:rPr lang="en-US" sz="1800" dirty="0">
                <a:effectLst/>
                <a:latin typeface="Calibri" panose="020F0502020204030204" pitchFamily="34" charset="0"/>
                <a:ea typeface="Times New Roman" panose="02020603050405020304" pitchFamily="18" charset="0"/>
              </a:rPr>
              <a:t>To ensure that the resolution is implemented and that it gives rise to concrete programs and policies, specific funding mechanisms are</a:t>
            </a:r>
            <a:br>
              <a:rPr lang="en-US" sz="1800" dirty="0">
                <a:effectLst/>
                <a:latin typeface="Calibri" panose="020F0502020204030204" pitchFamily="34" charset="0"/>
                <a:ea typeface="Times New Roman" panose="02020603050405020304" pitchFamily="18" charset="0"/>
              </a:rPr>
            </a:br>
            <a:r>
              <a:rPr lang="en-US" sz="1800" dirty="0">
                <a:effectLst/>
                <a:latin typeface="Calibri" panose="020F0502020204030204" pitchFamily="34" charset="0"/>
                <a:ea typeface="Times New Roman" panose="02020603050405020304" pitchFamily="18" charset="0"/>
              </a:rPr>
              <a:t>needed. </a:t>
            </a:r>
            <a:endParaRPr lang="en-US" dirty="0">
              <a:latin typeface="Calibri" panose="020F0502020204030204" pitchFamily="34" charset="0"/>
              <a:ea typeface="Times New Roman" panose="02020603050405020304" pitchFamily="18" charset="0"/>
            </a:endParaRPr>
          </a:p>
          <a:p>
            <a:pPr marL="285750" indent="-285750" algn="just">
              <a:buFont typeface="Wingdings" panose="05000000000000000000" pitchFamily="2" charset="2"/>
              <a:buChar char="ü"/>
            </a:pPr>
            <a:r>
              <a:rPr lang="en-US" sz="1800" dirty="0">
                <a:effectLst/>
                <a:latin typeface="Calibri" panose="020F0502020204030204" pitchFamily="34" charset="0"/>
                <a:ea typeface="Times New Roman" panose="02020603050405020304" pitchFamily="18" charset="0"/>
              </a:rPr>
              <a:t>The resolution states that Member States and regional organisations should contribute financially to UN funds so that programs and tools can be developed to effectively implement the resolution</a:t>
            </a:r>
          </a:p>
          <a:p>
            <a:pPr marL="285750" indent="-285750" algn="just">
              <a:buFont typeface="Wingdings" panose="05000000000000000000" pitchFamily="2" charset="2"/>
              <a:buChar char="ü"/>
            </a:pPr>
            <a:r>
              <a:rPr lang="en-US" sz="1800" dirty="0">
                <a:effectLst/>
                <a:latin typeface="Calibri" panose="020F0502020204030204" pitchFamily="34" charset="0"/>
                <a:ea typeface="Times New Roman" panose="02020603050405020304" pitchFamily="18" charset="0"/>
              </a:rPr>
              <a:t>Thus the </a:t>
            </a:r>
            <a:r>
              <a:rPr lang="en-US" sz="1800" b="1" dirty="0">
                <a:effectLst/>
                <a:latin typeface="Calibri" panose="020F0502020204030204" pitchFamily="34" charset="0"/>
                <a:ea typeface="Times New Roman" panose="02020603050405020304" pitchFamily="18" charset="0"/>
              </a:rPr>
              <a:t>European Commission</a:t>
            </a:r>
            <a:r>
              <a:rPr lang="en-US" sz="1800" dirty="0">
                <a:effectLst/>
                <a:latin typeface="Calibri" panose="020F0502020204030204" pitchFamily="34" charset="0"/>
                <a:ea typeface="Times New Roman" panose="02020603050405020304" pitchFamily="18" charset="0"/>
              </a:rPr>
              <a:t>, responsible for </a:t>
            </a: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introducing and implementing the European budget</a:t>
            </a:r>
            <a:r>
              <a:rPr lang="en-US" sz="1800" dirty="0">
                <a:effectLst/>
                <a:latin typeface="Calibri" panose="020F0502020204030204" pitchFamily="34" charset="0"/>
                <a:ea typeface="Times New Roman" panose="02020603050405020304" pitchFamily="18" charset="0"/>
              </a:rPr>
              <a:t>, must activate the mechanisms necessary to ensure </a:t>
            </a: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a budget line </a:t>
            </a:r>
            <a:r>
              <a:rPr lang="en-US" sz="1800" dirty="0">
                <a:effectLst/>
                <a:latin typeface="Calibri" panose="020F0502020204030204" pitchFamily="34" charset="0"/>
                <a:ea typeface="Times New Roman" panose="02020603050405020304" pitchFamily="18" charset="0"/>
              </a:rPr>
              <a:t>that supports youth projects and peace or at least that its funding instruments in the field of peace, security and stability consider the inclusion of young people.</a:t>
            </a:r>
            <a:endParaRPr lang="el-GR"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pPr algn="just"/>
            <a:endParaRPr lang="el-GR" sz="1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08CEE8B7-7E35-4E73-B83A-55F06EC80CFF}"/>
              </a:ext>
            </a:extLst>
          </p:cNvPr>
          <p:cNvSpPr txBox="1"/>
          <p:nvPr/>
        </p:nvSpPr>
        <p:spPr>
          <a:xfrm>
            <a:off x="6905627" y="1184613"/>
            <a:ext cx="4114798" cy="3145413"/>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In June, </a:t>
            </a: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the Peacebuilding Fund </a:t>
            </a:r>
            <a:r>
              <a:rPr lang="en-US" sz="1800" dirty="0">
                <a:effectLst/>
                <a:latin typeface="Calibri" panose="020F0502020204030204" pitchFamily="34" charset="0"/>
                <a:ea typeface="Times New Roman" panose="02020603050405020304" pitchFamily="18" charset="0"/>
                <a:cs typeface="Calibri" panose="020F0502020204030204" pitchFamily="34" charset="0"/>
              </a:rPr>
              <a:t>launched its first ever Youth Promotion Initiative, calling both UN partners and non-governmental organizations to submit proposals supporting the implementation of UNSCR 2250 in eligible countries. </a:t>
            </a:r>
          </a:p>
          <a:p>
            <a:pPr marL="342900" lvl="0" indent="-342900">
              <a:lnSpc>
                <a:spcPct val="107000"/>
              </a:lnSpc>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US$ 5 million were allocated to projects in Guinea, Kyrgyzstan, Mali, Myanmar, PNG and Sri Lanka.</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A2658E7-B2A1-469B-949B-65E6CB8D4B8B}"/>
              </a:ext>
            </a:extLst>
          </p:cNvPr>
          <p:cNvSpPr txBox="1"/>
          <p:nvPr/>
        </p:nvSpPr>
        <p:spPr>
          <a:xfrm>
            <a:off x="5895977" y="516167"/>
            <a:ext cx="6096000" cy="375552"/>
          </a:xfrm>
          <a:prstGeom prst="rect">
            <a:avLst/>
          </a:prstGeom>
          <a:noFill/>
        </p:spPr>
        <p:txBody>
          <a:bodyPr wrap="square">
            <a:spAutoFit/>
          </a:bodyPr>
          <a:lstStyle/>
          <a:p>
            <a:pPr lvl="0">
              <a:lnSpc>
                <a:spcPct val="107000"/>
              </a:lnSpc>
              <a:spcAft>
                <a:spcPts val="800"/>
              </a:spcAft>
              <a:buSzPts val="1000"/>
              <a:tabLst>
                <a:tab pos="4572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r>
              <a:rPr lang="en-US"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Peacebuilding Fund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Εικόνα 10">
            <a:extLst>
              <a:ext uri="{FF2B5EF4-FFF2-40B4-BE49-F238E27FC236}">
                <a16:creationId xmlns:a16="http://schemas.microsoft.com/office/drawing/2014/main" id="{E631379E-7844-4709-B594-14DCA32B7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318" y="4467224"/>
            <a:ext cx="4255415" cy="1971675"/>
          </a:xfrm>
          <a:prstGeom prst="rect">
            <a:avLst/>
          </a:prstGeom>
        </p:spPr>
      </p:pic>
    </p:spTree>
    <p:extLst>
      <p:ext uri="{BB962C8B-B14F-4D97-AF65-F5344CB8AC3E}">
        <p14:creationId xmlns:p14="http://schemas.microsoft.com/office/powerpoint/2010/main" val="18003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r>
              <a:rPr lang="en-US" sz="1800" b="1" dirty="0">
                <a:effectLst/>
                <a:latin typeface="Calibri" panose="020F0502020204030204" pitchFamily="34" charset="0"/>
                <a:ea typeface="Times New Roman" panose="02020603050405020304" pitchFamily="18" charset="0"/>
              </a:rPr>
              <a:t>- The intergenerational challenge</a:t>
            </a:r>
            <a:br>
              <a:rPr lang="el-GR" sz="1800" dirty="0">
                <a:effectLst/>
                <a:latin typeface="Times New Roman" panose="02020603050405020304" pitchFamily="18" charset="0"/>
                <a:ea typeface="Times New Roman" panose="02020603050405020304" pitchFamily="18" charset="0"/>
              </a:rPr>
            </a:br>
            <a:endParaRPr lang="el-GR" dirty="0"/>
          </a:p>
        </p:txBody>
      </p:sp>
      <p:pic>
        <p:nvPicPr>
          <p:cNvPr id="6" name="Θέση περιεχομένου 5">
            <a:extLst>
              <a:ext uri="{FF2B5EF4-FFF2-40B4-BE49-F238E27FC236}">
                <a16:creationId xmlns:a16="http://schemas.microsoft.com/office/drawing/2014/main" id="{6D70B02B-E065-4770-A64C-2B4308581F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56163" y="885825"/>
            <a:ext cx="6411912" cy="4648199"/>
          </a:xfrm>
        </p:spPr>
      </p:pic>
      <p:sp>
        <p:nvSpPr>
          <p:cNvPr id="4" name="Σύμβολο κράτησης θέσης κειμένου 3"/>
          <p:cNvSpPr>
            <a:spLocks noGrp="1"/>
          </p:cNvSpPr>
          <p:nvPr>
            <p:ph type="body" sz="half" idx="2"/>
          </p:nvPr>
        </p:nvSpPr>
        <p:spPr/>
        <p:txBody>
          <a:bodyPr rtlCol="0"/>
          <a:lstStyle/>
          <a:p>
            <a:br>
              <a:rPr lang="en-US" sz="1800" dirty="0">
                <a:effectLst/>
                <a:latin typeface="Calibri" panose="020F0502020204030204" pitchFamily="34" charset="0"/>
                <a:ea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Calibri" panose="020F0502020204030204" pitchFamily="34" charset="0"/>
                <a:ea typeface="Times New Roman" panose="02020603050405020304" pitchFamily="18" charset="0"/>
              </a:rPr>
              <a:t>- Representing the diversity</a:t>
            </a:r>
            <a:endParaRPr lang="el-GR" sz="1800" dirty="0">
              <a:effectLst/>
              <a:latin typeface="Times New Roman" panose="02020603050405020304" pitchFamily="18" charset="0"/>
              <a:ea typeface="Times New Roman" panose="02020603050405020304" pitchFamily="18" charset="0"/>
            </a:endParaRPr>
          </a:p>
          <a:p>
            <a:pPr algn="just"/>
            <a:endParaRPr lang="en-US" sz="1800" dirty="0">
              <a:effectLst/>
              <a:latin typeface="Times New Roman" panose="02020603050405020304" pitchFamily="18" charset="0"/>
              <a:ea typeface="Times New Roman" panose="02020603050405020304" pitchFamily="18" charset="0"/>
            </a:endParaRPr>
          </a:p>
          <a:p>
            <a:pPr algn="just"/>
            <a:endParaRPr lang="el-GR" sz="1800" dirty="0">
              <a:effectLst/>
              <a:latin typeface="Times New Roman" panose="02020603050405020304" pitchFamily="18" charset="0"/>
              <a:ea typeface="Times New Roman" panose="02020603050405020304" pitchFamily="18" charset="0"/>
            </a:endParaRPr>
          </a:p>
          <a:p>
            <a:r>
              <a:rPr lang="en-US" sz="1800" b="1" dirty="0">
                <a:effectLst/>
                <a:latin typeface="Calibri" panose="020F0502020204030204" pitchFamily="34" charset="0"/>
                <a:ea typeface="Times New Roman" panose="02020603050405020304" pitchFamily="18" charset="0"/>
              </a:rPr>
              <a:t>- Coordination and partnerships</a:t>
            </a:r>
            <a:endParaRPr lang="el-GR" sz="1800" dirty="0">
              <a:effectLst/>
              <a:latin typeface="Times New Roman" panose="02020603050405020304" pitchFamily="18" charset="0"/>
              <a:ea typeface="Times New Roman" panose="02020603050405020304" pitchFamily="18" charset="0"/>
            </a:endParaRPr>
          </a:p>
          <a:p>
            <a:pPr rtl="0"/>
            <a:endParaRPr lang="el-GR" dirty="0"/>
          </a:p>
        </p:txBody>
      </p:sp>
      <p:sp>
        <p:nvSpPr>
          <p:cNvPr id="7" name="TextBox 6">
            <a:extLst>
              <a:ext uri="{FF2B5EF4-FFF2-40B4-BE49-F238E27FC236}">
                <a16:creationId xmlns:a16="http://schemas.microsoft.com/office/drawing/2014/main" id="{15AB97C9-9E5D-4B64-86D8-42AAC8DEE96E}"/>
              </a:ext>
            </a:extLst>
          </p:cNvPr>
          <p:cNvSpPr txBox="1"/>
          <p:nvPr/>
        </p:nvSpPr>
        <p:spPr>
          <a:xfrm>
            <a:off x="457200" y="424934"/>
            <a:ext cx="6096000" cy="369332"/>
          </a:xfrm>
          <a:prstGeom prst="rect">
            <a:avLst/>
          </a:prstGeom>
          <a:noFill/>
        </p:spPr>
        <p:txBody>
          <a:bodyPr wrap="square">
            <a:spAutoFit/>
          </a:bodyPr>
          <a:lstStyle/>
          <a:p>
            <a:pPr marL="285750" indent="-285750" algn="just">
              <a:buFont typeface="Arial" panose="020B0604020202020204" pitchFamily="34" charset="0"/>
              <a:buChar char="•"/>
            </a:pP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Challenges of UN Security Council Resolution 2250</a:t>
            </a:r>
            <a:endParaRPr lang="el-GR" dirty="0"/>
          </a:p>
        </p:txBody>
      </p:sp>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D3D1FD6F-952D-41F2-946A-C3C526FFF7C6}"/>
              </a:ext>
            </a:extLst>
          </p:cNvPr>
          <p:cNvSpPr>
            <a:spLocks noGrp="1"/>
          </p:cNvSpPr>
          <p:nvPr>
            <p:ph idx="1"/>
          </p:nvPr>
        </p:nvSpPr>
        <p:spPr>
          <a:xfrm>
            <a:off x="266700" y="838200"/>
            <a:ext cx="5429250" cy="5181600"/>
          </a:xfrm>
        </p:spPr>
        <p:txBody>
          <a:bodyPr>
            <a:normAutofit/>
          </a:bodyPr>
          <a:lstStyle/>
          <a:p>
            <a:pPr algn="just"/>
            <a:endParaRPr lang="el-GR" sz="1800" dirty="0">
              <a:effectLst/>
              <a:latin typeface="Times New Roman" panose="02020603050405020304" pitchFamily="18" charset="0"/>
              <a:ea typeface="Times New Roman" panose="02020603050405020304" pitchFamily="18" charset="0"/>
            </a:endParaRPr>
          </a:p>
          <a:p>
            <a:pPr marL="36900" indent="0" algn="just">
              <a:lnSpc>
                <a:spcPct val="107000"/>
              </a:lnSpc>
              <a:spcAft>
                <a:spcPts val="800"/>
              </a:spcAft>
              <a:buNone/>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1.Understand the history of the conflict — </a:t>
            </a:r>
          </a:p>
          <a:p>
            <a:pPr marL="36900" indent="0" algn="just">
              <a:lnSpc>
                <a:spcPct val="107000"/>
              </a:lnSpc>
              <a:spcAft>
                <a:spcPts val="800"/>
              </a:spcAft>
              <a:buNone/>
            </a:pPr>
            <a:r>
              <a:rPr lang="en-US" sz="1800" b="1" dirty="0">
                <a:effectLst/>
                <a:latin typeface="Calibri" panose="020F0502020204030204" pitchFamily="34" charset="0"/>
                <a:ea typeface="Calibri" panose="020F0502020204030204" pitchFamily="34" charset="0"/>
                <a:cs typeface="Calibri" panose="020F0502020204030204" pitchFamily="34" charset="0"/>
              </a:rPr>
              <a:t>       and learn both sides.</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2.Read and follow the news. Stay updated.</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3.Discuss, and then act.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4. Join conferences, lectures and programs advocating peace and cultural exchange.</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5. Start a peace project of your own or join one.</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800" dirty="0">
              <a:effectLst/>
              <a:latin typeface="Times New Roman" panose="02020603050405020304" pitchFamily="18" charset="0"/>
              <a:ea typeface="Times New Roman" panose="02020603050405020304" pitchFamily="18" charset="0"/>
            </a:endParaRPr>
          </a:p>
        </p:txBody>
      </p:sp>
      <p:sp>
        <p:nvSpPr>
          <p:cNvPr id="3" name="Θέση κειμένου 2">
            <a:extLst>
              <a:ext uri="{FF2B5EF4-FFF2-40B4-BE49-F238E27FC236}">
                <a16:creationId xmlns:a16="http://schemas.microsoft.com/office/drawing/2014/main" id="{3C54D7F8-01F8-424C-8C65-6BC58B1CF792}"/>
              </a:ext>
            </a:extLst>
          </p:cNvPr>
          <p:cNvSpPr>
            <a:spLocks noGrp="1"/>
          </p:cNvSpPr>
          <p:nvPr>
            <p:ph type="body" sz="half" idx="2"/>
          </p:nvPr>
        </p:nvSpPr>
        <p:spPr>
          <a:xfrm>
            <a:off x="390525" y="208229"/>
            <a:ext cx="4905375" cy="1591996"/>
          </a:xfrm>
        </p:spPr>
        <p:txBody>
          <a:bodyPr>
            <a:normAutofit/>
          </a:bodyPr>
          <a:lstStyle/>
          <a:p>
            <a:pPr algn="just"/>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How young people can help to build peace</a:t>
            </a:r>
            <a:endParaRPr lang="el-GR"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#YouthWill</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Εικόνα 3">
            <a:extLst>
              <a:ext uri="{FF2B5EF4-FFF2-40B4-BE49-F238E27FC236}">
                <a16:creationId xmlns:a16="http://schemas.microsoft.com/office/drawing/2014/main" id="{0CA037F8-8742-443C-AA6C-475D5D784A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4224" y="1362075"/>
            <a:ext cx="3343275" cy="3238500"/>
          </a:xfrm>
          <a:prstGeom prst="rect">
            <a:avLst/>
          </a:prstGeom>
        </p:spPr>
      </p:pic>
    </p:spTree>
    <p:extLst>
      <p:ext uri="{BB962C8B-B14F-4D97-AF65-F5344CB8AC3E}">
        <p14:creationId xmlns:p14="http://schemas.microsoft.com/office/powerpoint/2010/main" val="205738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ctrTitle"/>
          </p:nvPr>
        </p:nvSpPr>
        <p:spPr>
          <a:xfrm>
            <a:off x="394907" y="455175"/>
            <a:ext cx="6276753" cy="954526"/>
          </a:xfrm>
        </p:spPr>
        <p:txBody>
          <a:bodyPr rtlCol="0" anchor="ctr">
            <a:normAutofit fontScale="90000"/>
          </a:bodyPr>
          <a:lstStyle/>
          <a:p>
            <a:br>
              <a:rPr lang="el-GR" sz="1800" dirty="0">
                <a:effectLst/>
                <a:latin typeface="Times New Roman" panose="02020603050405020304" pitchFamily="18" charset="0"/>
                <a:ea typeface="Times New Roman" panose="02020603050405020304" pitchFamily="18" charset="0"/>
              </a:rPr>
            </a:br>
            <a:br>
              <a:rPr lang="en-US" sz="1800" b="1" u="sng" dirty="0">
                <a:effectLst/>
                <a:latin typeface="Calibri" panose="020F0502020204030204" pitchFamily="34" charset="0"/>
                <a:ea typeface="Times New Roman" panose="02020603050405020304" pitchFamily="18" charset="0"/>
              </a:rPr>
            </a:br>
            <a:r>
              <a:rPr lang="en-US" sz="16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t>CIVIL SOCIETIES IDEAS  FOR THE SUSTAINABLE </a:t>
            </a:r>
            <a:br>
              <a:rPr lang="el-GR" sz="16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br>
            <a:r>
              <a:rPr lang="en-US" sz="16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t>AND SECURE FUTURE OF EUROPE</a:t>
            </a:r>
            <a:br>
              <a:rPr lang="el-GR" sz="18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br>
            <a:br>
              <a:rPr lang="el-GR" sz="18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br>
            <a:br>
              <a:rPr lang="el-GR" sz="1800" dirty="0">
                <a:effectLst/>
                <a:latin typeface="Times New Roman" panose="02020603050405020304" pitchFamily="18" charset="0"/>
                <a:ea typeface="Times New Roman" panose="02020603050405020304" pitchFamily="18" charset="0"/>
              </a:rPr>
            </a:br>
            <a:endParaRPr lang="el-GR" dirty="0"/>
          </a:p>
        </p:txBody>
      </p:sp>
      <p:sp>
        <p:nvSpPr>
          <p:cNvPr id="7" name="Υπότιτλος 6"/>
          <p:cNvSpPr>
            <a:spLocks noGrp="1"/>
          </p:cNvSpPr>
          <p:nvPr>
            <p:ph type="subTitle" idx="1"/>
          </p:nvPr>
        </p:nvSpPr>
        <p:spPr>
          <a:xfrm>
            <a:off x="394907" y="1934794"/>
            <a:ext cx="6276753" cy="1592528"/>
          </a:xfrm>
          <a:ln>
            <a:solidFill>
              <a:schemeClr val="accent1">
                <a:lumMod val="40000"/>
                <a:lumOff val="60000"/>
              </a:schemeClr>
            </a:solidFill>
          </a:ln>
        </p:spPr>
        <p:txBody>
          <a:bodyPr rtlCol="0">
            <a:normAutofit fontScale="77500" lnSpcReduction="20000"/>
          </a:bodyPr>
          <a:lstStyle/>
          <a:p>
            <a:pPr algn="ct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rPr>
              <a:t>Part C </a:t>
            </a:r>
          </a:p>
          <a:p>
            <a:pPr algn="ctr"/>
            <a:r>
              <a:rPr lang="en-US" sz="18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rPr>
              <a:t>The Role of United Nations (UN)  in elimination of regional conflicts: </a:t>
            </a:r>
          </a:p>
          <a:p>
            <a:pPr algn="ctr"/>
            <a:r>
              <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mj-lt"/>
              </a:rPr>
              <a:t>Ukraine</a:t>
            </a:r>
          </a:p>
          <a:p>
            <a:pPr algn="ctr"/>
            <a:r>
              <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mj-lt"/>
              </a:rPr>
              <a:t>Cyprus</a:t>
            </a:r>
          </a:p>
          <a:p>
            <a:pPr algn="ctr"/>
            <a:r>
              <a:rPr lang="en-US" b="1" spc="50" dirty="0">
                <a:ln w="9525" cmpd="sng">
                  <a:solidFill>
                    <a:schemeClr val="accent1"/>
                  </a:solidFill>
                  <a:prstDash val="solid"/>
                </a:ln>
                <a:solidFill>
                  <a:srgbClr val="70AD47">
                    <a:tint val="1000"/>
                  </a:srgbClr>
                </a:solidFill>
                <a:effectLst>
                  <a:glow rad="38100">
                    <a:schemeClr val="accent1">
                      <a:alpha val="40000"/>
                    </a:schemeClr>
                  </a:glow>
                </a:effectLst>
                <a:latin typeface="+mj-lt"/>
              </a:rPr>
              <a:t>Africa </a:t>
            </a:r>
            <a:endParaRPr lang="el-GR" dirty="0"/>
          </a:p>
          <a:p>
            <a:pPr rtl="0"/>
            <a:endParaRPr lang="el-GR" dirty="0"/>
          </a:p>
        </p:txBody>
      </p:sp>
      <p:sp>
        <p:nvSpPr>
          <p:cNvPr id="8" name="TextBox 7">
            <a:extLst>
              <a:ext uri="{FF2B5EF4-FFF2-40B4-BE49-F238E27FC236}">
                <a16:creationId xmlns:a16="http://schemas.microsoft.com/office/drawing/2014/main" id="{5E9A4EE5-AF1C-4C0E-8B39-4AA55CE3B33C}"/>
              </a:ext>
            </a:extLst>
          </p:cNvPr>
          <p:cNvSpPr txBox="1"/>
          <p:nvPr/>
        </p:nvSpPr>
        <p:spPr>
          <a:xfrm>
            <a:off x="366332" y="0"/>
            <a:ext cx="7177369" cy="369332"/>
          </a:xfrm>
          <a:prstGeom prst="rect">
            <a:avLst/>
          </a:prstGeom>
          <a:noFill/>
        </p:spPr>
        <p:txBody>
          <a:bodyPr wrap="square">
            <a:spAutoFit/>
          </a:bodyPr>
          <a:lstStyle/>
          <a:p>
            <a:r>
              <a:rPr lang="en-US" sz="1800" b="1" u="sng"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rPr>
              <a:t>NETWORK ANNUAL CONFERENCE 2022 </a:t>
            </a:r>
            <a:endParaRPr lang="el-GR"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ndParaRPr>
          </a:p>
        </p:txBody>
      </p:sp>
      <p:sp>
        <p:nvSpPr>
          <p:cNvPr id="9" name="TextBox 8">
            <a:extLst>
              <a:ext uri="{FF2B5EF4-FFF2-40B4-BE49-F238E27FC236}">
                <a16:creationId xmlns:a16="http://schemas.microsoft.com/office/drawing/2014/main" id="{764AB3AE-F4AC-4FB3-B6DA-CFA1C0EAF8EC}"/>
              </a:ext>
            </a:extLst>
          </p:cNvPr>
          <p:cNvSpPr txBox="1"/>
          <p:nvPr/>
        </p:nvSpPr>
        <p:spPr>
          <a:xfrm>
            <a:off x="8383722" y="222225"/>
            <a:ext cx="1693727" cy="523220"/>
          </a:xfrm>
          <a:prstGeom prst="rect">
            <a:avLst/>
          </a:prstGeom>
          <a:noFill/>
        </p:spPr>
        <p:txBody>
          <a:bodyPr wrap="square">
            <a:spAutoFit/>
          </a:bodyPr>
          <a:lstStyle/>
          <a:p>
            <a:pPr algn="ctr"/>
            <a:r>
              <a:rPr lang="en-US" sz="12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1-4 MAY 2022 </a:t>
            </a:r>
            <a:r>
              <a:rPr lang="en-US" sz="14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NARVA/ </a:t>
            </a:r>
            <a:r>
              <a:rPr lang="en-US" sz="16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ESTONIA</a:t>
            </a:r>
            <a:endParaRPr lang="el-GR" sz="1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cxnSp>
        <p:nvCxnSpPr>
          <p:cNvPr id="14" name="Ευθύγραμμο βέλος σύνδεσης 13">
            <a:extLst>
              <a:ext uri="{FF2B5EF4-FFF2-40B4-BE49-F238E27FC236}">
                <a16:creationId xmlns:a16="http://schemas.microsoft.com/office/drawing/2014/main" id="{44A5D4C9-919E-43DB-B749-BEFCCA562354}"/>
              </a:ext>
            </a:extLst>
          </p:cNvPr>
          <p:cNvCxnSpPr>
            <a:cxnSpLocks/>
          </p:cNvCxnSpPr>
          <p:nvPr/>
        </p:nvCxnSpPr>
        <p:spPr>
          <a:xfrm>
            <a:off x="6058565" y="461594"/>
            <a:ext cx="12261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4C8638C-0521-423A-8A2A-4210381174F8}"/>
              </a:ext>
            </a:extLst>
          </p:cNvPr>
          <p:cNvSpPr txBox="1"/>
          <p:nvPr/>
        </p:nvSpPr>
        <p:spPr>
          <a:xfrm>
            <a:off x="6858001" y="5577518"/>
            <a:ext cx="4928190" cy="861774"/>
          </a:xfrm>
          <a:prstGeom prst="rect">
            <a:avLst/>
          </a:prstGeom>
          <a:noFill/>
        </p:spPr>
        <p:txBody>
          <a:bodyPr wrap="square">
            <a:spAutoFit/>
          </a:bodyPr>
          <a:lstStyle/>
          <a:p>
            <a:pPr marL="342900" lvl="0" indent="-342900" algn="ctr">
              <a:buFont typeface="Times New Roman" panose="02020603050405020304" pitchFamily="18" charset="0"/>
              <a:buChar char="-"/>
            </a:pPr>
            <a:r>
              <a:rPr lang="en-US" sz="1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Co- organizers: </a:t>
            </a:r>
            <a:r>
              <a:rPr lang="en-US" sz="1600" b="1" i="1" spc="50" dirty="0" err="1">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FiMigrant</a:t>
            </a:r>
            <a:r>
              <a:rPr lang="en-US" sz="1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  </a:t>
            </a:r>
          </a:p>
          <a:p>
            <a:pPr marL="342900" lvl="0" indent="-342900" algn="ctr">
              <a:buFont typeface="Times New Roman" panose="02020603050405020304" pitchFamily="18" charset="0"/>
              <a:buChar char="-"/>
            </a:pPr>
            <a:r>
              <a:rPr lang="en-US" sz="1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National Civil Society Foundation and the Nordic Council of Ministers Estonian office</a:t>
            </a:r>
            <a:r>
              <a:rPr lang="en-US" sz="1800" b="1" i="1" dirty="0">
                <a:effectLst/>
                <a:latin typeface="Calibri" panose="020F0502020204030204" pitchFamily="34" charset="0"/>
                <a:ea typeface="Times New Roman" panose="02020603050405020304" pitchFamily="18" charset="0"/>
              </a:rPr>
              <a:t>.</a:t>
            </a:r>
            <a:endParaRPr lang="el-GR" sz="1800" dirty="0">
              <a:effectLst/>
              <a:latin typeface="Times New Roman" panose="02020603050405020304" pitchFamily="18" charset="0"/>
              <a:ea typeface="Times New Roman" panose="02020603050405020304" pitchFamily="18" charset="0"/>
            </a:endParaRPr>
          </a:p>
        </p:txBody>
      </p:sp>
      <p:sp>
        <p:nvSpPr>
          <p:cNvPr id="24" name="TextBox 23">
            <a:extLst>
              <a:ext uri="{FF2B5EF4-FFF2-40B4-BE49-F238E27FC236}">
                <a16:creationId xmlns:a16="http://schemas.microsoft.com/office/drawing/2014/main" id="{622CED0F-1B0E-4B66-94D3-CE723F77339D}"/>
              </a:ext>
            </a:extLst>
          </p:cNvPr>
          <p:cNvSpPr txBox="1"/>
          <p:nvPr/>
        </p:nvSpPr>
        <p:spPr>
          <a:xfrm>
            <a:off x="366332" y="4777299"/>
            <a:ext cx="5729668" cy="1661993"/>
          </a:xfrm>
          <a:prstGeom prst="rect">
            <a:avLst/>
          </a:prstGeom>
          <a:noFill/>
        </p:spPr>
        <p:txBody>
          <a:bodyPr wrap="square" rtlCol="0">
            <a:spAutoFit/>
          </a:bodyPr>
          <a:lstStyle/>
          <a:p>
            <a:r>
              <a:rPr lang="fr-FR" sz="1400" u="sng" dirty="0">
                <a:ln w="0"/>
                <a:solidFill>
                  <a:schemeClr val="accent1"/>
                </a:solidFill>
                <a:effectLst>
                  <a:outerShdw blurRad="38100" dist="25400" dir="5400000" algn="ctr" rotWithShape="0">
                    <a:srgbClr val="6E747A">
                      <a:alpha val="43000"/>
                    </a:srgbClr>
                  </a:outerShdw>
                </a:effectLst>
              </a:rPr>
              <a:t>Dr Eleftheria </a:t>
            </a:r>
            <a:r>
              <a:rPr lang="en-US" sz="1400" u="sng" dirty="0">
                <a:ln w="0"/>
                <a:solidFill>
                  <a:schemeClr val="accent1"/>
                </a:solidFill>
                <a:effectLst>
                  <a:outerShdw blurRad="38100" dist="25400" dir="5400000" algn="ctr" rotWithShape="0">
                    <a:srgbClr val="6E747A">
                      <a:alpha val="43000"/>
                    </a:srgbClr>
                  </a:outerShdw>
                </a:effectLst>
              </a:rPr>
              <a:t>FTAKLAKI</a:t>
            </a:r>
          </a:p>
          <a:p>
            <a:endParaRPr lang="en-US" sz="1400" dirty="0">
              <a:ln w="0"/>
              <a:solidFill>
                <a:schemeClr val="accent1"/>
              </a:solidFill>
              <a:effectLst>
                <a:outerShdw blurRad="38100" dist="25400" dir="5400000" algn="ctr" rotWithShape="0">
                  <a:srgbClr val="6E747A">
                    <a:alpha val="43000"/>
                  </a:srgbClr>
                </a:outerShdw>
              </a:effectLst>
            </a:endParaRPr>
          </a:p>
          <a:p>
            <a:pPr marL="285750" indent="-285750">
              <a:buFont typeface="Wingdings" panose="05000000000000000000" pitchFamily="2" charset="2"/>
              <a:buChar char="q"/>
            </a:pPr>
            <a:r>
              <a:rPr lang="en-US" sz="1400" dirty="0">
                <a:ln w="0"/>
                <a:solidFill>
                  <a:schemeClr val="accent1"/>
                </a:solidFill>
                <a:effectLst>
                  <a:outerShdw blurRad="38100" dist="25400" dir="5400000" algn="ctr" rotWithShape="0">
                    <a:srgbClr val="6E747A">
                      <a:alpha val="43000"/>
                    </a:srgbClr>
                  </a:outerShdw>
                </a:effectLst>
              </a:rPr>
              <a:t>Doctor in European Studies and International/Regional  Relations</a:t>
            </a:r>
          </a:p>
          <a:p>
            <a:pPr marL="285750" indent="-285750">
              <a:buFont typeface="Wingdings" panose="05000000000000000000" pitchFamily="2" charset="2"/>
              <a:buChar char="q"/>
            </a:pPr>
            <a:r>
              <a:rPr lang="en-US" sz="1400" dirty="0">
                <a:ln w="0"/>
                <a:solidFill>
                  <a:schemeClr val="accent1"/>
                </a:solidFill>
                <a:effectLst>
                  <a:outerShdw blurRad="38100" dist="25400" dir="5400000" algn="ctr" rotWithShape="0">
                    <a:srgbClr val="6E747A">
                      <a:alpha val="43000"/>
                    </a:srgbClr>
                  </a:outerShdw>
                </a:effectLst>
              </a:rPr>
              <a:t>Post Doctoral Fellow -Researcher </a:t>
            </a:r>
          </a:p>
          <a:p>
            <a:pPr marL="285750" indent="-285750">
              <a:buFont typeface="Wingdings" panose="05000000000000000000" pitchFamily="2" charset="2"/>
              <a:buChar char="q"/>
            </a:pPr>
            <a:r>
              <a:rPr lang="en-US" sz="1400" dirty="0">
                <a:ln w="0"/>
                <a:solidFill>
                  <a:schemeClr val="accent1"/>
                </a:solidFill>
                <a:effectLst>
                  <a:outerShdw blurRad="38100" dist="25400" dir="5400000" algn="ctr" rotWithShape="0">
                    <a:srgbClr val="6E747A">
                      <a:alpha val="43000"/>
                    </a:srgbClr>
                  </a:outerShdw>
                </a:effectLst>
              </a:rPr>
              <a:t>Lecturer at the Aegean University</a:t>
            </a:r>
          </a:p>
          <a:p>
            <a:pPr marL="285750" indent="-285750">
              <a:buFont typeface="Wingdings" panose="05000000000000000000" pitchFamily="2" charset="2"/>
              <a:buChar char="q"/>
            </a:pPr>
            <a:r>
              <a:rPr lang="en-US" sz="1400" dirty="0">
                <a:ln w="0"/>
                <a:solidFill>
                  <a:schemeClr val="accent1"/>
                </a:solidFill>
                <a:effectLst>
                  <a:outerShdw blurRad="38100" dist="25400" dir="5400000" algn="ctr" rotWithShape="0">
                    <a:srgbClr val="6E747A">
                      <a:alpha val="43000"/>
                    </a:srgbClr>
                  </a:outerShdw>
                </a:effectLst>
              </a:rPr>
              <a:t>Project Developer JMM EU.E.N.I.C </a:t>
            </a:r>
          </a:p>
          <a:p>
            <a:endParaRPr lang="el-GR" dirty="0"/>
          </a:p>
        </p:txBody>
      </p:sp>
      <p:cxnSp>
        <p:nvCxnSpPr>
          <p:cNvPr id="10" name="Ευθύγραμμο βέλος σύνδεσης 9">
            <a:extLst>
              <a:ext uri="{FF2B5EF4-FFF2-40B4-BE49-F238E27FC236}">
                <a16:creationId xmlns:a16="http://schemas.microsoft.com/office/drawing/2014/main" id="{905542DF-3381-4B4C-88A7-46AA48AD2257}"/>
              </a:ext>
            </a:extLst>
          </p:cNvPr>
          <p:cNvCxnSpPr>
            <a:cxnSpLocks/>
          </p:cNvCxnSpPr>
          <p:nvPr/>
        </p:nvCxnSpPr>
        <p:spPr>
          <a:xfrm>
            <a:off x="3215149" y="3527322"/>
            <a:ext cx="0" cy="818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Viewpoint on Ukraine: Why African wars get different treatment - BBC News">
            <a:extLst>
              <a:ext uri="{FF2B5EF4-FFF2-40B4-BE49-F238E27FC236}">
                <a16:creationId xmlns:a16="http://schemas.microsoft.com/office/drawing/2014/main" id="{5E3D8423-74C1-4206-A514-BAC0CDC56722}"/>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5335" r="1533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4694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ctrTitle"/>
          </p:nvPr>
        </p:nvSpPr>
        <p:spPr>
          <a:xfrm>
            <a:off x="394907" y="455175"/>
            <a:ext cx="6276753" cy="954526"/>
          </a:xfrm>
        </p:spPr>
        <p:txBody>
          <a:bodyPr rtlCol="0" anchor="ctr">
            <a:normAutofit fontScale="90000"/>
          </a:bodyPr>
          <a:lstStyle/>
          <a:p>
            <a:br>
              <a:rPr lang="el-GR" sz="1800" dirty="0">
                <a:effectLst/>
                <a:latin typeface="Times New Roman" panose="02020603050405020304" pitchFamily="18" charset="0"/>
                <a:ea typeface="Times New Roman" panose="02020603050405020304" pitchFamily="18" charset="0"/>
              </a:rPr>
            </a:br>
            <a:br>
              <a:rPr lang="en-US" sz="1800" b="1" u="sng" dirty="0">
                <a:effectLst/>
                <a:latin typeface="Calibri" panose="020F0502020204030204" pitchFamily="34" charset="0"/>
                <a:ea typeface="Times New Roman" panose="02020603050405020304" pitchFamily="18" charset="0"/>
              </a:rPr>
            </a:br>
            <a:r>
              <a:rPr lang="en-US" sz="16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t>CIVIL SOCIETIES IDEAS  FOR THE SUSTAINABLE </a:t>
            </a:r>
            <a:br>
              <a:rPr lang="el-GR" sz="16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br>
            <a:r>
              <a:rPr lang="en-US" sz="16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t>AND SECURE FUTURE OF EUROPE</a:t>
            </a:r>
            <a:br>
              <a:rPr lang="el-GR" sz="18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br>
            <a:br>
              <a:rPr lang="el-GR" sz="18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br>
            <a:br>
              <a:rPr lang="el-GR" sz="1800" dirty="0">
                <a:effectLst/>
                <a:latin typeface="Times New Roman" panose="02020603050405020304" pitchFamily="18" charset="0"/>
                <a:ea typeface="Times New Roman" panose="02020603050405020304" pitchFamily="18" charset="0"/>
              </a:rPr>
            </a:br>
            <a:endParaRPr lang="el-GR" dirty="0"/>
          </a:p>
        </p:txBody>
      </p:sp>
      <p:sp>
        <p:nvSpPr>
          <p:cNvPr id="7" name="Υπότιτλος 6"/>
          <p:cNvSpPr>
            <a:spLocks noGrp="1"/>
          </p:cNvSpPr>
          <p:nvPr>
            <p:ph type="subTitle" idx="1"/>
          </p:nvPr>
        </p:nvSpPr>
        <p:spPr>
          <a:xfrm>
            <a:off x="394907" y="1934794"/>
            <a:ext cx="6276753" cy="1158705"/>
          </a:xfrm>
          <a:ln>
            <a:solidFill>
              <a:schemeClr val="accent1">
                <a:lumMod val="40000"/>
                <a:lumOff val="60000"/>
              </a:schemeClr>
            </a:solidFill>
          </a:ln>
        </p:spPr>
        <p:txBody>
          <a:bodyPr rtlCol="0">
            <a:normAutofit/>
          </a:bodyPr>
          <a:lstStyle/>
          <a:p>
            <a:pPr algn="ct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rPr>
              <a:t>Part A:</a:t>
            </a:r>
          </a:p>
          <a:p>
            <a:pPr algn="ct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rPr>
              <a:t>The Security Council Resolution 2250 “Youth, Peace and Security”  (UNSCR 2250)</a:t>
            </a:r>
            <a:endParaRPr lang="el-GR"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endParaRPr>
          </a:p>
          <a:p>
            <a:pPr rtl="0"/>
            <a:endParaRPr lang="el-GR" dirty="0"/>
          </a:p>
        </p:txBody>
      </p:sp>
      <p:sp>
        <p:nvSpPr>
          <p:cNvPr id="8" name="TextBox 7">
            <a:extLst>
              <a:ext uri="{FF2B5EF4-FFF2-40B4-BE49-F238E27FC236}">
                <a16:creationId xmlns:a16="http://schemas.microsoft.com/office/drawing/2014/main" id="{5E9A4EE5-AF1C-4C0E-8B39-4AA55CE3B33C}"/>
              </a:ext>
            </a:extLst>
          </p:cNvPr>
          <p:cNvSpPr txBox="1"/>
          <p:nvPr/>
        </p:nvSpPr>
        <p:spPr>
          <a:xfrm>
            <a:off x="366332" y="0"/>
            <a:ext cx="7177369" cy="369332"/>
          </a:xfrm>
          <a:prstGeom prst="rect">
            <a:avLst/>
          </a:prstGeom>
          <a:noFill/>
        </p:spPr>
        <p:txBody>
          <a:bodyPr wrap="square">
            <a:spAutoFit/>
          </a:bodyPr>
          <a:lstStyle/>
          <a:p>
            <a:r>
              <a:rPr lang="en-US" sz="1800" b="1" u="sng"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rPr>
              <a:t>NETWORK ANNUAL CONFERENCE 2022 </a:t>
            </a:r>
            <a:endParaRPr lang="el-GR"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ndParaRPr>
          </a:p>
        </p:txBody>
      </p:sp>
      <p:sp>
        <p:nvSpPr>
          <p:cNvPr id="9" name="TextBox 8">
            <a:extLst>
              <a:ext uri="{FF2B5EF4-FFF2-40B4-BE49-F238E27FC236}">
                <a16:creationId xmlns:a16="http://schemas.microsoft.com/office/drawing/2014/main" id="{764AB3AE-F4AC-4FB3-B6DA-CFA1C0EAF8EC}"/>
              </a:ext>
            </a:extLst>
          </p:cNvPr>
          <p:cNvSpPr txBox="1"/>
          <p:nvPr/>
        </p:nvSpPr>
        <p:spPr>
          <a:xfrm>
            <a:off x="8383722" y="222225"/>
            <a:ext cx="1693727" cy="523220"/>
          </a:xfrm>
          <a:prstGeom prst="rect">
            <a:avLst/>
          </a:prstGeom>
          <a:noFill/>
        </p:spPr>
        <p:txBody>
          <a:bodyPr wrap="square">
            <a:spAutoFit/>
          </a:bodyPr>
          <a:lstStyle/>
          <a:p>
            <a:pPr algn="ctr"/>
            <a:r>
              <a:rPr lang="en-US" sz="12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1-4 MAY 2022 </a:t>
            </a:r>
            <a:r>
              <a:rPr lang="en-US" sz="14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NARVA/ </a:t>
            </a:r>
            <a:r>
              <a:rPr lang="en-US" sz="16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ESTONIA</a:t>
            </a:r>
            <a:endParaRPr lang="el-GR" sz="1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cxnSp>
        <p:nvCxnSpPr>
          <p:cNvPr id="14" name="Ευθύγραμμο βέλος σύνδεσης 13">
            <a:extLst>
              <a:ext uri="{FF2B5EF4-FFF2-40B4-BE49-F238E27FC236}">
                <a16:creationId xmlns:a16="http://schemas.microsoft.com/office/drawing/2014/main" id="{44A5D4C9-919E-43DB-B749-BEFCCA562354}"/>
              </a:ext>
            </a:extLst>
          </p:cNvPr>
          <p:cNvCxnSpPr>
            <a:cxnSpLocks/>
          </p:cNvCxnSpPr>
          <p:nvPr/>
        </p:nvCxnSpPr>
        <p:spPr>
          <a:xfrm>
            <a:off x="6058565" y="461594"/>
            <a:ext cx="12261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4C8638C-0521-423A-8A2A-4210381174F8}"/>
              </a:ext>
            </a:extLst>
          </p:cNvPr>
          <p:cNvSpPr txBox="1"/>
          <p:nvPr/>
        </p:nvSpPr>
        <p:spPr>
          <a:xfrm>
            <a:off x="6858001" y="5577518"/>
            <a:ext cx="4928190" cy="861774"/>
          </a:xfrm>
          <a:prstGeom prst="rect">
            <a:avLst/>
          </a:prstGeom>
          <a:noFill/>
        </p:spPr>
        <p:txBody>
          <a:bodyPr wrap="square">
            <a:spAutoFit/>
          </a:bodyPr>
          <a:lstStyle/>
          <a:p>
            <a:pPr marL="342900" lvl="0" indent="-342900" algn="ctr">
              <a:buFont typeface="Times New Roman" panose="02020603050405020304" pitchFamily="18" charset="0"/>
              <a:buChar char="-"/>
            </a:pPr>
            <a:r>
              <a:rPr lang="en-US" sz="1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Co- organizers: </a:t>
            </a:r>
            <a:r>
              <a:rPr lang="en-US" sz="1600" b="1" i="1" spc="50" dirty="0" err="1">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FiMigrant</a:t>
            </a:r>
            <a:r>
              <a:rPr lang="en-US" sz="1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  </a:t>
            </a:r>
          </a:p>
          <a:p>
            <a:pPr marL="342900" lvl="0" indent="-342900" algn="ctr">
              <a:buFont typeface="Times New Roman" panose="02020603050405020304" pitchFamily="18" charset="0"/>
              <a:buChar char="-"/>
            </a:pPr>
            <a:r>
              <a:rPr lang="en-US" sz="1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National Civil Society Foundation and the Nordic Council of Ministers Estonian office</a:t>
            </a:r>
            <a:r>
              <a:rPr lang="en-US" sz="1800" b="1" i="1" dirty="0">
                <a:effectLst/>
                <a:latin typeface="Calibri" panose="020F0502020204030204" pitchFamily="34" charset="0"/>
                <a:ea typeface="Times New Roman" panose="02020603050405020304" pitchFamily="18" charset="0"/>
              </a:rPr>
              <a:t>.</a:t>
            </a:r>
            <a:endParaRPr lang="el-GR" sz="1800" dirty="0">
              <a:effectLst/>
              <a:latin typeface="Times New Roman" panose="02020603050405020304" pitchFamily="18" charset="0"/>
              <a:ea typeface="Times New Roman" panose="02020603050405020304" pitchFamily="18" charset="0"/>
            </a:endParaRPr>
          </a:p>
        </p:txBody>
      </p:sp>
      <p:sp>
        <p:nvSpPr>
          <p:cNvPr id="24" name="TextBox 23">
            <a:extLst>
              <a:ext uri="{FF2B5EF4-FFF2-40B4-BE49-F238E27FC236}">
                <a16:creationId xmlns:a16="http://schemas.microsoft.com/office/drawing/2014/main" id="{622CED0F-1B0E-4B66-94D3-CE723F77339D}"/>
              </a:ext>
            </a:extLst>
          </p:cNvPr>
          <p:cNvSpPr txBox="1"/>
          <p:nvPr/>
        </p:nvSpPr>
        <p:spPr>
          <a:xfrm>
            <a:off x="366332" y="4777299"/>
            <a:ext cx="5729668" cy="1661993"/>
          </a:xfrm>
          <a:prstGeom prst="rect">
            <a:avLst/>
          </a:prstGeom>
          <a:noFill/>
        </p:spPr>
        <p:txBody>
          <a:bodyPr wrap="square" rtlCol="0">
            <a:spAutoFit/>
          </a:bodyPr>
          <a:lstStyle/>
          <a:p>
            <a:r>
              <a:rPr lang="fr-FR" sz="1400" u="sng" dirty="0">
                <a:ln w="0"/>
                <a:solidFill>
                  <a:schemeClr val="accent1"/>
                </a:solidFill>
                <a:effectLst>
                  <a:outerShdw blurRad="38100" dist="25400" dir="5400000" algn="ctr" rotWithShape="0">
                    <a:srgbClr val="6E747A">
                      <a:alpha val="43000"/>
                    </a:srgbClr>
                  </a:outerShdw>
                </a:effectLst>
              </a:rPr>
              <a:t>Dr Eleftheria </a:t>
            </a:r>
            <a:r>
              <a:rPr lang="en-US" sz="1400" u="sng" dirty="0">
                <a:ln w="0"/>
                <a:solidFill>
                  <a:schemeClr val="accent1"/>
                </a:solidFill>
                <a:effectLst>
                  <a:outerShdw blurRad="38100" dist="25400" dir="5400000" algn="ctr" rotWithShape="0">
                    <a:srgbClr val="6E747A">
                      <a:alpha val="43000"/>
                    </a:srgbClr>
                  </a:outerShdw>
                </a:effectLst>
              </a:rPr>
              <a:t>FTAKLAKI</a:t>
            </a:r>
          </a:p>
          <a:p>
            <a:endParaRPr lang="en-US" sz="1400" dirty="0">
              <a:ln w="0"/>
              <a:solidFill>
                <a:schemeClr val="accent1"/>
              </a:solidFill>
              <a:effectLst>
                <a:outerShdw blurRad="38100" dist="25400" dir="5400000" algn="ctr" rotWithShape="0">
                  <a:srgbClr val="6E747A">
                    <a:alpha val="43000"/>
                  </a:srgbClr>
                </a:outerShdw>
              </a:effectLst>
            </a:endParaRPr>
          </a:p>
          <a:p>
            <a:pPr marL="285750" indent="-285750">
              <a:buFont typeface="Wingdings" panose="05000000000000000000" pitchFamily="2" charset="2"/>
              <a:buChar char="q"/>
            </a:pPr>
            <a:r>
              <a:rPr lang="en-US" sz="1400" dirty="0">
                <a:ln w="0"/>
                <a:solidFill>
                  <a:schemeClr val="accent1"/>
                </a:solidFill>
                <a:effectLst>
                  <a:outerShdw blurRad="38100" dist="25400" dir="5400000" algn="ctr" rotWithShape="0">
                    <a:srgbClr val="6E747A">
                      <a:alpha val="43000"/>
                    </a:srgbClr>
                  </a:outerShdw>
                </a:effectLst>
              </a:rPr>
              <a:t>Doctor in European Studies and International/Regional  Relations</a:t>
            </a:r>
          </a:p>
          <a:p>
            <a:pPr marL="285750" indent="-285750">
              <a:buFont typeface="Wingdings" panose="05000000000000000000" pitchFamily="2" charset="2"/>
              <a:buChar char="q"/>
            </a:pPr>
            <a:r>
              <a:rPr lang="en-US" sz="1400" dirty="0">
                <a:ln w="0"/>
                <a:solidFill>
                  <a:schemeClr val="accent1"/>
                </a:solidFill>
                <a:effectLst>
                  <a:outerShdw blurRad="38100" dist="25400" dir="5400000" algn="ctr" rotWithShape="0">
                    <a:srgbClr val="6E747A">
                      <a:alpha val="43000"/>
                    </a:srgbClr>
                  </a:outerShdw>
                </a:effectLst>
              </a:rPr>
              <a:t>Post Doctoral Fellow -Researcher </a:t>
            </a:r>
          </a:p>
          <a:p>
            <a:pPr marL="285750" indent="-285750">
              <a:buFont typeface="Wingdings" panose="05000000000000000000" pitchFamily="2" charset="2"/>
              <a:buChar char="q"/>
            </a:pPr>
            <a:r>
              <a:rPr lang="en-US" sz="1400" dirty="0">
                <a:ln w="0"/>
                <a:solidFill>
                  <a:schemeClr val="accent1"/>
                </a:solidFill>
                <a:effectLst>
                  <a:outerShdw blurRad="38100" dist="25400" dir="5400000" algn="ctr" rotWithShape="0">
                    <a:srgbClr val="6E747A">
                      <a:alpha val="43000"/>
                    </a:srgbClr>
                  </a:outerShdw>
                </a:effectLst>
              </a:rPr>
              <a:t>Lecturer at the Aegean University</a:t>
            </a:r>
          </a:p>
          <a:p>
            <a:pPr marL="285750" indent="-285750">
              <a:buFont typeface="Wingdings" panose="05000000000000000000" pitchFamily="2" charset="2"/>
              <a:buChar char="q"/>
            </a:pPr>
            <a:r>
              <a:rPr lang="en-US" sz="1400" dirty="0">
                <a:ln w="0"/>
                <a:solidFill>
                  <a:schemeClr val="accent1"/>
                </a:solidFill>
                <a:effectLst>
                  <a:outerShdw blurRad="38100" dist="25400" dir="5400000" algn="ctr" rotWithShape="0">
                    <a:srgbClr val="6E747A">
                      <a:alpha val="43000"/>
                    </a:srgbClr>
                  </a:outerShdw>
                </a:effectLst>
              </a:rPr>
              <a:t>Project Developer JMM EU.E.N.I.C </a:t>
            </a:r>
          </a:p>
          <a:p>
            <a:endParaRPr lang="el-GR" dirty="0"/>
          </a:p>
        </p:txBody>
      </p:sp>
      <p:cxnSp>
        <p:nvCxnSpPr>
          <p:cNvPr id="10" name="Ευθύγραμμο βέλος σύνδεσης 9">
            <a:extLst>
              <a:ext uri="{FF2B5EF4-FFF2-40B4-BE49-F238E27FC236}">
                <a16:creationId xmlns:a16="http://schemas.microsoft.com/office/drawing/2014/main" id="{905542DF-3381-4B4C-88A7-46AA48AD2257}"/>
              </a:ext>
            </a:extLst>
          </p:cNvPr>
          <p:cNvCxnSpPr>
            <a:cxnSpLocks/>
          </p:cNvCxnSpPr>
          <p:nvPr/>
        </p:nvCxnSpPr>
        <p:spPr>
          <a:xfrm>
            <a:off x="3215149" y="3527322"/>
            <a:ext cx="0" cy="818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Θέση εικόνας 4">
            <a:extLst>
              <a:ext uri="{FF2B5EF4-FFF2-40B4-BE49-F238E27FC236}">
                <a16:creationId xmlns:a16="http://schemas.microsoft.com/office/drawing/2014/main" id="{5DF76D88-E526-49E9-AEBA-BE3D9557C71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240" r="25240"/>
          <a:stretch>
            <a:fillRect/>
          </a:stretch>
        </p:blipFill>
        <p:spPr>
          <a:xfrm>
            <a:off x="6858001" y="1338027"/>
            <a:ext cx="5210937" cy="4208604"/>
          </a:xfrm>
        </p:spPr>
      </p:pic>
    </p:spTree>
    <p:extLst>
      <p:ext uri="{BB962C8B-B14F-4D97-AF65-F5344CB8AC3E}">
        <p14:creationId xmlns:p14="http://schemas.microsoft.com/office/powerpoint/2010/main" val="5774454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624E18-CC65-49E5-9B33-194B3C64DAC8}"/>
              </a:ext>
            </a:extLst>
          </p:cNvPr>
          <p:cNvSpPr txBox="1"/>
          <p:nvPr/>
        </p:nvSpPr>
        <p:spPr>
          <a:xfrm>
            <a:off x="200023" y="860236"/>
            <a:ext cx="4219575" cy="923330"/>
          </a:xfrm>
          <a:prstGeom prst="rect">
            <a:avLst/>
          </a:prstGeom>
          <a:noFill/>
        </p:spPr>
        <p:txBody>
          <a:bodyPr wrap="square">
            <a:spAutoFit/>
          </a:bodyPr>
          <a:lstStyle/>
          <a:p>
            <a:pPr algn="just"/>
            <a:r>
              <a:rPr lang="en-US" sz="1800" b="1" dirty="0">
                <a:effectLst/>
                <a:latin typeface="Calibri" panose="020F0502020204030204" pitchFamily="34" charset="0"/>
                <a:ea typeface="Times New Roman" panose="02020603050405020304" pitchFamily="18" charset="0"/>
              </a:rPr>
              <a:t>Role of UN in achieving  peace and elimination of conflicts, </a:t>
            </a:r>
            <a:r>
              <a:rPr lang="en-US" b="1" dirty="0">
                <a:latin typeface="Calibri" panose="020F0502020204030204" pitchFamily="34" charset="0"/>
                <a:ea typeface="Times New Roman" panose="02020603050405020304" pitchFamily="18" charset="0"/>
              </a:rPr>
              <a:t>coul</a:t>
            </a:r>
            <a:r>
              <a:rPr lang="en-US" sz="1800" b="1" dirty="0">
                <a:effectLst/>
                <a:latin typeface="Calibri" panose="020F0502020204030204" pitchFamily="34" charset="0"/>
                <a:ea typeface="Times New Roman" panose="02020603050405020304" pitchFamily="18" charset="0"/>
              </a:rPr>
              <a:t>d raise question of Ukraine</a:t>
            </a:r>
            <a:endParaRPr lang="el-GR" sz="1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E7F5BB9E-F195-4A22-BE6A-BE46F354C7CC}"/>
              </a:ext>
            </a:extLst>
          </p:cNvPr>
          <p:cNvSpPr txBox="1"/>
          <p:nvPr/>
        </p:nvSpPr>
        <p:spPr>
          <a:xfrm>
            <a:off x="-1276356" y="652487"/>
            <a:ext cx="4819650" cy="923330"/>
          </a:xfrm>
          <a:prstGeom prst="rect">
            <a:avLst/>
          </a:prstGeom>
          <a:noFill/>
        </p:spPr>
        <p:txBody>
          <a:bodyPr wrap="square">
            <a:spAutoFit/>
          </a:bodyPr>
          <a:lstStyle/>
          <a:p>
            <a:pPr algn="just"/>
            <a:endParaRPr lang="el-GR"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pPr algn="just"/>
            <a:endParaRPr lang="el-GR" sz="1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6A2658E7-B2A1-469B-949B-65E6CB8D4B8B}"/>
              </a:ext>
            </a:extLst>
          </p:cNvPr>
          <p:cNvSpPr txBox="1"/>
          <p:nvPr/>
        </p:nvSpPr>
        <p:spPr>
          <a:xfrm>
            <a:off x="5895977" y="516167"/>
            <a:ext cx="6096000" cy="344069"/>
          </a:xfrm>
          <a:prstGeom prst="rect">
            <a:avLst/>
          </a:prstGeom>
          <a:noFill/>
        </p:spPr>
        <p:txBody>
          <a:bodyPr wrap="square">
            <a:spAutoFit/>
          </a:bodyPr>
          <a:lstStyle/>
          <a:p>
            <a:pPr lvl="0">
              <a:lnSpc>
                <a:spcPct val="107000"/>
              </a:lnSpc>
              <a:spcAft>
                <a:spcPts val="800"/>
              </a:spcAft>
              <a:buSzPts val="1000"/>
              <a:tabLst>
                <a:tab pos="4572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AC9FDE9-B5AC-41BA-8A1E-7C609D0108E7}"/>
              </a:ext>
            </a:extLst>
          </p:cNvPr>
          <p:cNvSpPr txBox="1"/>
          <p:nvPr/>
        </p:nvSpPr>
        <p:spPr>
          <a:xfrm>
            <a:off x="3371850" y="89060"/>
            <a:ext cx="6096000" cy="369332"/>
          </a:xfrm>
          <a:prstGeom prst="rect">
            <a:avLst/>
          </a:prstGeom>
          <a:noFill/>
        </p:spPr>
        <p:txBody>
          <a:bodyPr wrap="square">
            <a:spAutoFit/>
          </a:bodyPr>
          <a:lstStyle/>
          <a:p>
            <a:pPr algn="just"/>
            <a:r>
              <a:rPr lang="en-US" sz="18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Initiatives relevant to conflict preventions</a:t>
            </a:r>
            <a:endParaRPr lang="el-GR"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38E1B351-A663-4102-93AE-941F4A7F8649}"/>
              </a:ext>
            </a:extLst>
          </p:cNvPr>
          <p:cNvSpPr txBox="1"/>
          <p:nvPr/>
        </p:nvSpPr>
        <p:spPr>
          <a:xfrm>
            <a:off x="304800" y="2140455"/>
            <a:ext cx="6096000" cy="369332"/>
          </a:xfrm>
          <a:prstGeom prst="rect">
            <a:avLst/>
          </a:prstGeom>
          <a:noFill/>
        </p:spPr>
        <p:txBody>
          <a:bodyPr wrap="square">
            <a:spAutoFit/>
          </a:bodyPr>
          <a:lstStyle/>
          <a:p>
            <a:pPr marL="285750" indent="-285750">
              <a:buFont typeface="Wingdings" panose="05000000000000000000" pitchFamily="2" charset="2"/>
              <a:buChar char="q"/>
            </a:pPr>
            <a:r>
              <a:rPr lang="en-US" sz="1800" b="1" dirty="0">
                <a:effectLst/>
                <a:latin typeface="Calibri" panose="020F0502020204030204" pitchFamily="34" charset="0"/>
                <a:ea typeface="Calibri" panose="020F0502020204030204" pitchFamily="34" charset="0"/>
              </a:rPr>
              <a:t>United nations  Security Council Resolution for Ukrain</a:t>
            </a:r>
            <a:r>
              <a:rPr lang="en-US" b="1" dirty="0">
                <a:latin typeface="Calibri" panose="020F0502020204030204" pitchFamily="34" charset="0"/>
                <a:ea typeface="Calibri" panose="020F0502020204030204" pitchFamily="34" charset="0"/>
              </a:rPr>
              <a:t>e </a:t>
            </a:r>
            <a:r>
              <a:rPr lang="en-US" sz="1800" b="1" dirty="0">
                <a:effectLst/>
                <a:latin typeface="Calibri" panose="020F0502020204030204" pitchFamily="34" charset="0"/>
                <a:ea typeface="Calibri" panose="020F0502020204030204" pitchFamily="34" charset="0"/>
              </a:rPr>
              <a:t> </a:t>
            </a:r>
            <a:endParaRPr lang="el-GR" dirty="0"/>
          </a:p>
        </p:txBody>
      </p:sp>
      <p:sp>
        <p:nvSpPr>
          <p:cNvPr id="12" name="TextBox 11">
            <a:extLst>
              <a:ext uri="{FF2B5EF4-FFF2-40B4-BE49-F238E27FC236}">
                <a16:creationId xmlns:a16="http://schemas.microsoft.com/office/drawing/2014/main" id="{679FF418-9B53-4E57-A015-CF69D8D8C10D}"/>
              </a:ext>
            </a:extLst>
          </p:cNvPr>
          <p:cNvSpPr txBox="1"/>
          <p:nvPr/>
        </p:nvSpPr>
        <p:spPr>
          <a:xfrm>
            <a:off x="6096000" y="675570"/>
            <a:ext cx="6096000" cy="646331"/>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Over 12 million people – more than a quarter of the Ukrainian population – have fled their homes since the start of the war</a:t>
            </a:r>
            <a:endParaRPr lang="el-GR" dirty="0"/>
          </a:p>
        </p:txBody>
      </p:sp>
      <p:pic>
        <p:nvPicPr>
          <p:cNvPr id="14" name="Εικόνα 13">
            <a:extLst>
              <a:ext uri="{FF2B5EF4-FFF2-40B4-BE49-F238E27FC236}">
                <a16:creationId xmlns:a16="http://schemas.microsoft.com/office/drawing/2014/main" id="{C1A28259-BD3D-4A22-81B4-A656F23BFA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178" y="1783566"/>
            <a:ext cx="5257799" cy="4148417"/>
          </a:xfrm>
          <a:prstGeom prst="rect">
            <a:avLst/>
          </a:prstGeom>
        </p:spPr>
      </p:pic>
      <p:sp>
        <p:nvSpPr>
          <p:cNvPr id="16" name="TextBox 15">
            <a:extLst>
              <a:ext uri="{FF2B5EF4-FFF2-40B4-BE49-F238E27FC236}">
                <a16:creationId xmlns:a16="http://schemas.microsoft.com/office/drawing/2014/main" id="{5E7BA390-2625-4612-B2D1-75C2219EE3D4}"/>
              </a:ext>
            </a:extLst>
          </p:cNvPr>
          <p:cNvSpPr txBox="1"/>
          <p:nvPr/>
        </p:nvSpPr>
        <p:spPr>
          <a:xfrm>
            <a:off x="200023" y="2912843"/>
            <a:ext cx="4219574" cy="954107"/>
          </a:xfrm>
          <a:prstGeom prst="rect">
            <a:avLst/>
          </a:prstGeom>
          <a:solidFill>
            <a:schemeClr val="accent1">
              <a:lumMod val="60000"/>
              <a:lumOff val="40000"/>
            </a:schemeClr>
          </a:solidFill>
        </p:spPr>
        <p:txBody>
          <a:bodyPr wrap="square">
            <a:spAutoFit/>
          </a:bodyPr>
          <a:lstStyle/>
          <a:p>
            <a:pPr marL="342900" lvl="0" indent="-342900">
              <a:buSzPts val="1200"/>
              <a:buFont typeface="+mj-lt"/>
              <a:buAutoNum type="arabicPeriod"/>
            </a:pPr>
            <a:r>
              <a:rPr lang="en-US" sz="1400" b="1" kern="1800" dirty="0">
                <a:effectLst/>
                <a:latin typeface="Calibri" panose="020F0502020204030204" pitchFamily="34" charset="0"/>
                <a:ea typeface="Times New Roman" panose="02020603050405020304" pitchFamily="18" charset="0"/>
              </a:rPr>
              <a:t>Security Council Fails to Adopt Text Demanding Civilian Protection, Unhindered Humanitarian Access in Ukraine, as 13 Members Abstain (</a:t>
            </a:r>
            <a:r>
              <a:rPr lang="en-US" sz="1400" dirty="0">
                <a:effectLst/>
                <a:latin typeface="Calibri" panose="020F0502020204030204" pitchFamily="34" charset="0"/>
                <a:ea typeface="Times New Roman" panose="02020603050405020304" pitchFamily="18" charset="0"/>
              </a:rPr>
              <a:t>SC/14838- 23 March 2022)</a:t>
            </a:r>
            <a:endParaRPr lang="el-GR" sz="1400" dirty="0">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284AD324-1E8A-4118-82B8-7FA0D6798BFD}"/>
              </a:ext>
            </a:extLst>
          </p:cNvPr>
          <p:cNvSpPr txBox="1"/>
          <p:nvPr/>
        </p:nvSpPr>
        <p:spPr>
          <a:xfrm>
            <a:off x="200023" y="3967166"/>
            <a:ext cx="4381500" cy="2530565"/>
          </a:xfrm>
          <a:prstGeom prst="rect">
            <a:avLst/>
          </a:prstGeom>
          <a:noFill/>
        </p:spPr>
        <p:txBody>
          <a:bodyPr wrap="square">
            <a:spAutoFit/>
          </a:bodyPr>
          <a:lstStyle/>
          <a:p>
            <a:pPr algn="just">
              <a:lnSpc>
                <a:spcPct val="107000"/>
              </a:lnSpc>
              <a:spcAft>
                <a:spcPts val="80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Two (2) Vote in Favor </a:t>
            </a:r>
            <a:r>
              <a:rPr lang="en-US" sz="1400" dirty="0">
                <a:effectLst/>
                <a:latin typeface="Calibri" panose="020F0502020204030204" pitchFamily="34" charset="0"/>
                <a:ea typeface="Times New Roman" panose="02020603050405020304" pitchFamily="18" charset="0"/>
              </a:rPr>
              <a:t>(defeated by China, Russian Federation) </a:t>
            </a:r>
            <a:r>
              <a:rPr lang="en-US" sz="1100" dirty="0">
                <a:latin typeface="Calibri" panose="020F0502020204030204" pitchFamily="34" charset="0"/>
                <a:ea typeface="Times New Roman" panose="02020603050405020304" pitchFamily="18" charset="0"/>
                <a:cs typeface="Calibri" panose="020F0502020204030204" pitchFamily="34" charset="0"/>
              </a:rPr>
              <a:t>,</a:t>
            </a:r>
            <a:r>
              <a:rPr lang="en-US" sz="1400" dirty="0">
                <a:effectLst/>
                <a:latin typeface="Calibri" panose="020F0502020204030204" pitchFamily="34" charset="0"/>
                <a:ea typeface="Times New Roman" panose="02020603050405020304" pitchFamily="18" charset="0"/>
                <a:cs typeface="Calibri" panose="020F0502020204030204" pitchFamily="34" charset="0"/>
              </a:rPr>
              <a:t> None against, with Delegates Denouncing Draft as Attempt by Moscow to Justify Aggression against Neighbor</a:t>
            </a:r>
          </a:p>
          <a:p>
            <a:pPr algn="just">
              <a:lnSpc>
                <a:spcPct val="107000"/>
              </a:lnSpc>
              <a:spcAft>
                <a:spcPts val="8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It was the Council’s third vote since 24 February (</a:t>
            </a:r>
            <a:r>
              <a:rPr lang="en-US" sz="12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SC/14808</a:t>
            </a:r>
            <a:r>
              <a:rPr lang="en-US" sz="1200" dirty="0">
                <a:effectLst/>
                <a:latin typeface="Calibri" panose="020F0502020204030204" pitchFamily="34" charset="0"/>
                <a:ea typeface="Times New Roman" panose="02020603050405020304" pitchFamily="18" charset="0"/>
                <a:cs typeface="Calibri" panose="020F0502020204030204" pitchFamily="34" charset="0"/>
              </a:rPr>
              <a:t>/ 25.02.2022  and </a:t>
            </a:r>
            <a:r>
              <a:rPr lang="en-US" sz="12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5"/>
              </a:rPr>
              <a:t>SC/14809</a:t>
            </a:r>
            <a:r>
              <a:rPr lang="en-US" sz="1200" dirty="0">
                <a:effectLst/>
                <a:latin typeface="Calibri" panose="020F0502020204030204" pitchFamily="34" charset="0"/>
                <a:ea typeface="Times New Roman" panose="02020603050405020304" pitchFamily="18" charset="0"/>
                <a:cs typeface="Calibri" panose="020F0502020204030204" pitchFamily="34" charset="0"/>
              </a:rPr>
              <a:t>/ 27.02.2022) a</a:t>
            </a:r>
            <a:r>
              <a:rPr lang="en-US" sz="1200" u="sng" dirty="0">
                <a:effectLst/>
                <a:latin typeface="Calibri" panose="020F0502020204030204" pitchFamily="34" charset="0"/>
                <a:ea typeface="Times New Roman" panose="02020603050405020304" pitchFamily="18" charset="0"/>
                <a:cs typeface="Calibri" panose="020F0502020204030204" pitchFamily="34" charset="0"/>
              </a:rPr>
              <a:t>nd would have needed </a:t>
            </a:r>
            <a:r>
              <a:rPr lang="en-US" sz="1200" b="1" u="sng" dirty="0">
                <a:effectLst/>
                <a:latin typeface="Calibri" panose="020F0502020204030204" pitchFamily="34" charset="0"/>
                <a:ea typeface="Times New Roman" panose="02020603050405020304" pitchFamily="18" charset="0"/>
                <a:cs typeface="Calibri" panose="020F0502020204030204" pitchFamily="34" charset="0"/>
              </a:rPr>
              <a:t>nine votes</a:t>
            </a:r>
            <a:r>
              <a:rPr lang="en-US" sz="1200" u="sng" dirty="0">
                <a:effectLst/>
                <a:latin typeface="Calibri" panose="020F0502020204030204" pitchFamily="34" charset="0"/>
                <a:ea typeface="Times New Roman" panose="02020603050405020304" pitchFamily="18" charset="0"/>
                <a:cs typeface="Calibri" panose="020F0502020204030204" pitchFamily="34" charset="0"/>
              </a:rPr>
              <a:t> in </a:t>
            </a:r>
            <a:r>
              <a:rPr lang="en-US" sz="1200" u="sng" dirty="0" err="1">
                <a:effectLst/>
                <a:latin typeface="Calibri" panose="020F0502020204030204" pitchFamily="34" charset="0"/>
                <a:ea typeface="Times New Roman" panose="02020603050405020304" pitchFamily="18" charset="0"/>
                <a:cs typeface="Calibri" panose="020F0502020204030204" pitchFamily="34" charset="0"/>
              </a:rPr>
              <a:t>favour</a:t>
            </a:r>
            <a:r>
              <a:rPr lang="en-US" sz="1200" u="sng" dirty="0">
                <a:effectLst/>
                <a:latin typeface="Calibri" panose="020F0502020204030204" pitchFamily="34" charset="0"/>
                <a:ea typeface="Times New Roman" panose="02020603050405020304" pitchFamily="18" charset="0"/>
                <a:cs typeface="Calibri" panose="020F0502020204030204" pitchFamily="34" charset="0"/>
              </a:rPr>
              <a:t> with no veto to pass.</a:t>
            </a: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Belarus, Democratic People’s Republic of Korea and Syria joined the Russian Federation in submitting the text.</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699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1449" y="171450"/>
            <a:ext cx="8258027" cy="845616"/>
          </a:xfrm>
        </p:spPr>
        <p:txBody>
          <a:bodyPr rtlCol="0">
            <a:normAutofit/>
          </a:bodyPr>
          <a:lstStyle/>
          <a:p>
            <a:pPr algn="l" rtl="0"/>
            <a:r>
              <a:rPr lang="en-US" sz="2000" dirty="0">
                <a:ln w="0"/>
                <a:solidFill>
                  <a:schemeClr val="accent1"/>
                </a:solidFill>
                <a:effectLst>
                  <a:outerShdw blurRad="38100" dist="25400" dir="5400000" algn="ctr" rotWithShape="0">
                    <a:srgbClr val="6E747A">
                      <a:alpha val="43000"/>
                    </a:srgbClr>
                  </a:outerShdw>
                </a:effectLst>
              </a:rPr>
              <a:t>How Decisions are taking in UN  …</a:t>
            </a:r>
            <a:endParaRPr lang="el-GR" dirty="0">
              <a:ln w="0"/>
              <a:solidFill>
                <a:schemeClr val="accent1"/>
              </a:solidFill>
              <a:effectLst>
                <a:outerShdw blurRad="38100" dist="25400" dir="5400000" algn="ctr" rotWithShape="0">
                  <a:srgbClr val="6E747A">
                    <a:alpha val="43000"/>
                  </a:srgbClr>
                </a:outerShdw>
              </a:effectLst>
            </a:endParaRPr>
          </a:p>
        </p:txBody>
      </p:sp>
      <p:sp>
        <p:nvSpPr>
          <p:cNvPr id="3" name="Υπότιτλος 2"/>
          <p:cNvSpPr>
            <a:spLocks noGrp="1"/>
          </p:cNvSpPr>
          <p:nvPr>
            <p:ph type="subTitle" idx="1"/>
          </p:nvPr>
        </p:nvSpPr>
        <p:spPr>
          <a:xfrm>
            <a:off x="333375" y="1085850"/>
            <a:ext cx="4791075" cy="5143500"/>
          </a:xfrm>
        </p:spPr>
        <p:txBody>
          <a:bodyPr rtlCol="0">
            <a:normAutofit lnSpcReduction="10000"/>
          </a:bodyPr>
          <a:lstStyle/>
          <a:p>
            <a:pPr marL="228600" algn="just"/>
            <a:r>
              <a:rPr lang="en-US" sz="1800" dirty="0">
                <a:effectLst/>
                <a:latin typeface="Calibri" panose="020F0502020204030204" pitchFamily="34" charset="0"/>
                <a:ea typeface="Times New Roman" panose="02020603050405020304" pitchFamily="18" charset="0"/>
              </a:rPr>
              <a:t>In general, to be adopted, a draft resolution on a non-procedural </a:t>
            </a: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matter must have the affirmative vote of nine members of the Council, including the concurring votes of the </a:t>
            </a:r>
            <a:r>
              <a:rPr lang="en-US" sz="1800" u="sng"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five (5) permanent members</a:t>
            </a: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 </a:t>
            </a:r>
            <a:endParaRPr lang="el-GR"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a:p>
            <a:pPr marL="228600" algn="just"/>
            <a:r>
              <a:rPr lang="en-US" sz="1800" dirty="0">
                <a:effectLst/>
                <a:latin typeface="Calibri" panose="020F0502020204030204" pitchFamily="34" charset="0"/>
                <a:ea typeface="Times New Roman" panose="02020603050405020304" pitchFamily="18" charset="0"/>
              </a:rPr>
              <a:t>China, France, Russian Federation, United Kingdom of Great Britain and Northern Ireland, and the United States of America.</a:t>
            </a:r>
            <a:endParaRPr lang="el-GR" sz="1800" dirty="0">
              <a:effectLst/>
              <a:latin typeface="Times New Roman" panose="02020603050405020304" pitchFamily="18" charset="0"/>
              <a:ea typeface="Times New Roman" panose="02020603050405020304" pitchFamily="18" charset="0"/>
            </a:endParaRPr>
          </a:p>
          <a:p>
            <a:pPr marL="228600" algn="just"/>
            <a:r>
              <a:rPr lang="en-US" sz="17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These countries have the power to veto 	</a:t>
            </a:r>
            <a:r>
              <a:rPr lang="en-US" sz="1700" dirty="0">
                <a:effectLst/>
                <a:latin typeface="Calibri" panose="020F0502020204030204" pitchFamily="34" charset="0"/>
                <a:ea typeface="Times New Roman" panose="02020603050405020304" pitchFamily="18" charset="0"/>
                <a:cs typeface="Calibri" panose="020F0502020204030204" pitchFamily="34" charset="0"/>
              </a:rPr>
              <a:t>Security 	Council resolutions, enshrined in the 	UN Charter – a 	right accorded to them 	because of their key roles in establishing the 	United Nations.</a:t>
            </a:r>
            <a:endParaRPr lang="el-GR" sz="17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US" sz="1700" b="1" dirty="0">
                <a:effectLst/>
                <a:latin typeface="Calibri" panose="020F0502020204030204" pitchFamily="34" charset="0"/>
                <a:ea typeface="Times New Roman" panose="02020603050405020304" pitchFamily="18" charset="0"/>
                <a:cs typeface="Calibri" panose="020F0502020204030204" pitchFamily="34" charset="0"/>
              </a:rPr>
              <a:t>	</a:t>
            </a:r>
            <a:r>
              <a:rPr lang="en-US" sz="1700" dirty="0">
                <a:effectLst/>
                <a:latin typeface="Calibri" panose="020F0502020204030204" pitchFamily="34" charset="0"/>
                <a:ea typeface="Times New Roman" panose="02020603050405020304" pitchFamily="18" charset="0"/>
                <a:cs typeface="Calibri" panose="020F0502020204030204" pitchFamily="34" charset="0"/>
              </a:rPr>
              <a:t>Following the resolution adopted by 	</a:t>
            </a:r>
            <a:r>
              <a:rPr lang="en-US" sz="1700" b="1" dirty="0">
                <a:effectLst/>
                <a:latin typeface="Calibri" panose="020F0502020204030204" pitchFamily="34" charset="0"/>
                <a:ea typeface="Times New Roman" panose="02020603050405020304" pitchFamily="18" charset="0"/>
                <a:cs typeface="Calibri" panose="020F0502020204030204" pitchFamily="34" charset="0"/>
              </a:rPr>
              <a:t>consensus</a:t>
            </a:r>
            <a:r>
              <a:rPr lang="en-US" sz="1700" dirty="0">
                <a:effectLst/>
                <a:latin typeface="Calibri" panose="020F0502020204030204" pitchFamily="34" charset="0"/>
                <a:ea typeface="Times New Roman" panose="02020603050405020304" pitchFamily="18" charset="0"/>
                <a:cs typeface="Calibri" panose="020F0502020204030204" pitchFamily="34" charset="0"/>
              </a:rPr>
              <a:t>, 	any 	such use will now trigger a 	General 	Assembly 	meeting, where all UN 	members 	can scrutinize and 	comment on 	the veto.</a:t>
            </a:r>
            <a:endParaRPr lang="el-GR" sz="1700" dirty="0">
              <a:effectLst/>
              <a:latin typeface="Calibri" panose="020F0502020204030204" pitchFamily="34" charset="0"/>
              <a:ea typeface="Calibri" panose="020F0502020204030204" pitchFamily="34" charset="0"/>
              <a:cs typeface="Calibri" panose="020F0502020204030204" pitchFamily="34" charset="0"/>
            </a:endParaRPr>
          </a:p>
          <a:p>
            <a:pPr rtl="0"/>
            <a:endParaRPr lang="el-GR" dirty="0"/>
          </a:p>
        </p:txBody>
      </p:sp>
      <p:pic>
        <p:nvPicPr>
          <p:cNvPr id="5" name="Εικόνα 4">
            <a:extLst>
              <a:ext uri="{FF2B5EF4-FFF2-40B4-BE49-F238E27FC236}">
                <a16:creationId xmlns:a16="http://schemas.microsoft.com/office/drawing/2014/main" id="{5CB137C6-3584-44D8-AFCF-1CF3E41CFC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66725"/>
            <a:ext cx="5462114" cy="5600700"/>
          </a:xfrm>
          <a:prstGeom prst="rect">
            <a:avLst/>
          </a:prstGeom>
        </p:spPr>
      </p:pic>
    </p:spTree>
    <p:extLst>
      <p:ext uri="{BB962C8B-B14F-4D97-AF65-F5344CB8AC3E}">
        <p14:creationId xmlns:p14="http://schemas.microsoft.com/office/powerpoint/2010/main" val="1801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F5BB9E-F195-4A22-BE6A-BE46F354C7CC}"/>
              </a:ext>
            </a:extLst>
          </p:cNvPr>
          <p:cNvSpPr txBox="1"/>
          <p:nvPr/>
        </p:nvSpPr>
        <p:spPr>
          <a:xfrm>
            <a:off x="390525" y="1184613"/>
            <a:ext cx="4819650" cy="923330"/>
          </a:xfrm>
          <a:prstGeom prst="rect">
            <a:avLst/>
          </a:prstGeom>
          <a:noFill/>
        </p:spPr>
        <p:txBody>
          <a:bodyPr wrap="square">
            <a:spAutoFit/>
          </a:bodyPr>
          <a:lstStyle/>
          <a:p>
            <a:pPr algn="just"/>
            <a:endParaRPr lang="el-GR"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pPr algn="just"/>
            <a:endParaRPr lang="el-GR" sz="1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6A2658E7-B2A1-469B-949B-65E6CB8D4B8B}"/>
              </a:ext>
            </a:extLst>
          </p:cNvPr>
          <p:cNvSpPr txBox="1"/>
          <p:nvPr/>
        </p:nvSpPr>
        <p:spPr>
          <a:xfrm>
            <a:off x="5895977" y="516167"/>
            <a:ext cx="6096000" cy="344069"/>
          </a:xfrm>
          <a:prstGeom prst="rect">
            <a:avLst/>
          </a:prstGeom>
          <a:noFill/>
        </p:spPr>
        <p:txBody>
          <a:bodyPr wrap="square">
            <a:spAutoFit/>
          </a:bodyPr>
          <a:lstStyle/>
          <a:p>
            <a:pPr lvl="0">
              <a:lnSpc>
                <a:spcPct val="107000"/>
              </a:lnSpc>
              <a:spcAft>
                <a:spcPts val="800"/>
              </a:spcAft>
              <a:buSzPts val="1000"/>
              <a:tabLst>
                <a:tab pos="4572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AC9FDE9-B5AC-41BA-8A1E-7C609D0108E7}"/>
              </a:ext>
            </a:extLst>
          </p:cNvPr>
          <p:cNvSpPr txBox="1"/>
          <p:nvPr/>
        </p:nvSpPr>
        <p:spPr>
          <a:xfrm>
            <a:off x="3371850" y="89060"/>
            <a:ext cx="6096000" cy="369332"/>
          </a:xfrm>
          <a:prstGeom prst="rect">
            <a:avLst/>
          </a:prstGeom>
          <a:noFill/>
        </p:spPr>
        <p:txBody>
          <a:bodyPr wrap="square">
            <a:spAutoFit/>
          </a:bodyPr>
          <a:lstStyle/>
          <a:p>
            <a:pPr algn="just"/>
            <a:r>
              <a:rPr lang="en-US" sz="18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Initiatives relevant to conflict preventions</a:t>
            </a:r>
            <a:endParaRPr lang="el-GR"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38E1B351-A663-4102-93AE-941F4A7F8649}"/>
              </a:ext>
            </a:extLst>
          </p:cNvPr>
          <p:cNvSpPr txBox="1"/>
          <p:nvPr/>
        </p:nvSpPr>
        <p:spPr>
          <a:xfrm>
            <a:off x="0" y="556129"/>
            <a:ext cx="6096000" cy="369332"/>
          </a:xfrm>
          <a:prstGeom prst="rect">
            <a:avLst/>
          </a:prstGeom>
          <a:noFill/>
        </p:spPr>
        <p:txBody>
          <a:bodyPr wrap="square">
            <a:spAutoFit/>
          </a:bodyPr>
          <a:lstStyle/>
          <a:p>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The International Court of Justice</a:t>
            </a:r>
            <a:endParaRPr lang="el-GR" dirty="0">
              <a:ln w="0"/>
              <a:solidFill>
                <a:schemeClr val="accent1"/>
              </a:solidFill>
              <a:effectLst>
                <a:outerShdw blurRad="38100" dist="25400" dir="5400000" algn="ctr" rotWithShape="0">
                  <a:srgbClr val="6E747A">
                    <a:alpha val="43000"/>
                  </a:srgbClr>
                </a:outerShdw>
              </a:effectLst>
            </a:endParaRPr>
          </a:p>
        </p:txBody>
      </p:sp>
      <p:sp>
        <p:nvSpPr>
          <p:cNvPr id="12" name="TextBox 11">
            <a:extLst>
              <a:ext uri="{FF2B5EF4-FFF2-40B4-BE49-F238E27FC236}">
                <a16:creationId xmlns:a16="http://schemas.microsoft.com/office/drawing/2014/main" id="{679FF418-9B53-4E57-A015-CF69D8D8C10D}"/>
              </a:ext>
            </a:extLst>
          </p:cNvPr>
          <p:cNvSpPr txBox="1"/>
          <p:nvPr/>
        </p:nvSpPr>
        <p:spPr>
          <a:xfrm>
            <a:off x="6119812" y="1134053"/>
            <a:ext cx="6096000" cy="1477328"/>
          </a:xfrm>
          <a:prstGeom prst="rect">
            <a:avLst/>
          </a:prstGeom>
          <a:noFill/>
        </p:spPr>
        <p:txBody>
          <a:bodyPr wrap="square">
            <a:spAutoFit/>
          </a:bodyPr>
          <a:lstStyle/>
          <a:p>
            <a:pPr marL="285750" indent="-285750">
              <a:buFont typeface="Wingdings" panose="05000000000000000000" pitchFamily="2" charset="2"/>
              <a:buChar char="§"/>
            </a:pPr>
            <a:endParaRPr lang="en-US" sz="1800" b="1" dirty="0">
              <a:effectLst/>
              <a:latin typeface="Calibri" panose="020F0502020204030204" pitchFamily="34" charset="0"/>
              <a:ea typeface="Calibri" panose="020F0502020204030204" pitchFamily="34" charset="0"/>
            </a:endParaRPr>
          </a:p>
          <a:p>
            <a:pPr marL="285750" indent="-285750">
              <a:buFont typeface="Wingdings" panose="05000000000000000000" pitchFamily="2" charset="2"/>
              <a:buChar char="§"/>
            </a:pPr>
            <a:endParaRPr lang="en-US" b="1" dirty="0">
              <a:latin typeface="Calibri" panose="020F0502020204030204" pitchFamily="34" charset="0"/>
              <a:ea typeface="Calibri" panose="020F0502020204030204" pitchFamily="34" charset="0"/>
            </a:endParaRPr>
          </a:p>
          <a:p>
            <a:pPr marL="285750" indent="-285750">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rPr>
              <a:t>By thirteen votes to two</a:t>
            </a:r>
            <a:r>
              <a:rPr lang="en-US" sz="1800" dirty="0">
                <a:effectLst/>
                <a:latin typeface="Calibri" panose="020F0502020204030204" pitchFamily="34" charset="0"/>
                <a:ea typeface="Calibri" panose="020F0502020204030204" pitchFamily="34" charset="0"/>
              </a:rPr>
              <a:t>, The Russian Federation shall immediately suspend the military operations that it commenced on 24 February 2022 in the territory of Ukraine;</a:t>
            </a:r>
            <a:endParaRPr lang="el-GR" dirty="0"/>
          </a:p>
        </p:txBody>
      </p:sp>
      <p:sp>
        <p:nvSpPr>
          <p:cNvPr id="16" name="TextBox 15">
            <a:extLst>
              <a:ext uri="{FF2B5EF4-FFF2-40B4-BE49-F238E27FC236}">
                <a16:creationId xmlns:a16="http://schemas.microsoft.com/office/drawing/2014/main" id="{5E7BA390-2625-4612-B2D1-75C2219EE3D4}"/>
              </a:ext>
            </a:extLst>
          </p:cNvPr>
          <p:cNvSpPr txBox="1"/>
          <p:nvPr/>
        </p:nvSpPr>
        <p:spPr>
          <a:xfrm>
            <a:off x="180973" y="1578224"/>
            <a:ext cx="4305302" cy="2308324"/>
          </a:xfrm>
          <a:prstGeom prst="rect">
            <a:avLst/>
          </a:prstGeom>
          <a:solidFill>
            <a:schemeClr val="accent4"/>
          </a:solidFill>
          <a:ln>
            <a:solidFill>
              <a:schemeClr val="tx2">
                <a:lumMod val="25000"/>
              </a:schemeClr>
            </a:solidFill>
          </a:ln>
        </p:spPr>
        <p:txBody>
          <a:bodyPr wrap="square">
            <a:spAutoFit/>
          </a:bodyPr>
          <a:lstStyle/>
          <a:p>
            <a:pPr algn="just"/>
            <a:r>
              <a:rPr lang="en-US" sz="1800" dirty="0">
                <a:effectLst/>
                <a:latin typeface="Calibri" panose="020F0502020204030204" pitchFamily="34" charset="0"/>
                <a:ea typeface="Times New Roman" panose="02020603050405020304" pitchFamily="18" charset="0"/>
              </a:rPr>
              <a:t>The ICJ Principal judicial organ of the United Nations, has delivered its Order on the Request for the indication of provisional measures submitted by Ukraine in the case concerning Allegations of Genocide under the Convention on the Prevention and Punishment of the Crime of Genocide (Ukraine v. Russian Federation)</a:t>
            </a:r>
            <a:endParaRPr lang="el-GR" sz="18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A5E069D0-6D63-481C-A7EC-7171600A3FE7}"/>
              </a:ext>
            </a:extLst>
          </p:cNvPr>
          <p:cNvSpPr txBox="1"/>
          <p:nvPr/>
        </p:nvSpPr>
        <p:spPr>
          <a:xfrm>
            <a:off x="6096000" y="3009385"/>
            <a:ext cx="6119812" cy="1754326"/>
          </a:xfrm>
          <a:prstGeom prst="rect">
            <a:avLst/>
          </a:prstGeom>
          <a:noFill/>
        </p:spPr>
        <p:txBody>
          <a:bodyPr wrap="square">
            <a:spAutoFit/>
          </a:bodyPr>
          <a:lstStyle/>
          <a:p>
            <a:pPr marL="285750" indent="-285750">
              <a:buFont typeface="Wingdings" panose="05000000000000000000" pitchFamily="2" charset="2"/>
              <a:buChar char="§"/>
            </a:pPr>
            <a:r>
              <a:rPr lang="en-US" sz="1800" b="1" dirty="0">
                <a:effectLst/>
                <a:latin typeface="Calibri" panose="020F0502020204030204" pitchFamily="34" charset="0"/>
                <a:ea typeface="Calibri" panose="020F0502020204030204" pitchFamily="34" charset="0"/>
              </a:rPr>
              <a:t>By thirteen votes to two</a:t>
            </a:r>
            <a:r>
              <a:rPr lang="en-US" sz="1800" dirty="0">
                <a:effectLst/>
                <a:latin typeface="Calibri" panose="020F0502020204030204" pitchFamily="34" charset="0"/>
                <a:ea typeface="Calibri" panose="020F0502020204030204" pitchFamily="34" charset="0"/>
              </a:rPr>
              <a:t>, The Russian Federation shall ensure that any military or irregular armed units which may be directed or supported by it, as well as any organizations and persons which may be subject to its control or direction, take no steps in furtherance of the military operations referred to in point (1) above</a:t>
            </a:r>
            <a:endParaRPr lang="el-GR" dirty="0"/>
          </a:p>
        </p:txBody>
      </p:sp>
      <p:sp>
        <p:nvSpPr>
          <p:cNvPr id="17" name="TextBox 16">
            <a:extLst>
              <a:ext uri="{FF2B5EF4-FFF2-40B4-BE49-F238E27FC236}">
                <a16:creationId xmlns:a16="http://schemas.microsoft.com/office/drawing/2014/main" id="{9D805866-594D-4F09-866B-23A32C10DDD5}"/>
              </a:ext>
            </a:extLst>
          </p:cNvPr>
          <p:cNvSpPr txBox="1"/>
          <p:nvPr/>
        </p:nvSpPr>
        <p:spPr>
          <a:xfrm>
            <a:off x="390525" y="4194325"/>
            <a:ext cx="3990975" cy="2031325"/>
          </a:xfrm>
          <a:prstGeom prst="rect">
            <a:avLst/>
          </a:prstGeom>
          <a:noFill/>
        </p:spPr>
        <p:txBody>
          <a:bodyPr wrap="square">
            <a:spAutoFit/>
          </a:bodyPr>
          <a:lstStyle/>
          <a:p>
            <a:pPr algn="just"/>
            <a:r>
              <a:rPr lang="en-US" b="1" dirty="0">
                <a:latin typeface="Calibri" panose="020F0502020204030204" pitchFamily="34" charset="0"/>
                <a:ea typeface="Calibri" panose="020F0502020204030204" pitchFamily="34" charset="0"/>
                <a:cs typeface="Times New Roman" panose="02020603050405020304" pitchFamily="18" charset="0"/>
              </a:rPr>
              <a:t>M</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ore </a:t>
            </a: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than €7 million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has been made available to support Ukraine in gathering and submitting evidence of war crimes to the International Criminal Court by EU. </a:t>
            </a:r>
          </a:p>
          <a:p>
            <a:pPr algn="just"/>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Josep </a:t>
            </a:r>
            <a:r>
              <a:rPr lang="en-US" sz="1800" b="1" i="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Borel</a:t>
            </a:r>
            <a:r>
              <a:rPr lang="en-US" sz="18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HR of EU </a:t>
            </a:r>
            <a:r>
              <a:rPr lang="en-US" b="1" i="1" dirty="0">
                <a:latin typeface="Calibri" panose="020F0502020204030204" pitchFamily="34" charset="0"/>
                <a:ea typeface="Calibri" panose="020F0502020204030204" pitchFamily="34" charset="0"/>
                <a:cs typeface="Times New Roman" panose="02020603050405020304" pitchFamily="18" charset="0"/>
              </a:rPr>
              <a:t>F</a:t>
            </a:r>
            <a:r>
              <a:rPr lang="en-US" sz="18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oreign </a:t>
            </a:r>
            <a:r>
              <a:rPr lang="en-US" b="1" i="1" dirty="0">
                <a:latin typeface="Calibri" panose="020F0502020204030204" pitchFamily="34" charset="0"/>
                <a:ea typeface="Calibri" panose="020F0502020204030204" pitchFamily="34" charset="0"/>
                <a:cs typeface="Times New Roman" panose="02020603050405020304" pitchFamily="18" charset="0"/>
              </a:rPr>
              <a:t>P</a:t>
            </a:r>
            <a:r>
              <a:rPr lang="en-US" sz="18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olicy)</a:t>
            </a:r>
            <a:endParaRPr lang="el-GR" sz="1800"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49DB1A3-B156-4625-953F-4217100B0B35}"/>
              </a:ext>
            </a:extLst>
          </p:cNvPr>
          <p:cNvSpPr txBox="1"/>
          <p:nvPr/>
        </p:nvSpPr>
        <p:spPr>
          <a:xfrm>
            <a:off x="5895977" y="762650"/>
            <a:ext cx="5410198" cy="646331"/>
          </a:xfrm>
          <a:prstGeom prst="rect">
            <a:avLst/>
          </a:prstGeom>
          <a:noFill/>
        </p:spPr>
        <p:txBody>
          <a:bodyPr wrap="square">
            <a:spAutoFit/>
          </a:bodyPr>
          <a:lstStyle/>
          <a:p>
            <a:pPr marL="285750" indent="-285750">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rPr>
              <a:t>The Court indicates provisional measures</a:t>
            </a:r>
          </a:p>
          <a:p>
            <a:r>
              <a:rPr lang="en-US" sz="1600" b="1" dirty="0">
                <a:latin typeface="Calibri" panose="020F0502020204030204" pitchFamily="34" charset="0"/>
                <a:ea typeface="Times New Roman" panose="02020603050405020304" pitchFamily="18" charset="0"/>
              </a:rPr>
              <a:t>	</a:t>
            </a:r>
            <a:r>
              <a:rPr lang="en-US" sz="1600" b="1" dirty="0">
                <a:effectLst/>
                <a:latin typeface="Calibri" panose="020F0502020204030204" pitchFamily="34" charset="0"/>
                <a:ea typeface="Times New Roman" panose="02020603050405020304" pitchFamily="18" charset="0"/>
              </a:rPr>
              <a:t>(No. 2022/11,  16 March 2022</a:t>
            </a:r>
            <a:r>
              <a:rPr lang="en-US" sz="1600" dirty="0">
                <a:effectLst/>
                <a:latin typeface="Calibri" panose="020F0502020204030204" pitchFamily="34" charset="0"/>
                <a:ea typeface="Times New Roman" panose="02020603050405020304" pitchFamily="18" charset="0"/>
              </a:rPr>
              <a:t>)</a:t>
            </a:r>
            <a:endParaRPr lang="el-G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720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F5BB9E-F195-4A22-BE6A-BE46F354C7CC}"/>
              </a:ext>
            </a:extLst>
          </p:cNvPr>
          <p:cNvSpPr txBox="1"/>
          <p:nvPr/>
        </p:nvSpPr>
        <p:spPr>
          <a:xfrm>
            <a:off x="390525" y="1184613"/>
            <a:ext cx="4819650" cy="923330"/>
          </a:xfrm>
          <a:prstGeom prst="rect">
            <a:avLst/>
          </a:prstGeom>
          <a:noFill/>
        </p:spPr>
        <p:txBody>
          <a:bodyPr wrap="square">
            <a:spAutoFit/>
          </a:bodyPr>
          <a:lstStyle/>
          <a:p>
            <a:pPr algn="just"/>
            <a:endParaRPr lang="el-GR"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pPr algn="just"/>
            <a:endParaRPr lang="el-GR" sz="1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6A2658E7-B2A1-469B-949B-65E6CB8D4B8B}"/>
              </a:ext>
            </a:extLst>
          </p:cNvPr>
          <p:cNvSpPr txBox="1"/>
          <p:nvPr/>
        </p:nvSpPr>
        <p:spPr>
          <a:xfrm>
            <a:off x="5895977" y="516167"/>
            <a:ext cx="6096000" cy="344069"/>
          </a:xfrm>
          <a:prstGeom prst="rect">
            <a:avLst/>
          </a:prstGeom>
          <a:noFill/>
        </p:spPr>
        <p:txBody>
          <a:bodyPr wrap="square">
            <a:spAutoFit/>
          </a:bodyPr>
          <a:lstStyle/>
          <a:p>
            <a:pPr lvl="0">
              <a:lnSpc>
                <a:spcPct val="107000"/>
              </a:lnSpc>
              <a:spcAft>
                <a:spcPts val="800"/>
              </a:spcAft>
              <a:buSzPts val="1000"/>
              <a:tabLst>
                <a:tab pos="4572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AC9FDE9-B5AC-41BA-8A1E-7C609D0108E7}"/>
              </a:ext>
            </a:extLst>
          </p:cNvPr>
          <p:cNvSpPr txBox="1"/>
          <p:nvPr/>
        </p:nvSpPr>
        <p:spPr>
          <a:xfrm>
            <a:off x="3371850" y="89060"/>
            <a:ext cx="6096000" cy="369332"/>
          </a:xfrm>
          <a:prstGeom prst="rect">
            <a:avLst/>
          </a:prstGeom>
          <a:noFill/>
        </p:spPr>
        <p:txBody>
          <a:bodyPr wrap="square">
            <a:spAutoFit/>
          </a:bodyPr>
          <a:lstStyle/>
          <a:p>
            <a:pPr algn="just"/>
            <a:r>
              <a:rPr lang="en-US" sz="18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Initiatives relevant to conflict preventions</a:t>
            </a:r>
            <a:endParaRPr lang="el-GR"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5E7BA390-2625-4612-B2D1-75C2219EE3D4}"/>
              </a:ext>
            </a:extLst>
          </p:cNvPr>
          <p:cNvSpPr txBox="1"/>
          <p:nvPr/>
        </p:nvSpPr>
        <p:spPr>
          <a:xfrm>
            <a:off x="123823" y="965423"/>
            <a:ext cx="4819650" cy="923330"/>
          </a:xfrm>
          <a:prstGeom prst="rect">
            <a:avLst/>
          </a:prstGeom>
          <a:solidFill>
            <a:schemeClr val="tx1"/>
          </a:solidFill>
        </p:spPr>
        <p:txBody>
          <a:bodyPr wrap="square">
            <a:spAutoFit/>
          </a:bodyPr>
          <a:lstStyle/>
          <a:p>
            <a:pPr algn="just"/>
            <a:r>
              <a:rPr lang="en-US" sz="1800" b="1" dirty="0">
                <a:effectLst/>
                <a:highlight>
                  <a:srgbClr val="00FF00"/>
                </a:highlight>
                <a:latin typeface="Arial" panose="020B0604020202020204" pitchFamily="34" charset="0"/>
                <a:ea typeface="Calibri" panose="020F0502020204030204" pitchFamily="34" charset="0"/>
              </a:rPr>
              <a:t>The Security Council today renewed the mandate of the United Nations Peacekeeping Force in Cyprus (UNFICYP)</a:t>
            </a:r>
            <a:r>
              <a:rPr lang="en-US" sz="1800" b="1" dirty="0">
                <a:effectLst/>
                <a:latin typeface="Arial" panose="020B0604020202020204" pitchFamily="34" charset="0"/>
                <a:ea typeface="Calibri" panose="020F0502020204030204" pitchFamily="34" charset="0"/>
              </a:rPr>
              <a:t>)</a:t>
            </a:r>
            <a:r>
              <a:rPr lang="en-US" sz="1800" dirty="0">
                <a:effectLst/>
                <a:latin typeface="Arial" panose="020B0604020202020204" pitchFamily="34" charset="0"/>
                <a:ea typeface="Calibri" panose="020F0502020204030204" pitchFamily="34" charset="0"/>
              </a:rPr>
              <a:t> </a:t>
            </a:r>
            <a:endParaRPr lang="el-GR" sz="18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9D805866-594D-4F09-866B-23A32C10DDD5}"/>
              </a:ext>
            </a:extLst>
          </p:cNvPr>
          <p:cNvSpPr txBox="1"/>
          <p:nvPr/>
        </p:nvSpPr>
        <p:spPr>
          <a:xfrm>
            <a:off x="200023" y="2147905"/>
            <a:ext cx="4352925" cy="4865884"/>
          </a:xfrm>
          <a:prstGeom prst="rect">
            <a:avLst/>
          </a:prstGeom>
          <a:noFill/>
        </p:spPr>
        <p:txBody>
          <a:bodyPr wrap="square">
            <a:spAutoFit/>
          </a:bodyPr>
          <a:lstStyle/>
          <a:p>
            <a:pPr algn="just">
              <a:lnSpc>
                <a:spcPct val="107000"/>
              </a:lnSpc>
              <a:spcAft>
                <a:spcPts val="80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The Security Council extended the mandate of the United </a:t>
            </a:r>
            <a:r>
              <a:rPr lang="en-US" sz="1600" b="1" dirty="0">
                <a:effectLst/>
                <a:latin typeface="Calibri" panose="020F0502020204030204" pitchFamily="34" charset="0"/>
                <a:ea typeface="Times New Roman" panose="02020603050405020304" pitchFamily="18" charset="0"/>
                <a:cs typeface="Calibri" panose="020F0502020204030204" pitchFamily="34" charset="0"/>
              </a:rPr>
              <a:t>Nations Peacekeeping Force in Cyprus </a:t>
            </a:r>
            <a:r>
              <a:rPr lang="en-US" sz="1600" dirty="0">
                <a:effectLst/>
                <a:latin typeface="Calibri" panose="020F0502020204030204" pitchFamily="34" charset="0"/>
                <a:ea typeface="Times New Roman" panose="02020603050405020304" pitchFamily="18" charset="0"/>
                <a:cs typeface="Calibri" panose="020F0502020204030204" pitchFamily="34" charset="0"/>
              </a:rPr>
              <a:t>(UNFICYP) for six months — until on 31 July — expressing serious concern about several issues, including the continued violations of the military status quo along the ceasefire lines.</a:t>
            </a:r>
          </a:p>
          <a:p>
            <a:pPr algn="just">
              <a:lnSpc>
                <a:spcPct val="107000"/>
              </a:lnSpc>
              <a:spcAft>
                <a:spcPts val="800"/>
              </a:spcAft>
            </a:pPr>
            <a:endParaRPr lang="en-US" sz="1400"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US" sz="1600" dirty="0">
                <a:latin typeface="Calibri" panose="020F0502020204030204" pitchFamily="34" charset="0"/>
                <a:ea typeface="Times New Roman" panose="02020603050405020304" pitchFamily="18" charset="0"/>
                <a:cs typeface="Calibri" panose="020F0502020204030204" pitchFamily="34" charset="0"/>
              </a:rPr>
              <a:t>T</a:t>
            </a:r>
            <a:r>
              <a:rPr lang="en-US" sz="1600" dirty="0">
                <a:effectLst/>
                <a:latin typeface="Calibri" panose="020F0502020204030204" pitchFamily="34" charset="0"/>
                <a:ea typeface="Times New Roman" panose="02020603050405020304" pitchFamily="18" charset="0"/>
                <a:cs typeface="Calibri" panose="020F0502020204030204" pitchFamily="34" charset="0"/>
              </a:rPr>
              <a:t>he Security Council called on the leaders of the two Cypriot communities and all involved parties to refrain from any actions and rhetoric that might damage the settlement process and that could raise tensions on the island.  It also expressed concern over tensions in the Eastern Mediterranean, and underlined that disputes should be resolved peacefully, in accordance with applicable international law.</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Εικόνα 2">
            <a:extLst>
              <a:ext uri="{FF2B5EF4-FFF2-40B4-BE49-F238E27FC236}">
                <a16:creationId xmlns:a16="http://schemas.microsoft.com/office/drawing/2014/main" id="{E8B1FFEC-CCF9-409B-B893-9A2F19F81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550" y="2743200"/>
            <a:ext cx="3371850" cy="3059072"/>
          </a:xfrm>
          <a:prstGeom prst="rect">
            <a:avLst/>
          </a:prstGeom>
        </p:spPr>
      </p:pic>
      <p:sp>
        <p:nvSpPr>
          <p:cNvPr id="14" name="TextBox 13">
            <a:extLst>
              <a:ext uri="{FF2B5EF4-FFF2-40B4-BE49-F238E27FC236}">
                <a16:creationId xmlns:a16="http://schemas.microsoft.com/office/drawing/2014/main" id="{71361BBD-4C6F-4D3D-A0D7-1439F899CB2C}"/>
              </a:ext>
            </a:extLst>
          </p:cNvPr>
          <p:cNvSpPr txBox="1"/>
          <p:nvPr/>
        </p:nvSpPr>
        <p:spPr>
          <a:xfrm>
            <a:off x="6529387" y="1142609"/>
            <a:ext cx="5662613" cy="1200329"/>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It recalled the status of </a:t>
            </a:r>
            <a:r>
              <a:rPr lang="en-US" sz="1800" dirty="0" err="1">
                <a:effectLst/>
                <a:latin typeface="Calibri" panose="020F0502020204030204" pitchFamily="34" charset="0"/>
                <a:ea typeface="Calibri" panose="020F0502020204030204" pitchFamily="34" charset="0"/>
              </a:rPr>
              <a:t>Varosha</a:t>
            </a:r>
            <a:r>
              <a:rPr lang="en-US" sz="1800" dirty="0">
                <a:effectLst/>
                <a:latin typeface="Calibri" panose="020F0502020204030204" pitchFamily="34" charset="0"/>
                <a:ea typeface="Calibri" panose="020F0502020204030204" pitchFamily="34" charset="0"/>
              </a:rPr>
              <a:t> — set out in relevant resolutions, including resolutions 550 (1984) and 789 (1992), and its presidential statement (document </a:t>
            </a:r>
            <a:r>
              <a:rPr lang="en-US" sz="18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S/PRST/2021/13</a:t>
            </a:r>
            <a:r>
              <a:rPr lang="en-US" sz="1800" dirty="0">
                <a:effectLst/>
                <a:latin typeface="Calibri" panose="020F0502020204030204" pitchFamily="34" charset="0"/>
                <a:ea typeface="Calibri" panose="020F0502020204030204" pitchFamily="34" charset="0"/>
              </a:rPr>
              <a:t>), </a:t>
            </a:r>
            <a:endParaRPr lang="el-GR" dirty="0"/>
          </a:p>
        </p:txBody>
      </p:sp>
    </p:spTree>
    <p:extLst>
      <p:ext uri="{BB962C8B-B14F-4D97-AF65-F5344CB8AC3E}">
        <p14:creationId xmlns:p14="http://schemas.microsoft.com/office/powerpoint/2010/main" val="337246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7379" y="242970"/>
            <a:ext cx="4201584" cy="1000125"/>
          </a:xfrm>
        </p:spPr>
        <p:txBody>
          <a:bodyPr rtlCol="0"/>
          <a:lstStyle/>
          <a:p>
            <a:r>
              <a:rPr lang="en-US" sz="2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Youth Initiatives in Cyprus </a:t>
            </a:r>
            <a:br>
              <a:rPr lang="el-GR" sz="1800" dirty="0">
                <a:effectLst/>
                <a:latin typeface="Times New Roman" panose="02020603050405020304" pitchFamily="18" charset="0"/>
                <a:ea typeface="Times New Roman" panose="02020603050405020304" pitchFamily="18" charset="0"/>
              </a:rPr>
            </a:br>
            <a:endParaRPr lang="el-GR" dirty="0"/>
          </a:p>
        </p:txBody>
      </p:sp>
      <p:sp>
        <p:nvSpPr>
          <p:cNvPr id="4" name="Σύμβολο κράτησης θέσης κειμένου 3"/>
          <p:cNvSpPr>
            <a:spLocks noGrp="1"/>
          </p:cNvSpPr>
          <p:nvPr>
            <p:ph type="body" sz="half" idx="2"/>
          </p:nvPr>
        </p:nvSpPr>
        <p:spPr/>
        <p:txBody>
          <a:bodyPr rtlCol="0"/>
          <a:lstStyle/>
          <a:p>
            <a:br>
              <a:rPr lang="en-US" sz="1800" dirty="0">
                <a:effectLst/>
                <a:latin typeface="Calibri" panose="020F0502020204030204" pitchFamily="34" charset="0"/>
                <a:ea typeface="Times New Roman" panose="02020603050405020304" pitchFamily="18" charset="0"/>
              </a:rPr>
            </a:br>
            <a:endParaRPr lang="el-GR" sz="1800" dirty="0">
              <a:effectLst/>
              <a:latin typeface="Times New Roman" panose="02020603050405020304" pitchFamily="18" charset="0"/>
              <a:ea typeface="Times New Roman" panose="02020603050405020304" pitchFamily="18" charset="0"/>
            </a:endParaRPr>
          </a:p>
          <a:p>
            <a:r>
              <a:rPr lang="en-U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just"/>
            <a:endParaRPr lang="en-US" sz="1800" dirty="0">
              <a:effectLst/>
              <a:latin typeface="Times New Roman" panose="02020603050405020304" pitchFamily="18" charset="0"/>
              <a:ea typeface="Times New Roman" panose="02020603050405020304" pitchFamily="18" charset="0"/>
            </a:endParaRPr>
          </a:p>
          <a:p>
            <a:pPr algn="just"/>
            <a:endParaRPr lang="el-GR" sz="1800" dirty="0">
              <a:effectLst/>
              <a:latin typeface="Times New Roman" panose="02020603050405020304" pitchFamily="18" charset="0"/>
              <a:ea typeface="Times New Roman" panose="02020603050405020304" pitchFamily="18" charset="0"/>
            </a:endParaRPr>
          </a:p>
          <a:p>
            <a:pPr rtl="0"/>
            <a:endParaRPr lang="el-GR" dirty="0"/>
          </a:p>
        </p:txBody>
      </p:sp>
      <p:sp>
        <p:nvSpPr>
          <p:cNvPr id="7" name="TextBox 6">
            <a:extLst>
              <a:ext uri="{FF2B5EF4-FFF2-40B4-BE49-F238E27FC236}">
                <a16:creationId xmlns:a16="http://schemas.microsoft.com/office/drawing/2014/main" id="{460D990E-4606-4604-93D0-96E2AD83D66C}"/>
              </a:ext>
            </a:extLst>
          </p:cNvPr>
          <p:cNvSpPr txBox="1"/>
          <p:nvPr/>
        </p:nvSpPr>
        <p:spPr>
          <a:xfrm>
            <a:off x="598608" y="1578078"/>
            <a:ext cx="3576107" cy="2862322"/>
          </a:xfrm>
          <a:prstGeom prst="rect">
            <a:avLst/>
          </a:prstGeom>
          <a:noFill/>
        </p:spPr>
        <p:txBody>
          <a:bodyPr wrap="square">
            <a:spAutoFit/>
          </a:bodyPr>
          <a:lstStyle/>
          <a:p>
            <a:r>
              <a:rPr lang="en-US" sz="1800" b="1" kern="1800" dirty="0">
                <a:effectLst/>
                <a:latin typeface="Times New Roman" panose="02020603050405020304" pitchFamily="18" charset="0"/>
                <a:ea typeface="Times New Roman" panose="02020603050405020304" pitchFamily="18" charset="0"/>
              </a:rPr>
              <a:t>Young Leaders in Action:</a:t>
            </a:r>
          </a:p>
          <a:p>
            <a:endParaRPr lang="en-US" sz="1800" b="1" kern="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Inclusion of Women and Youth in Peacebuilding is an action within the ‘Peacebuilding in Divided Societies’ programme implemented by the </a:t>
            </a:r>
            <a:r>
              <a:rPr lang="en-US"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United Nations Peacekeeping Force in Cyprus</a:t>
            </a:r>
            <a:r>
              <a:rPr lang="en-US" sz="1800" dirty="0">
                <a:effectLst/>
                <a:latin typeface="Times New Roman" panose="02020603050405020304" pitchFamily="18" charset="0"/>
                <a:ea typeface="Times New Roman" panose="02020603050405020304" pitchFamily="18" charset="0"/>
              </a:rPr>
              <a:t>, in collaboration with the British Council and the British High Commission in Nicosia.</a:t>
            </a:r>
            <a:endParaRPr lang="el-GR" dirty="0"/>
          </a:p>
        </p:txBody>
      </p:sp>
      <p:sp>
        <p:nvSpPr>
          <p:cNvPr id="8" name="Θέση περιεχομένου 7">
            <a:extLst>
              <a:ext uri="{FF2B5EF4-FFF2-40B4-BE49-F238E27FC236}">
                <a16:creationId xmlns:a16="http://schemas.microsoft.com/office/drawing/2014/main" id="{0E90425D-EE30-47B1-B3DE-16301D1D5FF8}"/>
              </a:ext>
            </a:extLst>
          </p:cNvPr>
          <p:cNvSpPr>
            <a:spLocks noGrp="1"/>
          </p:cNvSpPr>
          <p:nvPr>
            <p:ph idx="1"/>
          </p:nvPr>
        </p:nvSpPr>
        <p:spPr>
          <a:xfrm>
            <a:off x="5734989" y="1138780"/>
            <a:ext cx="5858403" cy="3886118"/>
          </a:xfrm>
        </p:spPr>
        <p:txBody>
          <a:bodyPr>
            <a:normAutofit/>
          </a:bodyPr>
          <a:lstStyle/>
          <a:p>
            <a:pPr marL="36900" indent="0">
              <a:buNone/>
            </a:pPr>
            <a:endParaRPr lang="en-US" sz="1800" b="1" kern="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800" b="1" kern="1800" dirty="0">
                <a:effectLst/>
                <a:latin typeface="Times New Roman" panose="02020603050405020304" pitchFamily="18" charset="0"/>
                <a:ea typeface="Times New Roman" panose="02020603050405020304" pitchFamily="18" charset="0"/>
                <a:cs typeface="Times New Roman" panose="02020603050405020304" pitchFamily="18" charset="0"/>
              </a:rPr>
              <a:t>All in Cyprus: “An inclusive society with empowered women and youth is on the way”</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marL="36900" indent="0" algn="jus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 new intercommunal advocacy group 	established 	during the 	Young 	Leaders 	in 	Action initiative, 	which 	provided a space 	for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young Cypriots 	from both 	communities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of 	the 	island to 	brainstorm 	different 	ideas 	and put in practice 	initiatives 	to help 	increase participation of 	women 	and 	youth in peace activism 	on the island.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73445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7379" y="242970"/>
            <a:ext cx="4201584" cy="1000125"/>
          </a:xfrm>
        </p:spPr>
        <p:txBody>
          <a:bodyPr rtlCol="0"/>
          <a:lstStyle/>
          <a:p>
            <a:r>
              <a:rPr lang="en-US" sz="2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Youth Initiatives in Africa  </a:t>
            </a:r>
            <a:br>
              <a:rPr lang="el-GR" sz="1800" dirty="0">
                <a:effectLst/>
                <a:latin typeface="Times New Roman" panose="02020603050405020304" pitchFamily="18" charset="0"/>
                <a:ea typeface="Times New Roman" panose="02020603050405020304" pitchFamily="18" charset="0"/>
              </a:rPr>
            </a:br>
            <a:endParaRPr lang="el-GR" dirty="0"/>
          </a:p>
        </p:txBody>
      </p:sp>
      <p:sp>
        <p:nvSpPr>
          <p:cNvPr id="4" name="Σύμβολο κράτησης θέσης κειμένου 3"/>
          <p:cNvSpPr>
            <a:spLocks noGrp="1"/>
          </p:cNvSpPr>
          <p:nvPr>
            <p:ph type="body" sz="half" idx="2"/>
          </p:nvPr>
        </p:nvSpPr>
        <p:spPr>
          <a:xfrm>
            <a:off x="353747" y="1869442"/>
            <a:ext cx="4732603" cy="3921757"/>
          </a:xfrm>
        </p:spPr>
        <p:txBody>
          <a:bodyPr rtlCol="0">
            <a:normAutofit fontScale="32500" lnSpcReduction="20000"/>
          </a:bodyPr>
          <a:lstStyle/>
          <a:p>
            <a:pPr algn="just"/>
            <a:br>
              <a:rPr lang="en-US" sz="1800" dirty="0">
                <a:effectLst/>
                <a:latin typeface="Calibri" panose="020F0502020204030204" pitchFamily="34" charset="0"/>
                <a:ea typeface="Times New Roman" panose="02020603050405020304" pitchFamily="18" charset="0"/>
              </a:rPr>
            </a:br>
            <a:r>
              <a:rPr lang="en-US" sz="4900" b="1" dirty="0">
                <a:effectLst/>
                <a:latin typeface="Calibri" panose="020F0502020204030204" pitchFamily="34" charset="0"/>
                <a:ea typeface="Times New Roman" panose="02020603050405020304" pitchFamily="18" charset="0"/>
                <a:cs typeface="Calibri" panose="020F0502020204030204" pitchFamily="34" charset="0"/>
              </a:rPr>
              <a:t>Y4PD</a:t>
            </a:r>
            <a:r>
              <a:rPr lang="en-US" sz="4900" dirty="0">
                <a:effectLst/>
                <a:latin typeface="Calibri" panose="020F0502020204030204" pitchFamily="34" charset="0"/>
                <a:ea typeface="Times New Roman" panose="02020603050405020304" pitchFamily="18" charset="0"/>
                <a:cs typeface="Calibri" panose="020F0502020204030204" pitchFamily="34" charset="0"/>
              </a:rPr>
              <a:t> is a youth-led </a:t>
            </a:r>
            <a:r>
              <a:rPr lang="en-US" sz="4900" dirty="0" err="1">
                <a:effectLst/>
                <a:latin typeface="Calibri" panose="020F0502020204030204" pitchFamily="34" charset="0"/>
                <a:ea typeface="Times New Roman" panose="02020603050405020304" pitchFamily="18" charset="0"/>
                <a:cs typeface="Calibri" panose="020F0502020204030204" pitchFamily="34" charset="0"/>
              </a:rPr>
              <a:t>organisation</a:t>
            </a:r>
            <a:r>
              <a:rPr lang="en-US" sz="4900" dirty="0">
                <a:effectLst/>
                <a:latin typeface="Calibri" panose="020F0502020204030204" pitchFamily="34" charset="0"/>
                <a:ea typeface="Times New Roman" panose="02020603050405020304" pitchFamily="18" charset="0"/>
                <a:cs typeface="Calibri" panose="020F0502020204030204" pitchFamily="34" charset="0"/>
              </a:rPr>
              <a:t> formed out of the belief that there has been limited youth participation as active members in the field of peacebuilding and social change in Zimbabwe. </a:t>
            </a:r>
          </a:p>
          <a:p>
            <a:pPr algn="just"/>
            <a:r>
              <a:rPr lang="en-US" sz="4900" dirty="0">
                <a:effectLst/>
                <a:latin typeface="Calibri" panose="020F0502020204030204" pitchFamily="34" charset="0"/>
                <a:ea typeface="Times New Roman" panose="02020603050405020304" pitchFamily="18" charset="0"/>
                <a:cs typeface="Calibri" panose="020F0502020204030204" pitchFamily="34" charset="0"/>
              </a:rPr>
              <a:t>Y4PD works primarily on two activities: advocacy for youth participation in peacebuilding and development actors in the form of training series, long term partnerships and publications. </a:t>
            </a:r>
          </a:p>
          <a:p>
            <a:pPr algn="just"/>
            <a:r>
              <a:rPr lang="en-US" sz="4900" dirty="0">
                <a:effectLst/>
                <a:latin typeface="Calibri" panose="020F0502020204030204" pitchFamily="34" charset="0"/>
                <a:ea typeface="Times New Roman" panose="02020603050405020304" pitchFamily="18" charset="0"/>
                <a:cs typeface="Calibri" panose="020F0502020204030204" pitchFamily="34" charset="0"/>
              </a:rPr>
              <a:t>Their advocacy activities aim to shape policy and practice in peacebuilding, creating and enabling environment for young peace builders working at local, national and regional level</a:t>
            </a:r>
            <a:endParaRPr lang="el-GR" sz="49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800" b="1" dirty="0">
                <a:effectLst/>
                <a:latin typeface="Calibri" panose="020F0502020204030204" pitchFamily="34" charset="0"/>
                <a:ea typeface="Times New Roman" panose="02020603050405020304" pitchFamily="18" charset="0"/>
              </a:rPr>
              <a:t> </a:t>
            </a:r>
            <a:endParaRPr lang="el-GR" sz="1800" dirty="0">
              <a:effectLst/>
              <a:latin typeface="Times New Roman" panose="02020603050405020304" pitchFamily="18" charset="0"/>
              <a:ea typeface="Times New Roman" panose="02020603050405020304" pitchFamily="18" charset="0"/>
            </a:endParaRPr>
          </a:p>
          <a:p>
            <a:endParaRPr lang="el-GR" sz="1800" dirty="0">
              <a:effectLst/>
              <a:latin typeface="Times New Roman" panose="02020603050405020304" pitchFamily="18" charset="0"/>
              <a:ea typeface="Times New Roman" panose="02020603050405020304" pitchFamily="18" charset="0"/>
            </a:endParaRPr>
          </a:p>
          <a:p>
            <a:r>
              <a:rPr lang="en-U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just"/>
            <a:endParaRPr lang="en-US" sz="1800" dirty="0">
              <a:effectLst/>
              <a:latin typeface="Times New Roman" panose="02020603050405020304" pitchFamily="18" charset="0"/>
              <a:ea typeface="Times New Roman" panose="02020603050405020304" pitchFamily="18" charset="0"/>
            </a:endParaRPr>
          </a:p>
          <a:p>
            <a:pPr algn="just"/>
            <a:endParaRPr lang="el-GR" sz="1800" dirty="0">
              <a:effectLst/>
              <a:latin typeface="Times New Roman" panose="02020603050405020304" pitchFamily="18" charset="0"/>
              <a:ea typeface="Times New Roman" panose="02020603050405020304" pitchFamily="18" charset="0"/>
            </a:endParaRPr>
          </a:p>
          <a:p>
            <a:pPr rtl="0"/>
            <a:endParaRPr lang="el-GR" dirty="0"/>
          </a:p>
        </p:txBody>
      </p:sp>
      <p:sp>
        <p:nvSpPr>
          <p:cNvPr id="7" name="TextBox 6">
            <a:extLst>
              <a:ext uri="{FF2B5EF4-FFF2-40B4-BE49-F238E27FC236}">
                <a16:creationId xmlns:a16="http://schemas.microsoft.com/office/drawing/2014/main" id="{460D990E-4606-4604-93D0-96E2AD83D66C}"/>
              </a:ext>
            </a:extLst>
          </p:cNvPr>
          <p:cNvSpPr txBox="1"/>
          <p:nvPr/>
        </p:nvSpPr>
        <p:spPr>
          <a:xfrm>
            <a:off x="353747" y="1369230"/>
            <a:ext cx="4551627" cy="374077"/>
          </a:xfrm>
          <a:prstGeom prst="rect">
            <a:avLst/>
          </a:prstGeom>
          <a:noFill/>
        </p:spPr>
        <p:txBody>
          <a:bodyPr wrap="square">
            <a:spAutoFit/>
          </a:bodyPr>
          <a:lstStyle/>
          <a:p>
            <a:pP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Youth for Peace and Development (Y4PD)</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Θέση περιεχομένου 7">
            <a:extLst>
              <a:ext uri="{FF2B5EF4-FFF2-40B4-BE49-F238E27FC236}">
                <a16:creationId xmlns:a16="http://schemas.microsoft.com/office/drawing/2014/main" id="{0E90425D-EE30-47B1-B3DE-16301D1D5FF8}"/>
              </a:ext>
            </a:extLst>
          </p:cNvPr>
          <p:cNvSpPr>
            <a:spLocks noGrp="1"/>
          </p:cNvSpPr>
          <p:nvPr>
            <p:ph idx="1"/>
          </p:nvPr>
        </p:nvSpPr>
        <p:spPr>
          <a:xfrm>
            <a:off x="5391149" y="371475"/>
            <a:ext cx="6447104" cy="5181600"/>
          </a:xfrm>
        </p:spPr>
        <p:txBody>
          <a:bodyPr>
            <a:normAutofit fontScale="85000" lnSpcReduction="10000"/>
          </a:bodyPr>
          <a:lstStyle/>
          <a:p>
            <a:pPr>
              <a:lnSpc>
                <a:spcPct val="107000"/>
              </a:lnSpc>
              <a:spcAft>
                <a:spcPts val="800"/>
              </a:spcAft>
            </a:pPr>
            <a:endParaRPr lang="el-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16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African Youths International Development Foundation (AFYIDEF)</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6900" indent="0">
              <a:lnSpc>
                <a:spcPct val="107000"/>
              </a:lnSpc>
              <a:spcAft>
                <a:spcPts val="800"/>
              </a:spcAft>
              <a:buNone/>
            </a:pPr>
            <a:r>
              <a:rPr lang="en-US" sz="1600"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AFYIDEF is based in Nigeria, and it's programmes focus on the socio-economic development of young people and the promotion of peace and co-existence.</a:t>
            </a:r>
            <a:endParaRPr lang="el-G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16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ALEXANDER Initiative for Children and Youth (AICY)</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6900" indent="0">
              <a:lnSpc>
                <a:spcPct val="107000"/>
              </a:lnSpc>
              <a:spcAft>
                <a:spcPts val="800"/>
              </a:spcAft>
              <a:buNone/>
            </a:pPr>
            <a:r>
              <a:rPr lang="en-US" sz="1600"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AFCY promotes the provision of basic human rights, social justice, and peacebuilding in Nigeria, particularly for children and young people</a:t>
            </a:r>
            <a:r>
              <a:rPr lang="en-US" sz="1600" b="1" dirty="0">
                <a:effectLst/>
                <a:highlight>
                  <a:srgbClr val="FFFF00"/>
                </a:highlight>
                <a:latin typeface="Calibri" panose="020F0502020204030204" pitchFamily="34" charset="0"/>
                <a:ea typeface="Times New Roman" panose="02020603050405020304" pitchFamily="18" charset="0"/>
              </a:rPr>
              <a:t> </a:t>
            </a:r>
            <a:endParaRPr lang="el-G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16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Association of Youth for Peace and Development</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marL="36900" indent="0">
              <a:lnSpc>
                <a:spcPct val="107000"/>
              </a:lnSpc>
              <a:spcAft>
                <a:spcPts val="800"/>
              </a:spcAft>
              <a:buNone/>
            </a:pPr>
            <a:r>
              <a:rPr lang="en-US" sz="1600" u="sng"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AYOPAD promotes youth participation in peace and </a:t>
            </a:r>
            <a:r>
              <a:rPr lang="en-US" sz="1600" u="sng" strike="noStrike"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democratisation</a:t>
            </a:r>
            <a:endParaRPr lang="el-GR" sz="16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Children &amp;amp; Young People Living for Peace (CYPLP)</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6900" indent="0" algn="just">
              <a:buNone/>
            </a:pPr>
            <a:r>
              <a:rPr lang="en-US" sz="1800" dirty="0">
                <a:effectLst/>
                <a:latin typeface="Times New Roman" panose="02020603050405020304" pitchFamily="18" charset="0"/>
                <a:ea typeface="Times New Roman" panose="02020603050405020304" pitchFamily="18" charset="0"/>
              </a:rPr>
              <a:t>CYPLP works in Nigeria to enable young people to become active citizens, to tackle the root causes of violence and to build community cohesion. </a:t>
            </a:r>
            <a:endParaRPr lang="el-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rPr>
              <a:t>National Youth Council of Nigeria (NYCN)</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36900" indent="0">
              <a:lnSpc>
                <a:spcPct val="107000"/>
              </a:lnSpc>
              <a:spcAft>
                <a:spcPts val="800"/>
              </a:spcAft>
              <a:buNone/>
            </a:pPr>
            <a:r>
              <a:rPr lang="en-US" sz="1800" u="sng"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NYCN provides a platform for advancement, mobilization and coordination of youth development and promotion of peace, unity and tolerance. </a:t>
            </a:r>
            <a:endParaRPr lang="el-GR"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6900" indent="0" algn="just">
              <a:buNone/>
            </a:pPr>
            <a:endParaRPr lang="el-GR" sz="1800" dirty="0">
              <a:effectLst/>
              <a:latin typeface="Times New Roman" panose="02020603050405020304" pitchFamily="18" charset="0"/>
              <a:ea typeface="Times New Roman" panose="02020603050405020304" pitchFamily="18" charset="0"/>
            </a:endParaRPr>
          </a:p>
          <a:p>
            <a:pPr algn="just"/>
            <a:endParaRPr lang="el-GR" sz="18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76203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2770" y="155842"/>
            <a:ext cx="3706889" cy="1821918"/>
          </a:xfrm>
        </p:spPr>
        <p:txBody>
          <a:bodyPr rtlCol="0"/>
          <a:lstStyle/>
          <a:p>
            <a:r>
              <a:rPr lang="en-US" sz="1800" b="1"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SIX WAYS TO SUCCESSFULLY ENGAGE YOUTH IN PEACEBUILDING</a:t>
            </a:r>
            <a:br>
              <a:rPr lang="el-GR" sz="1800" dirty="0">
                <a:effectLst/>
                <a:latin typeface="Times New Roman" panose="02020603050405020304" pitchFamily="18" charset="0"/>
                <a:ea typeface="Times New Roman" panose="02020603050405020304" pitchFamily="18" charset="0"/>
              </a:rPr>
            </a:br>
            <a:br>
              <a:rPr lang="el-GR" sz="1800" dirty="0">
                <a:effectLst/>
                <a:latin typeface="Times New Roman" panose="02020603050405020304" pitchFamily="18" charset="0"/>
                <a:ea typeface="Times New Roman" panose="02020603050405020304" pitchFamily="18" charset="0"/>
              </a:rPr>
            </a:br>
            <a:endParaRPr lang="el-GR" dirty="0"/>
          </a:p>
        </p:txBody>
      </p:sp>
      <p:sp>
        <p:nvSpPr>
          <p:cNvPr id="4" name="Σύμβολο κράτησης θέσης κειμένου 3"/>
          <p:cNvSpPr>
            <a:spLocks noGrp="1"/>
          </p:cNvSpPr>
          <p:nvPr>
            <p:ph type="body" sz="half" idx="2"/>
          </p:nvPr>
        </p:nvSpPr>
        <p:spPr>
          <a:xfrm>
            <a:off x="332769" y="1749159"/>
            <a:ext cx="4388318" cy="4691398"/>
          </a:xfrm>
        </p:spPr>
        <p:txBody>
          <a:bodyPr rtlCol="0">
            <a:normAutofit fontScale="55000" lnSpcReduction="20000"/>
          </a:bodyPr>
          <a:lstStyle/>
          <a:p>
            <a:pPr marL="342900" indent="-342900" algn="just">
              <a:buAutoNum type="arabicPeriod"/>
            </a:pPr>
            <a:r>
              <a:rPr lang="en-US" sz="3300" b="1" dirty="0">
                <a:effectLst/>
                <a:latin typeface="Calibri" panose="020F0502020204030204" pitchFamily="34" charset="0"/>
                <a:ea typeface="Times New Roman" panose="02020603050405020304" pitchFamily="18" charset="0"/>
              </a:rPr>
              <a:t>Create spaces for youths to express their opinions — and listen to them</a:t>
            </a:r>
          </a:p>
          <a:p>
            <a:pPr marL="342900" indent="-342900" algn="just">
              <a:buFont typeface="Wingdings 2" charset="2"/>
              <a:buAutoNum type="arabicPeriod"/>
            </a:pPr>
            <a:r>
              <a:rPr lang="en-US" sz="3300" b="1" dirty="0">
                <a:effectLst/>
                <a:latin typeface="Calibri" panose="020F0502020204030204" pitchFamily="34" charset="0"/>
                <a:ea typeface="Calibri" panose="020F0502020204030204" pitchFamily="34" charset="0"/>
                <a:cs typeface="Calibri" panose="020F0502020204030204" pitchFamily="34" charset="0"/>
              </a:rPr>
              <a:t>Enhance the peace-building knowledge and skills of young people</a:t>
            </a:r>
            <a:endParaRPr lang="el-GR" sz="33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2" charset="2"/>
              <a:buAutoNum type="arabicPeriod"/>
            </a:pPr>
            <a:r>
              <a:rPr lang="en-US" sz="3300" b="1" dirty="0">
                <a:effectLst/>
                <a:latin typeface="Calibri" panose="020F0502020204030204" pitchFamily="34" charset="0"/>
                <a:ea typeface="Calibri" panose="020F0502020204030204" pitchFamily="34" charset="0"/>
                <a:cs typeface="Calibri" panose="020F0502020204030204" pitchFamily="34" charset="0"/>
              </a:rPr>
              <a:t>3. Build trust between youths and governments</a:t>
            </a:r>
            <a:endParaRPr lang="el-GR" sz="33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2" charset="2"/>
              <a:buAutoNum type="arabicPeriod"/>
            </a:pPr>
            <a:r>
              <a:rPr lang="en-US" sz="3300" b="1" dirty="0">
                <a:effectLst/>
                <a:latin typeface="Calibri" panose="020F0502020204030204" pitchFamily="34" charset="0"/>
                <a:ea typeface="Calibri" panose="020F0502020204030204" pitchFamily="34" charset="0"/>
                <a:cs typeface="Calibri" panose="020F0502020204030204" pitchFamily="34" charset="0"/>
              </a:rPr>
              <a:t>Promote intergenerational exchange</a:t>
            </a:r>
            <a:endParaRPr lang="el-GR" sz="33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2" charset="2"/>
              <a:buAutoNum type="arabicPeriod"/>
            </a:pPr>
            <a:r>
              <a:rPr lang="en-US" sz="3300" b="1" dirty="0">
                <a:effectLst/>
                <a:latin typeface="Calibri" panose="020F0502020204030204" pitchFamily="34" charset="0"/>
                <a:ea typeface="Calibri" panose="020F0502020204030204" pitchFamily="34" charset="0"/>
                <a:cs typeface="Calibri" panose="020F0502020204030204" pitchFamily="34" charset="0"/>
              </a:rPr>
              <a:t>Strengthen monitoring and evaluation</a:t>
            </a:r>
            <a:endParaRPr lang="el-GR" sz="33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2" charset="2"/>
              <a:buAutoNum type="arabicPeriod"/>
            </a:pPr>
            <a:r>
              <a:rPr lang="en-US" sz="3300" b="1" dirty="0">
                <a:effectLst/>
                <a:latin typeface="Calibri" panose="020F0502020204030204" pitchFamily="34" charset="0"/>
                <a:ea typeface="Calibri" panose="020F0502020204030204" pitchFamily="34" charset="0"/>
                <a:cs typeface="Calibri" panose="020F0502020204030204" pitchFamily="34" charset="0"/>
              </a:rPr>
              <a:t> Support youths who are positively contributing to their communities</a:t>
            </a:r>
            <a:endParaRPr lang="el-GR" sz="33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l-GR" sz="1800" dirty="0">
              <a:effectLst/>
              <a:latin typeface="Times New Roman" panose="02020603050405020304" pitchFamily="18" charset="0"/>
              <a:ea typeface="Times New Roman" panose="02020603050405020304" pitchFamily="18" charset="0"/>
            </a:endParaRPr>
          </a:p>
          <a:p>
            <a:br>
              <a:rPr lang="en-US" sz="1800" dirty="0">
                <a:effectLst/>
                <a:latin typeface="Calibri" panose="020F0502020204030204" pitchFamily="34" charset="0"/>
                <a:ea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algn="just"/>
            <a:endParaRPr lang="en-US" sz="1800" dirty="0">
              <a:effectLst/>
              <a:latin typeface="Times New Roman" panose="02020603050405020304" pitchFamily="18" charset="0"/>
              <a:ea typeface="Times New Roman" panose="02020603050405020304" pitchFamily="18" charset="0"/>
            </a:endParaRPr>
          </a:p>
          <a:p>
            <a:pPr algn="just"/>
            <a:endParaRPr lang="el-GR" sz="1800" dirty="0">
              <a:effectLst/>
              <a:latin typeface="Times New Roman" panose="02020603050405020304" pitchFamily="18" charset="0"/>
              <a:ea typeface="Times New Roman" panose="02020603050405020304" pitchFamily="18" charset="0"/>
            </a:endParaRPr>
          </a:p>
          <a:p>
            <a:pPr rtl="0"/>
            <a:endParaRPr lang="el-GR" dirty="0"/>
          </a:p>
        </p:txBody>
      </p:sp>
      <p:sp>
        <p:nvSpPr>
          <p:cNvPr id="5" name="Θέση περιεχομένου 4">
            <a:extLst>
              <a:ext uri="{FF2B5EF4-FFF2-40B4-BE49-F238E27FC236}">
                <a16:creationId xmlns:a16="http://schemas.microsoft.com/office/drawing/2014/main" id="{D3D1FD6F-952D-41F2-946A-C3C526FFF7C6}"/>
              </a:ext>
            </a:extLst>
          </p:cNvPr>
          <p:cNvSpPr>
            <a:spLocks noGrp="1"/>
          </p:cNvSpPr>
          <p:nvPr>
            <p:ph idx="1"/>
          </p:nvPr>
        </p:nvSpPr>
        <p:spPr>
          <a:xfrm>
            <a:off x="5084233" y="947530"/>
            <a:ext cx="6411924" cy="5181600"/>
          </a:xfrm>
        </p:spPr>
        <p:txBody>
          <a:bodyPr/>
          <a:lstStyle/>
          <a:p>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Considerations</a:t>
            </a:r>
            <a:endParaRPr lang="el-GR"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Despite the fact that the main international organisations have been developing policy frameworks to promote the role of young people and youth organisations in peacebuilding activities, a lot remains to be done to fully include in a meaningful way young people and youth organisations.</a:t>
            </a:r>
            <a:endParaRPr lang="el-GR"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Moreover, apart from the work undertaken by international organisations, more needs to be done by national authorities to implement international policy frameworks and include young people and their representatives in it.</a:t>
            </a:r>
            <a:endParaRPr lang="el-GR" sz="18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5188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ctrTitle"/>
          </p:nvPr>
        </p:nvSpPr>
        <p:spPr>
          <a:xfrm>
            <a:off x="394907" y="455175"/>
            <a:ext cx="6276753" cy="954526"/>
          </a:xfrm>
        </p:spPr>
        <p:txBody>
          <a:bodyPr rtlCol="0" anchor="ctr">
            <a:normAutofit fontScale="90000"/>
          </a:bodyPr>
          <a:lstStyle/>
          <a:p>
            <a:br>
              <a:rPr lang="el-GR" sz="1800" dirty="0">
                <a:effectLst/>
                <a:latin typeface="Times New Roman" panose="02020603050405020304" pitchFamily="18" charset="0"/>
                <a:ea typeface="Times New Roman" panose="02020603050405020304" pitchFamily="18" charset="0"/>
              </a:rPr>
            </a:br>
            <a:br>
              <a:rPr lang="en-US" sz="1800" b="1" u="sng" dirty="0">
                <a:effectLst/>
                <a:latin typeface="Calibri" panose="020F0502020204030204" pitchFamily="34" charset="0"/>
                <a:ea typeface="Times New Roman" panose="02020603050405020304" pitchFamily="18" charset="0"/>
              </a:rPr>
            </a:br>
            <a:r>
              <a:rPr lang="en-US" sz="16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t>CIVIL SOCIETIES IDEAS  FOR THE SUSTAINABLE </a:t>
            </a:r>
            <a:br>
              <a:rPr lang="el-GR" sz="16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br>
            <a:r>
              <a:rPr lang="en-US" sz="16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t>AND SECURE FUTURE OF EUROPE</a:t>
            </a:r>
            <a:br>
              <a:rPr lang="el-GR" sz="18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br>
            <a:br>
              <a:rPr lang="el-GR" sz="1800" b="1" cap="none" spc="50" dirty="0">
                <a:ln w="9525" cmpd="sng">
                  <a:solidFill>
                    <a:schemeClr val="accent1"/>
                  </a:solidFill>
                  <a:prstDash val="solid"/>
                </a:ln>
                <a:solidFill>
                  <a:srgbClr val="70AD47">
                    <a:tint val="1000"/>
                  </a:srgbClr>
                </a:solidFill>
                <a:effectLst>
                  <a:glow rad="38100">
                    <a:schemeClr val="accent1">
                      <a:alpha val="40000"/>
                    </a:schemeClr>
                  </a:glow>
                </a:effectLst>
                <a:ea typeface="Times New Roman" panose="02020603050405020304" pitchFamily="18" charset="0"/>
              </a:rPr>
            </a:br>
            <a:br>
              <a:rPr lang="el-GR" sz="1800" dirty="0">
                <a:effectLst/>
                <a:latin typeface="Times New Roman" panose="02020603050405020304" pitchFamily="18" charset="0"/>
                <a:ea typeface="Times New Roman" panose="02020603050405020304" pitchFamily="18" charset="0"/>
              </a:rPr>
            </a:br>
            <a:endParaRPr lang="el-GR" dirty="0"/>
          </a:p>
        </p:txBody>
      </p:sp>
      <p:sp>
        <p:nvSpPr>
          <p:cNvPr id="7" name="Υπότιτλος 6"/>
          <p:cNvSpPr>
            <a:spLocks noGrp="1"/>
          </p:cNvSpPr>
          <p:nvPr>
            <p:ph type="subTitle" idx="1"/>
          </p:nvPr>
        </p:nvSpPr>
        <p:spPr>
          <a:xfrm>
            <a:off x="394907" y="1934794"/>
            <a:ext cx="6276753" cy="1592528"/>
          </a:xfrm>
          <a:ln>
            <a:solidFill>
              <a:schemeClr val="accent1">
                <a:lumMod val="40000"/>
                <a:lumOff val="60000"/>
              </a:schemeClr>
            </a:solidFill>
          </a:ln>
        </p:spPr>
        <p:txBody>
          <a:bodyPr rtlCol="0">
            <a:normAutofit/>
          </a:bodyPr>
          <a:lstStyle/>
          <a:p>
            <a:pPr algn="ct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rPr>
              <a:t>Part D </a:t>
            </a:r>
          </a:p>
          <a:p>
            <a:pPr algn="ctr" rtl="0"/>
            <a:r>
              <a:rPr lang="en-US" sz="2000" dirty="0">
                <a:ln w="0"/>
                <a:solidFill>
                  <a:schemeClr val="accent1"/>
                </a:solidFill>
                <a:effectLst>
                  <a:outerShdw blurRad="38100" dist="25400" dir="5400000" algn="ctr" rotWithShape="0">
                    <a:srgbClr val="6E747A">
                      <a:alpha val="43000"/>
                    </a:srgbClr>
                  </a:outerShdw>
                </a:effectLst>
              </a:rPr>
              <a:t>What is the future of United Nations ?</a:t>
            </a:r>
            <a:endParaRPr lang="el-GR" dirty="0"/>
          </a:p>
        </p:txBody>
      </p:sp>
      <p:sp>
        <p:nvSpPr>
          <p:cNvPr id="8" name="TextBox 7">
            <a:extLst>
              <a:ext uri="{FF2B5EF4-FFF2-40B4-BE49-F238E27FC236}">
                <a16:creationId xmlns:a16="http://schemas.microsoft.com/office/drawing/2014/main" id="{5E9A4EE5-AF1C-4C0E-8B39-4AA55CE3B33C}"/>
              </a:ext>
            </a:extLst>
          </p:cNvPr>
          <p:cNvSpPr txBox="1"/>
          <p:nvPr/>
        </p:nvSpPr>
        <p:spPr>
          <a:xfrm>
            <a:off x="366332" y="0"/>
            <a:ext cx="7177369" cy="369332"/>
          </a:xfrm>
          <a:prstGeom prst="rect">
            <a:avLst/>
          </a:prstGeom>
          <a:noFill/>
        </p:spPr>
        <p:txBody>
          <a:bodyPr wrap="square">
            <a:spAutoFit/>
          </a:bodyPr>
          <a:lstStyle/>
          <a:p>
            <a:r>
              <a:rPr lang="en-US" sz="1800" b="1" u="sng" spc="50" dirty="0">
                <a:ln w="9525" cmpd="sng">
                  <a:solidFill>
                    <a:schemeClr val="accent1"/>
                  </a:solidFill>
                  <a:prstDash val="solid"/>
                </a:ln>
                <a:solidFill>
                  <a:srgbClr val="70AD47">
                    <a:tint val="1000"/>
                  </a:srgbClr>
                </a:solidFill>
                <a:effectLst>
                  <a:glow rad="38100">
                    <a:schemeClr val="accent1">
                      <a:alpha val="40000"/>
                    </a:schemeClr>
                  </a:glow>
                </a:effectLst>
                <a:latin typeface="+mj-lt"/>
                <a:ea typeface="Times New Roman" panose="02020603050405020304" pitchFamily="18" charset="0"/>
              </a:rPr>
              <a:t>NETWORK ANNUAL CONFERENCE 2022 </a:t>
            </a:r>
            <a:endParaRPr lang="el-GR" b="1" spc="50" dirty="0">
              <a:ln w="9525" cmpd="sng">
                <a:solidFill>
                  <a:schemeClr val="accent1"/>
                </a:solidFill>
                <a:prstDash val="solid"/>
              </a:ln>
              <a:solidFill>
                <a:srgbClr val="70AD47">
                  <a:tint val="1000"/>
                </a:srgbClr>
              </a:solidFill>
              <a:effectLst>
                <a:glow rad="38100">
                  <a:schemeClr val="accent1">
                    <a:alpha val="40000"/>
                  </a:schemeClr>
                </a:glow>
              </a:effectLst>
              <a:latin typeface="+mj-lt"/>
            </a:endParaRPr>
          </a:p>
        </p:txBody>
      </p:sp>
      <p:sp>
        <p:nvSpPr>
          <p:cNvPr id="9" name="TextBox 8">
            <a:extLst>
              <a:ext uri="{FF2B5EF4-FFF2-40B4-BE49-F238E27FC236}">
                <a16:creationId xmlns:a16="http://schemas.microsoft.com/office/drawing/2014/main" id="{764AB3AE-F4AC-4FB3-B6DA-CFA1C0EAF8EC}"/>
              </a:ext>
            </a:extLst>
          </p:cNvPr>
          <p:cNvSpPr txBox="1"/>
          <p:nvPr/>
        </p:nvSpPr>
        <p:spPr>
          <a:xfrm>
            <a:off x="8383722" y="222225"/>
            <a:ext cx="1693727" cy="523220"/>
          </a:xfrm>
          <a:prstGeom prst="rect">
            <a:avLst/>
          </a:prstGeom>
          <a:noFill/>
        </p:spPr>
        <p:txBody>
          <a:bodyPr wrap="square">
            <a:spAutoFit/>
          </a:bodyPr>
          <a:lstStyle/>
          <a:p>
            <a:pPr algn="ctr"/>
            <a:r>
              <a:rPr lang="en-US" sz="12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1-4 MAY 2022 </a:t>
            </a:r>
            <a:r>
              <a:rPr lang="en-US" sz="14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NARVA/ </a:t>
            </a:r>
            <a:r>
              <a:rPr lang="en-US" sz="16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ESTONIA</a:t>
            </a:r>
            <a:endParaRPr lang="el-GR" sz="1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cxnSp>
        <p:nvCxnSpPr>
          <p:cNvPr id="14" name="Ευθύγραμμο βέλος σύνδεσης 13">
            <a:extLst>
              <a:ext uri="{FF2B5EF4-FFF2-40B4-BE49-F238E27FC236}">
                <a16:creationId xmlns:a16="http://schemas.microsoft.com/office/drawing/2014/main" id="{44A5D4C9-919E-43DB-B749-BEFCCA562354}"/>
              </a:ext>
            </a:extLst>
          </p:cNvPr>
          <p:cNvCxnSpPr>
            <a:cxnSpLocks/>
          </p:cNvCxnSpPr>
          <p:nvPr/>
        </p:nvCxnSpPr>
        <p:spPr>
          <a:xfrm>
            <a:off x="6058565" y="461594"/>
            <a:ext cx="12261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4C8638C-0521-423A-8A2A-4210381174F8}"/>
              </a:ext>
            </a:extLst>
          </p:cNvPr>
          <p:cNvSpPr txBox="1"/>
          <p:nvPr/>
        </p:nvSpPr>
        <p:spPr>
          <a:xfrm>
            <a:off x="6858001" y="5577518"/>
            <a:ext cx="4928190" cy="861774"/>
          </a:xfrm>
          <a:prstGeom prst="rect">
            <a:avLst/>
          </a:prstGeom>
          <a:noFill/>
        </p:spPr>
        <p:txBody>
          <a:bodyPr wrap="square">
            <a:spAutoFit/>
          </a:bodyPr>
          <a:lstStyle/>
          <a:p>
            <a:pPr marL="342900" lvl="0" indent="-342900" algn="ctr">
              <a:buFont typeface="Times New Roman" panose="02020603050405020304" pitchFamily="18" charset="0"/>
              <a:buChar char="-"/>
            </a:pPr>
            <a:r>
              <a:rPr lang="en-US" sz="1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Co- organizers: </a:t>
            </a:r>
            <a:r>
              <a:rPr lang="en-US" sz="1600" b="1" i="1" spc="50" dirty="0" err="1">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FiMigrant</a:t>
            </a:r>
            <a:r>
              <a:rPr lang="en-US" sz="1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  </a:t>
            </a:r>
          </a:p>
          <a:p>
            <a:pPr marL="342900" lvl="0" indent="-342900" algn="ctr">
              <a:buFont typeface="Times New Roman" panose="02020603050405020304" pitchFamily="18" charset="0"/>
              <a:buChar char="-"/>
            </a:pPr>
            <a:r>
              <a:rPr lang="en-US" sz="1600" b="1" i="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National Civil Society Foundation and the Nordic Council of Ministers Estonian office</a:t>
            </a:r>
            <a:r>
              <a:rPr lang="en-US" sz="1800" b="1" i="1" dirty="0">
                <a:effectLst/>
                <a:latin typeface="Calibri" panose="020F0502020204030204" pitchFamily="34" charset="0"/>
                <a:ea typeface="Times New Roman" panose="02020603050405020304" pitchFamily="18" charset="0"/>
              </a:rPr>
              <a:t>.</a:t>
            </a:r>
            <a:endParaRPr lang="el-GR" sz="1800" dirty="0">
              <a:effectLst/>
              <a:latin typeface="Times New Roman" panose="02020603050405020304" pitchFamily="18" charset="0"/>
              <a:ea typeface="Times New Roman" panose="02020603050405020304" pitchFamily="18" charset="0"/>
            </a:endParaRPr>
          </a:p>
        </p:txBody>
      </p:sp>
      <p:sp>
        <p:nvSpPr>
          <p:cNvPr id="24" name="TextBox 23">
            <a:extLst>
              <a:ext uri="{FF2B5EF4-FFF2-40B4-BE49-F238E27FC236}">
                <a16:creationId xmlns:a16="http://schemas.microsoft.com/office/drawing/2014/main" id="{622CED0F-1B0E-4B66-94D3-CE723F77339D}"/>
              </a:ext>
            </a:extLst>
          </p:cNvPr>
          <p:cNvSpPr txBox="1"/>
          <p:nvPr/>
        </p:nvSpPr>
        <p:spPr>
          <a:xfrm>
            <a:off x="366332" y="4777299"/>
            <a:ext cx="5729668" cy="1661993"/>
          </a:xfrm>
          <a:prstGeom prst="rect">
            <a:avLst/>
          </a:prstGeom>
          <a:noFill/>
        </p:spPr>
        <p:txBody>
          <a:bodyPr wrap="square" rtlCol="0">
            <a:spAutoFit/>
          </a:bodyPr>
          <a:lstStyle/>
          <a:p>
            <a:r>
              <a:rPr lang="fr-FR" sz="1400" u="sng" dirty="0">
                <a:ln w="0"/>
                <a:solidFill>
                  <a:schemeClr val="accent1"/>
                </a:solidFill>
                <a:effectLst>
                  <a:outerShdw blurRad="38100" dist="25400" dir="5400000" algn="ctr" rotWithShape="0">
                    <a:srgbClr val="6E747A">
                      <a:alpha val="43000"/>
                    </a:srgbClr>
                  </a:outerShdw>
                </a:effectLst>
              </a:rPr>
              <a:t>Dr Eleftheria </a:t>
            </a:r>
            <a:r>
              <a:rPr lang="en-US" sz="1400" u="sng" dirty="0">
                <a:ln w="0"/>
                <a:solidFill>
                  <a:schemeClr val="accent1"/>
                </a:solidFill>
                <a:effectLst>
                  <a:outerShdw blurRad="38100" dist="25400" dir="5400000" algn="ctr" rotWithShape="0">
                    <a:srgbClr val="6E747A">
                      <a:alpha val="43000"/>
                    </a:srgbClr>
                  </a:outerShdw>
                </a:effectLst>
              </a:rPr>
              <a:t>FTAKLAKI</a:t>
            </a:r>
          </a:p>
          <a:p>
            <a:endParaRPr lang="en-US" sz="1400" dirty="0">
              <a:ln w="0"/>
              <a:solidFill>
                <a:schemeClr val="accent1"/>
              </a:solidFill>
              <a:effectLst>
                <a:outerShdw blurRad="38100" dist="25400" dir="5400000" algn="ctr" rotWithShape="0">
                  <a:srgbClr val="6E747A">
                    <a:alpha val="43000"/>
                  </a:srgbClr>
                </a:outerShdw>
              </a:effectLst>
            </a:endParaRPr>
          </a:p>
          <a:p>
            <a:pPr marL="285750" indent="-285750">
              <a:buFont typeface="Wingdings" panose="05000000000000000000" pitchFamily="2" charset="2"/>
              <a:buChar char="q"/>
            </a:pPr>
            <a:r>
              <a:rPr lang="en-US" sz="1400" dirty="0">
                <a:ln w="0"/>
                <a:solidFill>
                  <a:schemeClr val="accent1"/>
                </a:solidFill>
                <a:effectLst>
                  <a:outerShdw blurRad="38100" dist="25400" dir="5400000" algn="ctr" rotWithShape="0">
                    <a:srgbClr val="6E747A">
                      <a:alpha val="43000"/>
                    </a:srgbClr>
                  </a:outerShdw>
                </a:effectLst>
              </a:rPr>
              <a:t>Doctor in European Studies and International/Regional  Relations</a:t>
            </a:r>
          </a:p>
          <a:p>
            <a:pPr marL="285750" indent="-285750">
              <a:buFont typeface="Wingdings" panose="05000000000000000000" pitchFamily="2" charset="2"/>
              <a:buChar char="q"/>
            </a:pPr>
            <a:r>
              <a:rPr lang="en-US" sz="1400" dirty="0">
                <a:ln w="0"/>
                <a:solidFill>
                  <a:schemeClr val="accent1"/>
                </a:solidFill>
                <a:effectLst>
                  <a:outerShdw blurRad="38100" dist="25400" dir="5400000" algn="ctr" rotWithShape="0">
                    <a:srgbClr val="6E747A">
                      <a:alpha val="43000"/>
                    </a:srgbClr>
                  </a:outerShdw>
                </a:effectLst>
              </a:rPr>
              <a:t>Post Doctoral Fellow -Researcher </a:t>
            </a:r>
          </a:p>
          <a:p>
            <a:pPr marL="285750" indent="-285750">
              <a:buFont typeface="Wingdings" panose="05000000000000000000" pitchFamily="2" charset="2"/>
              <a:buChar char="q"/>
            </a:pPr>
            <a:r>
              <a:rPr lang="en-US" sz="1400" dirty="0">
                <a:ln w="0"/>
                <a:solidFill>
                  <a:schemeClr val="accent1"/>
                </a:solidFill>
                <a:effectLst>
                  <a:outerShdw blurRad="38100" dist="25400" dir="5400000" algn="ctr" rotWithShape="0">
                    <a:srgbClr val="6E747A">
                      <a:alpha val="43000"/>
                    </a:srgbClr>
                  </a:outerShdw>
                </a:effectLst>
              </a:rPr>
              <a:t>Lecturer at the Aegean University</a:t>
            </a:r>
          </a:p>
          <a:p>
            <a:pPr marL="285750" indent="-285750">
              <a:buFont typeface="Wingdings" panose="05000000000000000000" pitchFamily="2" charset="2"/>
              <a:buChar char="q"/>
            </a:pPr>
            <a:r>
              <a:rPr lang="en-US" sz="1400" dirty="0">
                <a:ln w="0"/>
                <a:solidFill>
                  <a:schemeClr val="accent1"/>
                </a:solidFill>
                <a:effectLst>
                  <a:outerShdw blurRad="38100" dist="25400" dir="5400000" algn="ctr" rotWithShape="0">
                    <a:srgbClr val="6E747A">
                      <a:alpha val="43000"/>
                    </a:srgbClr>
                  </a:outerShdw>
                </a:effectLst>
              </a:rPr>
              <a:t>Project Developer JMM EU.E.N.I.C </a:t>
            </a:r>
          </a:p>
          <a:p>
            <a:endParaRPr lang="el-GR" dirty="0"/>
          </a:p>
        </p:txBody>
      </p:sp>
      <p:cxnSp>
        <p:nvCxnSpPr>
          <p:cNvPr id="10" name="Ευθύγραμμο βέλος σύνδεσης 9">
            <a:extLst>
              <a:ext uri="{FF2B5EF4-FFF2-40B4-BE49-F238E27FC236}">
                <a16:creationId xmlns:a16="http://schemas.microsoft.com/office/drawing/2014/main" id="{905542DF-3381-4B4C-88A7-46AA48AD2257}"/>
              </a:ext>
            </a:extLst>
          </p:cNvPr>
          <p:cNvCxnSpPr>
            <a:cxnSpLocks/>
          </p:cNvCxnSpPr>
          <p:nvPr/>
        </p:nvCxnSpPr>
        <p:spPr>
          <a:xfrm>
            <a:off x="3215149" y="3527322"/>
            <a:ext cx="0" cy="818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Viewpoint on Ukraine: Why African wars get different treatment - BBC News">
            <a:extLst>
              <a:ext uri="{FF2B5EF4-FFF2-40B4-BE49-F238E27FC236}">
                <a16:creationId xmlns:a16="http://schemas.microsoft.com/office/drawing/2014/main" id="{5E3D8423-74C1-4206-A514-BAC0CDC56722}"/>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5335" r="1533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1139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D3D1FD6F-952D-41F2-946A-C3C526FFF7C6}"/>
              </a:ext>
            </a:extLst>
          </p:cNvPr>
          <p:cNvSpPr>
            <a:spLocks noGrp="1"/>
          </p:cNvSpPr>
          <p:nvPr>
            <p:ph idx="1"/>
          </p:nvPr>
        </p:nvSpPr>
        <p:spPr>
          <a:xfrm>
            <a:off x="4855633" y="794266"/>
            <a:ext cx="6411924" cy="5181600"/>
          </a:xfrm>
        </p:spPr>
        <p:txBody>
          <a:bodyPr>
            <a:normAutofit fontScale="92500" lnSpcReduction="20000"/>
          </a:bodyPr>
          <a:lstStyle/>
          <a:p>
            <a:r>
              <a:rPr lang="en-US" sz="1900" b="1" dirty="0">
                <a:effectLst/>
                <a:latin typeface="Calibri" panose="020F0502020204030204" pitchFamily="34" charset="0"/>
                <a:ea typeface="Times New Roman" panose="02020603050405020304" pitchFamily="18" charset="0"/>
              </a:rPr>
              <a:t>Can the UN Security Council help prevent conflicts?</a:t>
            </a:r>
            <a:endParaRPr lang="el-GR" sz="1900" b="1" dirty="0">
              <a:effectLst/>
              <a:latin typeface="Times New Roman" panose="02020603050405020304" pitchFamily="18" charset="0"/>
              <a:ea typeface="Times New Roman" panose="02020603050405020304" pitchFamily="18" charset="0"/>
            </a:endParaRPr>
          </a:p>
          <a:p>
            <a:endParaRPr lang="en-US" sz="1800" dirty="0">
              <a:effectLst/>
              <a:latin typeface="Arial" panose="020B0604020202020204" pitchFamily="34"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In his first address to the United Nations (UN) Security Council, Secretary- General António Guterres called for </a:t>
            </a:r>
            <a:r>
              <a:rPr lang="en-US" sz="18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a ‘whole new approach’ to conflict prevention.</a:t>
            </a:r>
            <a:endParaRPr lang="el-GR"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In his speech, he stated that prevention is ‘the priority’ for the</a:t>
            </a:r>
            <a:r>
              <a:rPr lang="en-US" sz="1800" dirty="0">
                <a:effectLst/>
                <a:latin typeface="Times New Roman" panose="02020603050405020304" pitchFamily="18"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global </a:t>
            </a:r>
            <a:r>
              <a:rPr lang="en-US" sz="1800" dirty="0" err="1">
                <a:effectLst/>
                <a:latin typeface="Arial" panose="020B0604020202020204" pitchFamily="34" charset="0"/>
                <a:ea typeface="Times New Roman" panose="02020603050405020304" pitchFamily="18" charset="0"/>
              </a:rPr>
              <a:t>organisation</a:t>
            </a:r>
            <a:r>
              <a:rPr lang="en-US" sz="1800" dirty="0">
                <a:effectLst/>
                <a:latin typeface="Arial" panose="020B0604020202020204" pitchFamily="34" charset="0"/>
                <a:ea typeface="Times New Roman" panose="02020603050405020304" pitchFamily="18" charset="0"/>
              </a:rPr>
              <a:t>.</a:t>
            </a:r>
          </a:p>
          <a:p>
            <a:r>
              <a:rPr lang="en-US" sz="1800" dirty="0">
                <a:effectLst/>
                <a:latin typeface="Arial" panose="020B0604020202020204" pitchFamily="34" charset="0"/>
                <a:ea typeface="Times New Roman" panose="02020603050405020304" pitchFamily="18" charset="0"/>
              </a:rPr>
              <a:t>Guterres also noted that the international community</a:t>
            </a:r>
            <a:br>
              <a:rPr lang="en-US" sz="1800" dirty="0">
                <a:effectLst/>
                <a:latin typeface="Times New Roman" panose="02020603050405020304" pitchFamily="18" charset="0"/>
                <a:ea typeface="Times New Roman" panose="02020603050405020304" pitchFamily="18" charset="0"/>
              </a:rPr>
            </a:br>
            <a:r>
              <a:rPr lang="en-US" sz="1800" dirty="0">
                <a:effectLst/>
                <a:latin typeface="Arial" panose="020B0604020202020204" pitchFamily="34" charset="0"/>
                <a:ea typeface="Times New Roman" panose="02020603050405020304" pitchFamily="18" charset="0"/>
              </a:rPr>
              <a:t>spends far more time and resources responding to crises rather that preventing them</a:t>
            </a:r>
            <a:endParaRPr lang="el-GR"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The UN has not been able to</a:t>
            </a:r>
            <a:r>
              <a:rPr lang="en-US" sz="1800" dirty="0">
                <a:effectLst/>
                <a:latin typeface="Times New Roman" panose="02020603050405020304" pitchFamily="18"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present a clear, unified definition</a:t>
            </a:r>
            <a:r>
              <a:rPr lang="en-US" sz="1800" dirty="0">
                <a:effectLst/>
                <a:latin typeface="Times New Roman" panose="02020603050405020304" pitchFamily="18"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for conflict prevention</a:t>
            </a:r>
            <a:endParaRPr lang="el-GR"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 More than ever, the international community must</a:t>
            </a:r>
            <a:r>
              <a:rPr lang="en-US" sz="1800" dirty="0">
                <a:effectLst/>
                <a:latin typeface="Times New Roman" panose="02020603050405020304" pitchFamily="18"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develop effective conflict prevention mechanisms to</a:t>
            </a:r>
            <a:r>
              <a:rPr lang="en-US" sz="1800" dirty="0">
                <a:effectLst/>
                <a:latin typeface="Times New Roman" panose="02020603050405020304" pitchFamily="18"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be able to sustain peace</a:t>
            </a:r>
            <a:endParaRPr lang="el-GR" sz="1800" dirty="0">
              <a:effectLst/>
              <a:latin typeface="Times New Roman" panose="02020603050405020304" pitchFamily="18" charset="0"/>
              <a:ea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rPr>
              <a:t>In the spirit of contributing towards </a:t>
            </a:r>
            <a:r>
              <a:rPr lang="en-US" sz="18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a culture of</a:t>
            </a:r>
            <a:r>
              <a:rPr lang="en-US"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 </a:t>
            </a:r>
            <a:r>
              <a:rPr lang="en-US" sz="18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rPr>
              <a:t>prevention</a:t>
            </a:r>
            <a:r>
              <a:rPr lang="en-US" sz="1800" dirty="0">
                <a:effectLst/>
                <a:latin typeface="Arial" panose="020B0604020202020204" pitchFamily="34" charset="0"/>
                <a:ea typeface="Times New Roman" panose="02020603050405020304" pitchFamily="18" charset="0"/>
              </a:rPr>
              <a:t>, this report reflects on the role played by the</a:t>
            </a:r>
            <a:r>
              <a:rPr lang="en-US" sz="1800" dirty="0">
                <a:effectLst/>
                <a:latin typeface="Times New Roman" panose="02020603050405020304" pitchFamily="18" charset="0"/>
                <a:ea typeface="Times New Roman" panose="02020603050405020304" pitchFamily="18" charset="0"/>
              </a:rPr>
              <a:t> </a:t>
            </a:r>
            <a:r>
              <a:rPr lang="en-US" sz="1800" dirty="0">
                <a:effectLst/>
                <a:latin typeface="Arial" panose="020B0604020202020204" pitchFamily="34" charset="0"/>
                <a:ea typeface="Times New Roman" panose="02020603050405020304" pitchFamily="18" charset="0"/>
              </a:rPr>
              <a:t>UN Security Council in the prevention of armed conflict.</a:t>
            </a:r>
            <a:br>
              <a:rPr lang="en-US" sz="1800" dirty="0">
                <a:effectLst/>
                <a:latin typeface="Times New Roman" panose="02020603050405020304" pitchFamily="18" charset="0"/>
                <a:ea typeface="Times New Roman" panose="02020603050405020304" pitchFamily="18" charset="0"/>
              </a:rPr>
            </a:br>
            <a:endParaRPr lang="el-GR" sz="1800" dirty="0">
              <a:effectLst/>
              <a:latin typeface="Times New Roman" panose="02020603050405020304" pitchFamily="18" charset="0"/>
              <a:ea typeface="Times New Roman" panose="02020603050405020304" pitchFamily="18" charset="0"/>
            </a:endParaRPr>
          </a:p>
          <a:p>
            <a:endParaRPr lang="el-GR" sz="1800" dirty="0">
              <a:effectLst/>
              <a:latin typeface="Times New Roman" panose="02020603050405020304" pitchFamily="18" charset="0"/>
              <a:ea typeface="Times New Roman" panose="02020603050405020304" pitchFamily="18" charset="0"/>
            </a:endParaRPr>
          </a:p>
          <a:p>
            <a:endParaRPr lang="el-GR" dirty="0"/>
          </a:p>
        </p:txBody>
      </p:sp>
      <p:sp>
        <p:nvSpPr>
          <p:cNvPr id="6" name="Θέση κειμένου 5">
            <a:extLst>
              <a:ext uri="{FF2B5EF4-FFF2-40B4-BE49-F238E27FC236}">
                <a16:creationId xmlns:a16="http://schemas.microsoft.com/office/drawing/2014/main" id="{21BF95F2-1018-4CB0-9D73-F171629C76B9}"/>
              </a:ext>
            </a:extLst>
          </p:cNvPr>
          <p:cNvSpPr>
            <a:spLocks noGrp="1"/>
          </p:cNvSpPr>
          <p:nvPr>
            <p:ph type="body" sz="half" idx="2"/>
          </p:nvPr>
        </p:nvSpPr>
        <p:spPr>
          <a:xfrm>
            <a:off x="669319" y="1892034"/>
            <a:ext cx="3706889" cy="3359681"/>
          </a:xfrm>
        </p:spPr>
        <p:txBody>
          <a:bodyPr>
            <a:normAutofit/>
          </a:bodyPr>
          <a:lstStyle/>
          <a:p>
            <a:r>
              <a:rPr lang="en-US" sz="1800" dirty="0">
                <a:effectLst/>
                <a:latin typeface="Calibri" panose="020F0502020204030204" pitchFamily="34" charset="0"/>
                <a:ea typeface="Times New Roman" panose="02020603050405020304" pitchFamily="18" charset="0"/>
              </a:rPr>
              <a:t> -How we could make UN and people closer to each other / or the time of UN is over?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The need to reform the United Nations is critical. </a:t>
            </a:r>
          </a:p>
          <a:p>
            <a:endParaRPr lang="el-GR" dirty="0"/>
          </a:p>
        </p:txBody>
      </p:sp>
      <p:sp>
        <p:nvSpPr>
          <p:cNvPr id="8" name="Τίτλος 7">
            <a:extLst>
              <a:ext uri="{FF2B5EF4-FFF2-40B4-BE49-F238E27FC236}">
                <a16:creationId xmlns:a16="http://schemas.microsoft.com/office/drawing/2014/main" id="{DD2FFF86-6A6F-4C75-8F2A-934668B63E8B}"/>
              </a:ext>
            </a:extLst>
          </p:cNvPr>
          <p:cNvSpPr>
            <a:spLocks noGrp="1"/>
          </p:cNvSpPr>
          <p:nvPr>
            <p:ph type="title"/>
          </p:nvPr>
        </p:nvSpPr>
        <p:spPr>
          <a:xfrm>
            <a:off x="818544" y="561974"/>
            <a:ext cx="3706889" cy="2181225"/>
          </a:xfrm>
        </p:spPr>
        <p:txBody>
          <a:bodyPr/>
          <a:lstStyle/>
          <a:p>
            <a:r>
              <a:rPr lang="en-US" dirty="0">
                <a:ln w="0"/>
                <a:solidFill>
                  <a:schemeClr val="accent1"/>
                </a:solidFill>
                <a:effectLst>
                  <a:outerShdw blurRad="38100" dist="25400" dir="5400000" algn="ctr" rotWithShape="0">
                    <a:srgbClr val="6E747A">
                      <a:alpha val="43000"/>
                    </a:srgbClr>
                  </a:outerShdw>
                </a:effectLst>
              </a:rPr>
              <a:t>Crucial Question</a:t>
            </a:r>
            <a:br>
              <a:rPr lang="en-US" dirty="0"/>
            </a:br>
            <a:br>
              <a:rPr lang="en-US" dirty="0"/>
            </a:br>
            <a:br>
              <a:rPr lang="en-US" dirty="0"/>
            </a:br>
            <a:endParaRPr lang="el-GR" dirty="0"/>
          </a:p>
        </p:txBody>
      </p:sp>
    </p:spTree>
    <p:extLst>
      <p:ext uri="{BB962C8B-B14F-4D97-AF65-F5344CB8AC3E}">
        <p14:creationId xmlns:p14="http://schemas.microsoft.com/office/powerpoint/2010/main" val="241762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D3D1FD6F-952D-41F2-946A-C3C526FFF7C6}"/>
              </a:ext>
            </a:extLst>
          </p:cNvPr>
          <p:cNvSpPr>
            <a:spLocks noGrp="1"/>
          </p:cNvSpPr>
          <p:nvPr>
            <p:ph idx="1"/>
          </p:nvPr>
        </p:nvSpPr>
        <p:spPr>
          <a:xfrm>
            <a:off x="5486399" y="794266"/>
            <a:ext cx="5781157" cy="5181600"/>
          </a:xfrm>
        </p:spPr>
        <p:txBody>
          <a:bodyPr>
            <a:normAutofit fontScale="85000" lnSpcReduction="10000"/>
          </a:bodyPr>
          <a:lstStyle/>
          <a:p>
            <a:endParaRPr lang="el-GR" sz="1800" dirty="0">
              <a:effectLst/>
              <a:latin typeface="Times New Roman" panose="02020603050405020304" pitchFamily="18" charset="0"/>
              <a:ea typeface="Times New Roman" panose="02020603050405020304" pitchFamily="18" charset="0"/>
            </a:endParaRPr>
          </a:p>
          <a:p>
            <a:pPr algn="just"/>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Summit should take account of today’s more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complex context for global governance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more inclusive and networked multilateralism, to navigate this complex landscape and deliver effective solutions.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On top of the Summit of the Future, the report proposes biennial high-level meetings at the level of Heads of States and Government, between the G20, Economic and Social Council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United Nations Economic and Social Council "/>
              </a:rPr>
              <a:t>ECOSOC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the heads of International Financial Institutions, and the UN Secretary-General, aimed at creating a more sustainable, inclusive and resilient global economy.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report also calls </a:t>
            </a:r>
            <a:r>
              <a:rPr lang="en-US"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for better partnerships between governments, multilateral organizations, the private sector, and civil society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an emergency platform to better prepare for global crises, with stronger global health security.</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One example is the creation of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 Futures Lab</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which would work with partners including governments, academia, civil society, and the private sector, to issue regular reports on megatrends and catastrophic risks.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6" name="Θέση κειμένου 5">
            <a:extLst>
              <a:ext uri="{FF2B5EF4-FFF2-40B4-BE49-F238E27FC236}">
                <a16:creationId xmlns:a16="http://schemas.microsoft.com/office/drawing/2014/main" id="{21BF95F2-1018-4CB0-9D73-F171629C76B9}"/>
              </a:ext>
            </a:extLst>
          </p:cNvPr>
          <p:cNvSpPr>
            <a:spLocks noGrp="1"/>
          </p:cNvSpPr>
          <p:nvPr>
            <p:ph type="body" sz="half" idx="2"/>
          </p:nvPr>
        </p:nvSpPr>
        <p:spPr>
          <a:xfrm>
            <a:off x="678844" y="2282559"/>
            <a:ext cx="3706889" cy="3359681"/>
          </a:xfrm>
        </p:spPr>
        <p:txBody>
          <a:bodyPr>
            <a:normAutofit/>
          </a:bodyPr>
          <a:lstStyle/>
          <a:p>
            <a:r>
              <a:rPr lang="en-US" sz="1800" dirty="0">
                <a:effectLst/>
                <a:latin typeface="Calibri" panose="020F0502020204030204" pitchFamily="34" charset="0"/>
                <a:ea typeface="Times New Roman" panose="02020603050405020304" pitchFamily="18" charset="0"/>
              </a:rPr>
              <a:t> -</a:t>
            </a:r>
            <a:endParaRPr lang="el-GR" dirty="0"/>
          </a:p>
        </p:txBody>
      </p:sp>
      <p:sp>
        <p:nvSpPr>
          <p:cNvPr id="8" name="Τίτλος 7">
            <a:extLst>
              <a:ext uri="{FF2B5EF4-FFF2-40B4-BE49-F238E27FC236}">
                <a16:creationId xmlns:a16="http://schemas.microsoft.com/office/drawing/2014/main" id="{DD2FFF86-6A6F-4C75-8F2A-934668B63E8B}"/>
              </a:ext>
            </a:extLst>
          </p:cNvPr>
          <p:cNvSpPr>
            <a:spLocks noGrp="1"/>
          </p:cNvSpPr>
          <p:nvPr>
            <p:ph type="title"/>
          </p:nvPr>
        </p:nvSpPr>
        <p:spPr>
          <a:xfrm>
            <a:off x="142269" y="125147"/>
            <a:ext cx="4243464" cy="2181225"/>
          </a:xfrm>
        </p:spPr>
        <p:txBody>
          <a:bodyPr>
            <a:normAutofit/>
          </a:bodyPr>
          <a:lstStyle/>
          <a:p>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The future of international cooperation: </a:t>
            </a:r>
            <a:b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br>
            <a:b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b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Time to think big </a:t>
            </a:r>
            <a:br>
              <a:rPr lang="en-US" dirty="0"/>
            </a:br>
            <a:br>
              <a:rPr lang="en-US" dirty="0"/>
            </a:br>
            <a:br>
              <a:rPr lang="en-US" dirty="0"/>
            </a:br>
            <a:endParaRPr lang="el-GR" dirty="0"/>
          </a:p>
        </p:txBody>
      </p:sp>
      <p:sp>
        <p:nvSpPr>
          <p:cNvPr id="7" name="TextBox 6">
            <a:extLst>
              <a:ext uri="{FF2B5EF4-FFF2-40B4-BE49-F238E27FC236}">
                <a16:creationId xmlns:a16="http://schemas.microsoft.com/office/drawing/2014/main" id="{8A09B421-91F6-4214-9059-CAF640F5D101}"/>
              </a:ext>
            </a:extLst>
          </p:cNvPr>
          <p:cNvSpPr txBox="1"/>
          <p:nvPr/>
        </p:nvSpPr>
        <p:spPr>
          <a:xfrm>
            <a:off x="443441" y="1527643"/>
            <a:ext cx="4486275" cy="4501682"/>
          </a:xfrm>
          <a:prstGeom prst="rect">
            <a:avLst/>
          </a:prstGeom>
          <a:noFill/>
        </p:spPr>
        <p:txBody>
          <a:bodyPr wrap="square">
            <a:spAutoFit/>
          </a:bodyPr>
          <a:lstStyle/>
          <a:p>
            <a:pPr algn="just">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Secretary-General recommends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Summit of the Future</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which would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forge a new global consensus on what our future should look like, and how we can secure it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07000"/>
              </a:lnSpc>
              <a:spcAft>
                <a:spcPts val="800"/>
              </a:spcAft>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Summit would address the perennial issues of peace and security, setting out a “</a:t>
            </a:r>
            <a:r>
              <a:rPr lang="en-US"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New Agenda for Peace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with more investment for peacebuilding, support for regional conflict prevention, a reduction of strategic risks such as nuclear weapons and cyberwarfare - and a dialogue on outer space to ensure that it is used peacefully and sustainably.</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094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pPr rtl="0"/>
            <a:r>
              <a:rPr lang="en-US" sz="1800" dirty="0">
                <a:effectLst/>
                <a:latin typeface="Calibri" panose="020F0502020204030204" pitchFamily="34" charset="0"/>
                <a:ea typeface="Calibri" panose="020F0502020204030204" pitchFamily="34" charset="0"/>
              </a:rPr>
              <a:t>“</a:t>
            </a: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rPr>
              <a:t>Young people are not the </a:t>
            </a:r>
            <a:r>
              <a:rPr lang="en-US" sz="2000" b="1" i="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rPr>
              <a:t>future</a:t>
            </a: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rPr>
              <a:t>; they are </a:t>
            </a:r>
            <a:r>
              <a:rPr lang="en-US" sz="2000" b="1" i="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rPr>
              <a:t>making</a:t>
            </a: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rPr>
              <a:t> the future, they are </a:t>
            </a:r>
            <a:r>
              <a:rPr lang="en-US" sz="2000" b="1" i="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rPr>
              <a:t>shaping</a:t>
            </a: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Calibri" panose="020F0502020204030204" pitchFamily="34" charset="0"/>
              </a:rPr>
              <a:t> the future</a:t>
            </a:r>
            <a:endParaRPr lang="el-GR" dirty="0"/>
          </a:p>
        </p:txBody>
      </p:sp>
      <p:sp>
        <p:nvSpPr>
          <p:cNvPr id="14" name="Σύμβολο κράτησης θέσης περιεχομένου 13"/>
          <p:cNvSpPr>
            <a:spLocks noGrp="1"/>
          </p:cNvSpPr>
          <p:nvPr>
            <p:ph idx="1"/>
          </p:nvPr>
        </p:nvSpPr>
        <p:spPr>
          <a:xfrm>
            <a:off x="462116" y="1580051"/>
            <a:ext cx="4572000" cy="4173050"/>
          </a:xfrm>
          <a:ln>
            <a:solidFill>
              <a:schemeClr val="accent1"/>
            </a:solidFill>
          </a:ln>
        </p:spPr>
        <p:txBody>
          <a:bodyPr rtlCol="0"/>
          <a:lstStyle/>
          <a:p>
            <a:pPr algn="just"/>
            <a:r>
              <a:rPr lang="en-US" sz="1800"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There are more young people today than at any other time in human history according to the </a:t>
            </a: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United Nations Population Fund</a:t>
            </a:r>
            <a:r>
              <a:rPr lang="en-US" sz="1800"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a:t>
            </a:r>
          </a:p>
          <a:p>
            <a:pPr lvl="1" algn="just"/>
            <a:r>
              <a:rPr lang="en-US" sz="1600"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There are 1.8 billion people between 10 and 24 years of age, and there will be </a:t>
            </a:r>
            <a:r>
              <a:rPr lang="en-US" sz="1600" b="1"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72 million more by [2025]</a:t>
            </a:r>
            <a:endParaRPr lang="en-US" sz="1600" b="1" dirty="0">
              <a:ln w="0"/>
              <a:solidFill>
                <a:schemeClr val="tx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a:p>
            <a:pPr lvl="1" algn="just"/>
            <a:r>
              <a:rPr lang="en-US"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O</a:t>
            </a:r>
            <a:r>
              <a:rPr lang="en-US" sz="1800"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f whom more than </a:t>
            </a:r>
            <a:r>
              <a:rPr lang="en-US" sz="1800" b="1"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600 million </a:t>
            </a:r>
            <a:r>
              <a:rPr lang="en-US" sz="1800"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live in conflict zones. </a:t>
            </a:r>
          </a:p>
          <a:p>
            <a:pPr algn="just"/>
            <a:r>
              <a:rPr lang="en-US" sz="1800"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However, until December 2015 there was no international framework </a:t>
            </a:r>
            <a:r>
              <a:rPr lang="en-US" sz="1800" dirty="0" err="1">
                <a:ln w="0"/>
                <a:solidFill>
                  <a:schemeClr val="tx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analysing</a:t>
            </a:r>
            <a:r>
              <a:rPr lang="en-US" sz="1800"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 or responding to issues of youth, peace and security</a:t>
            </a:r>
            <a:endParaRPr lang="el-GR" dirty="0">
              <a:ln w="0"/>
              <a:solidFill>
                <a:schemeClr val="tx1"/>
              </a:solidFill>
              <a:effectLst>
                <a:outerShdw blurRad="38100" dist="25400" dir="5400000" algn="ctr" rotWithShape="0">
                  <a:srgbClr val="6E747A">
                    <a:alpha val="43000"/>
                  </a:srgbClr>
                </a:outerShdw>
              </a:effectLst>
            </a:endParaRPr>
          </a:p>
        </p:txBody>
      </p:sp>
      <p:sp>
        <p:nvSpPr>
          <p:cNvPr id="7" name="TextBox 6">
            <a:extLst>
              <a:ext uri="{FF2B5EF4-FFF2-40B4-BE49-F238E27FC236}">
                <a16:creationId xmlns:a16="http://schemas.microsoft.com/office/drawing/2014/main" id="{09FE4F7D-D2A0-4FB0-A501-C6EA28BF75AD}"/>
              </a:ext>
            </a:extLst>
          </p:cNvPr>
          <p:cNvSpPr txBox="1"/>
          <p:nvPr/>
        </p:nvSpPr>
        <p:spPr>
          <a:xfrm>
            <a:off x="352425" y="5867399"/>
            <a:ext cx="6447820" cy="430887"/>
          </a:xfrm>
          <a:prstGeom prst="rect">
            <a:avLst/>
          </a:prstGeom>
          <a:noFill/>
        </p:spPr>
        <p:txBody>
          <a:bodyPr wrap="square">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Sources: https://www.unfpa.org/</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Calibri" panose="020F0502020204030204" pitchFamily="34" charset="0"/>
                <a:ea typeface="Calibri" panose="020F0502020204030204" pitchFamily="34" charset="0"/>
                <a:cs typeface="Times New Roman" panose="02020603050405020304" pitchFamily="18" charset="0"/>
              </a:rPr>
              <a:t>https://eur-lex.europa.eu/legal-content/EN/TXT/PDF/?uri=CELEX:52018XG0607(02)&amp;from=EN</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Σύμβολο κράτησης θέσης περιεχομένου 2">
            <a:extLst>
              <a:ext uri="{FF2B5EF4-FFF2-40B4-BE49-F238E27FC236}">
                <a16:creationId xmlns:a16="http://schemas.microsoft.com/office/drawing/2014/main" id="{B5C5EAC3-4733-4020-AE21-7DD86FFFA854}"/>
              </a:ext>
            </a:extLst>
          </p:cNvPr>
          <p:cNvSpPr txBox="1">
            <a:spLocks/>
          </p:cNvSpPr>
          <p:nvPr/>
        </p:nvSpPr>
        <p:spPr>
          <a:xfrm>
            <a:off x="5864678" y="1580050"/>
            <a:ext cx="5413527" cy="4173050"/>
          </a:xfrm>
          <a:prstGeom prst="rect">
            <a:avLst/>
          </a:prstGeom>
          <a:ln>
            <a:solidFill>
              <a:schemeClr val="accent1"/>
            </a:solidFill>
          </a:ln>
          <a:effectLst>
            <a:outerShdw blurRad="25400" dir="17880000">
              <a:srgbClr val="000000">
                <a:alpha val="46000"/>
              </a:srgbClr>
            </a:outerShdw>
          </a:effectLst>
        </p:spPr>
        <p:txBody>
          <a:bodyPr vert="horz" lIns="91440" tIns="45720" rIns="91440" bIns="45720" rtlCol="0" anchor="t">
            <a:normAutofit fontScale="62500" lnSpcReduction="2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r>
              <a:rPr lang="en-US" sz="2600"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The </a:t>
            </a:r>
            <a:r>
              <a:rPr lang="en-US" sz="2600" b="1" u="sng"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demographic argument </a:t>
            </a:r>
            <a:r>
              <a:rPr lang="en-US" sz="2600"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is probably one of the most powerful and compelling reasons for </a:t>
            </a:r>
            <a:r>
              <a:rPr lang="en-US" sz="2600" dirty="0" err="1">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recognising</a:t>
            </a:r>
            <a:r>
              <a:rPr lang="en-US" sz="2600"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 the role </a:t>
            </a:r>
            <a:r>
              <a:rPr lang="en-US" sz="2600" b="1" u="sng"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of youth in building peace</a:t>
            </a:r>
            <a:r>
              <a:rPr lang="en-US" sz="2600"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 </a:t>
            </a:r>
          </a:p>
          <a:p>
            <a:pPr algn="just"/>
            <a:r>
              <a:rPr lang="en-US" sz="2600"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if the failure </a:t>
            </a:r>
            <a:r>
              <a:rPr lang="en-US" sz="2600" b="1"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of peace processes </a:t>
            </a:r>
            <a:r>
              <a:rPr lang="en-US" sz="2600"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has generally been associated with </a:t>
            </a:r>
            <a:r>
              <a:rPr lang="en-US" sz="2600" b="1"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the absence </a:t>
            </a:r>
            <a:r>
              <a:rPr lang="en-US" sz="2600"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or </a:t>
            </a:r>
            <a:r>
              <a:rPr lang="en-US" sz="2600" b="1"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the limited inclusion of certain social groups</a:t>
            </a:r>
            <a:r>
              <a:rPr lang="en-US" sz="2600"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 it was impossible to ignore a group that represents more than half of the population in fragile countries.</a:t>
            </a:r>
          </a:p>
          <a:p>
            <a:pPr algn="just"/>
            <a:r>
              <a:rPr lang="en-US" sz="2600"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 But it is not only a matter of the </a:t>
            </a:r>
            <a:r>
              <a:rPr lang="en-US" sz="2600" b="1" u="sng"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role of youth </a:t>
            </a:r>
            <a:r>
              <a:rPr lang="en-US" sz="2600" dirty="0">
                <a:ln w="0"/>
                <a:solidFill>
                  <a:schemeClr val="tx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in contexts of war or armed conflict,</a:t>
            </a:r>
          </a:p>
          <a:p>
            <a:endParaRPr lang="el-GR" sz="1800" dirty="0">
              <a:effectLst/>
              <a:latin typeface="Times New Roman" panose="02020603050405020304" pitchFamily="18" charset="0"/>
              <a:ea typeface="Times New Roman" panose="02020603050405020304" pitchFamily="18" charset="0"/>
            </a:endParaRPr>
          </a:p>
          <a:p>
            <a:pPr algn="just"/>
            <a:r>
              <a:rPr lang="el-GR" sz="29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 </a:t>
            </a:r>
            <a:r>
              <a:rPr lang="en-US" sz="2900" dirty="0">
                <a:ln>
                  <a:noFill/>
                </a:ln>
                <a:effectLst/>
                <a:latin typeface="Calibri" panose="020F0502020204030204" pitchFamily="34" charset="0"/>
                <a:ea typeface="Calibri" panose="020F0502020204030204" pitchFamily="34" charset="0"/>
              </a:rPr>
              <a:t>Young people are </a:t>
            </a:r>
            <a:r>
              <a:rPr lang="en-US" sz="29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valuable innovators and agents of change</a:t>
            </a:r>
            <a:r>
              <a:rPr lang="en-US" sz="2900" dirty="0">
                <a:ln>
                  <a:noFill/>
                </a:ln>
                <a:effectLst/>
                <a:latin typeface="Calibri" panose="020F0502020204030204" pitchFamily="34" charset="0"/>
                <a:ea typeface="Calibri" panose="020F0502020204030204" pitchFamily="34" charset="0"/>
              </a:rPr>
              <a:t>, and their contributions should be actively supported, solicited and regarded as essential to building peaceful communities and supporting democratic governance and transition</a:t>
            </a:r>
            <a:r>
              <a:rPr lang="en-US" sz="2000" dirty="0">
                <a:ln>
                  <a:noFill/>
                </a:ln>
                <a:effectLst/>
                <a:latin typeface="Calibri" panose="020F0502020204030204" pitchFamily="34" charset="0"/>
                <a:ea typeface="Calibri" panose="020F0502020204030204" pitchFamily="34" charset="0"/>
              </a:rPr>
              <a:t>. </a:t>
            </a:r>
            <a:endParaRPr lang="el-GR" dirty="0">
              <a:ln w="0"/>
              <a:solidFill>
                <a:schemeClr val="accent1"/>
              </a:solidFill>
              <a:effectLst>
                <a:outerShdw blurRad="38100" dist="25400" dir="5400000" algn="ctr" rotWithShape="0">
                  <a:srgbClr val="6E747A">
                    <a:alpha val="43000"/>
                  </a:srgbClr>
                </a:outerShdw>
              </a:effectLst>
            </a:endParaRPr>
          </a:p>
          <a:p>
            <a:endParaRPr lang="el-GR" dirty="0"/>
          </a:p>
        </p:txBody>
      </p:sp>
      <p:sp>
        <p:nvSpPr>
          <p:cNvPr id="2" name="Βέλος: Δεξιό 1">
            <a:extLst>
              <a:ext uri="{FF2B5EF4-FFF2-40B4-BE49-F238E27FC236}">
                <a16:creationId xmlns:a16="http://schemas.microsoft.com/office/drawing/2014/main" id="{053607E2-7FF2-4517-9860-E487644EE807}"/>
              </a:ext>
            </a:extLst>
          </p:cNvPr>
          <p:cNvSpPr/>
          <p:nvPr/>
        </p:nvSpPr>
        <p:spPr>
          <a:xfrm>
            <a:off x="5149513" y="3033647"/>
            <a:ext cx="59976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Υπότιτλος 2">
            <a:extLst>
              <a:ext uri="{FF2B5EF4-FFF2-40B4-BE49-F238E27FC236}">
                <a16:creationId xmlns:a16="http://schemas.microsoft.com/office/drawing/2014/main" id="{A06CE794-E2C5-481B-ABA1-8971FCE10FA9}"/>
              </a:ext>
            </a:extLst>
          </p:cNvPr>
          <p:cNvSpPr txBox="1">
            <a:spLocks/>
          </p:cNvSpPr>
          <p:nvPr/>
        </p:nvSpPr>
        <p:spPr>
          <a:xfrm>
            <a:off x="6207061" y="3756041"/>
            <a:ext cx="5060496" cy="1049867"/>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lgn="just"/>
            <a:endParaRPr lang="el-GR"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D3D1FD6F-952D-41F2-946A-C3C526FFF7C6}"/>
              </a:ext>
            </a:extLst>
          </p:cNvPr>
          <p:cNvSpPr>
            <a:spLocks noGrp="1"/>
          </p:cNvSpPr>
          <p:nvPr>
            <p:ph idx="1"/>
          </p:nvPr>
        </p:nvSpPr>
        <p:spPr>
          <a:xfrm>
            <a:off x="4866969" y="308113"/>
            <a:ext cx="6400588" cy="5874026"/>
          </a:xfrm>
        </p:spPr>
        <p:txBody>
          <a:bodyPr>
            <a:normAutofit fontScale="85000" lnSpcReduction="10000"/>
          </a:bodyPr>
          <a:lstStyle/>
          <a:p>
            <a:endParaRPr lang="el-GR"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In addition,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measures on education, skills training and lifelong learning are proposed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including </a:t>
            </a:r>
            <a:r>
              <a:rPr lang="en-US"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a Transforming Education Summit planned for 2022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to address the learning crisis and expand opportunities and hope for the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world’s 1.8 billion young people</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a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Global Social Summit, to be organized in 2025</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which would coordinate international efforts to create peaceful, secure societies based on human rights and dignity for all.</a:t>
            </a: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rPr>
              <a:t>Other UN-related proposals </a:t>
            </a:r>
            <a:r>
              <a:rPr lang="en-US" sz="1800" b="1" dirty="0">
                <a:effectLst/>
                <a:latin typeface="Times New Roman" panose="02020603050405020304" pitchFamily="18" charset="0"/>
                <a:ea typeface="Times New Roman" panose="02020603050405020304" pitchFamily="18" charset="0"/>
              </a:rPr>
              <a:t>concern the </a:t>
            </a:r>
            <a:r>
              <a:rPr lang="en-US"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improved participation of youth in the political process and efforts to cut youth unemployment</a:t>
            </a:r>
            <a:r>
              <a:rPr lang="en-US" sz="1800" dirty="0">
                <a:effectLst/>
                <a:latin typeface="Times New Roman" panose="02020603050405020304" pitchFamily="18" charset="0"/>
                <a:ea typeface="Times New Roman" panose="02020603050405020304" pitchFamily="18" charset="0"/>
              </a:rPr>
              <a:t>. </a:t>
            </a: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rPr>
              <a:t>The reports recommends the appointment </a:t>
            </a:r>
            <a:r>
              <a:rPr lang="en-US"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of a Special Envoy for Future Generations,</a:t>
            </a:r>
            <a:r>
              <a:rPr lang="en-US" sz="1800" dirty="0">
                <a:effectLst/>
                <a:latin typeface="Times New Roman" panose="02020603050405020304" pitchFamily="18" charset="0"/>
                <a:ea typeface="Times New Roman" panose="02020603050405020304" pitchFamily="18" charset="0"/>
              </a:rPr>
              <a:t> to give weight to the interests of those who will be born over the coming century, and a new UN Youth Office to strengthen engagement with young people across the work of the Organization.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An upgrade, with a more participatory and consultative approach, gender parity by 2028, </a:t>
            </a:r>
            <a:r>
              <a:rPr lang="en-US"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the re-establishment of the Secretary-General’s Scientific Advisory Board, </a:t>
            </a:r>
            <a:r>
              <a:rPr lang="en-US" sz="1800" dirty="0">
                <a:effectLst/>
                <a:latin typeface="Times New Roman" panose="02020603050405020304" pitchFamily="18" charset="0"/>
                <a:ea typeface="Times New Roman" panose="02020603050405020304" pitchFamily="18" charset="0"/>
              </a:rPr>
              <a:t>and a policy that puts people at the </a:t>
            </a:r>
            <a:r>
              <a:rPr lang="en-US" sz="1800" dirty="0" err="1">
                <a:effectLst/>
                <a:latin typeface="Times New Roman" panose="02020603050405020304" pitchFamily="18" charset="0"/>
                <a:ea typeface="Times New Roman" panose="02020603050405020304" pitchFamily="18" charset="0"/>
              </a:rPr>
              <a:t>centre</a:t>
            </a:r>
            <a:r>
              <a:rPr lang="en-US" sz="1800" dirty="0">
                <a:effectLst/>
                <a:latin typeface="Times New Roman" panose="02020603050405020304" pitchFamily="18" charset="0"/>
                <a:ea typeface="Times New Roman" panose="02020603050405020304" pitchFamily="18" charset="0"/>
              </a:rPr>
              <a:t> of the UN System, </a:t>
            </a:r>
            <a:r>
              <a:rPr lang="en-US" sz="1800" b="1" dirty="0">
                <a:effectLst/>
                <a:latin typeface="Times New Roman" panose="02020603050405020304" pitchFamily="18" charset="0"/>
                <a:ea typeface="Times New Roman" panose="02020603050405020304" pitchFamily="18" charset="0"/>
              </a:rPr>
              <a:t>taking into account age, gender and diversity.</a:t>
            </a:r>
            <a:endParaRPr lang="el-GR" sz="1800" b="1"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As the UN </a:t>
            </a:r>
            <a:r>
              <a:rPr lang="en-US" sz="1800" b="1" dirty="0">
                <a:effectLst/>
                <a:latin typeface="Times New Roman" panose="02020603050405020304" pitchFamily="18" charset="0"/>
                <a:ea typeface="Times New Roman" panose="02020603050405020304" pitchFamily="18" charset="0"/>
              </a:rPr>
              <a:t>embarks on the Decade of Action </a:t>
            </a:r>
            <a:r>
              <a:rPr lang="en-US" sz="1800" dirty="0">
                <a:effectLst/>
                <a:latin typeface="Times New Roman" panose="02020603050405020304" pitchFamily="18" charset="0"/>
                <a:ea typeface="Times New Roman" panose="02020603050405020304" pitchFamily="18" charset="0"/>
              </a:rPr>
              <a:t>– 10 years to make real progress to deliver the promise of a sustainable, fairer future by 2030 – there is an opportunity to reshape the world for the better, with multilateralism at the heart of the process. </a:t>
            </a:r>
            <a:endParaRPr lang="el-GR" sz="1800" dirty="0">
              <a:effectLst/>
              <a:latin typeface="Times New Roman" panose="02020603050405020304" pitchFamily="18" charset="0"/>
              <a:ea typeface="Times New Roman" panose="02020603050405020304" pitchFamily="18" charset="0"/>
            </a:endParaRPr>
          </a:p>
          <a:p>
            <a:endParaRPr lang="el-GR" dirty="0"/>
          </a:p>
        </p:txBody>
      </p:sp>
      <p:sp>
        <p:nvSpPr>
          <p:cNvPr id="6" name="Θέση κειμένου 5">
            <a:extLst>
              <a:ext uri="{FF2B5EF4-FFF2-40B4-BE49-F238E27FC236}">
                <a16:creationId xmlns:a16="http://schemas.microsoft.com/office/drawing/2014/main" id="{21BF95F2-1018-4CB0-9D73-F171629C76B9}"/>
              </a:ext>
            </a:extLst>
          </p:cNvPr>
          <p:cNvSpPr>
            <a:spLocks noGrp="1"/>
          </p:cNvSpPr>
          <p:nvPr>
            <p:ph type="body" sz="half" idx="2"/>
          </p:nvPr>
        </p:nvSpPr>
        <p:spPr>
          <a:xfrm>
            <a:off x="413845" y="2306372"/>
            <a:ext cx="4093181" cy="1709037"/>
          </a:xfrm>
          <a:solidFill>
            <a:schemeClr val="accent1"/>
          </a:solidFill>
        </p:spPr>
        <p:txBody>
          <a:bodyPr>
            <a:normAutofit lnSpcReduction="10000"/>
          </a:bodyPr>
          <a:lstStyle/>
          <a:p>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“Governments should never again face a choice between serving their people or servicing their debt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said Mr. Guterres.</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 -</a:t>
            </a:r>
            <a:endParaRPr lang="el-GR" dirty="0"/>
          </a:p>
        </p:txBody>
      </p:sp>
      <p:sp>
        <p:nvSpPr>
          <p:cNvPr id="8" name="Τίτλος 7">
            <a:extLst>
              <a:ext uri="{FF2B5EF4-FFF2-40B4-BE49-F238E27FC236}">
                <a16:creationId xmlns:a16="http://schemas.microsoft.com/office/drawing/2014/main" id="{DD2FFF86-6A6F-4C75-8F2A-934668B63E8B}"/>
              </a:ext>
            </a:extLst>
          </p:cNvPr>
          <p:cNvSpPr>
            <a:spLocks noGrp="1"/>
          </p:cNvSpPr>
          <p:nvPr>
            <p:ph type="title"/>
          </p:nvPr>
        </p:nvSpPr>
        <p:spPr>
          <a:xfrm>
            <a:off x="142269" y="125147"/>
            <a:ext cx="4243464" cy="2181225"/>
          </a:xfrm>
        </p:spPr>
        <p:txBody>
          <a:bodyPr>
            <a:normAutofit/>
          </a:bodyPr>
          <a:lstStyle/>
          <a:p>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The future of international cooperation: </a:t>
            </a:r>
            <a:b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br>
            <a:b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b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Time to think big </a:t>
            </a:r>
            <a:br>
              <a:rPr lang="en-US" dirty="0"/>
            </a:br>
            <a:br>
              <a:rPr lang="en-US" dirty="0"/>
            </a:br>
            <a:br>
              <a:rPr lang="en-US" dirty="0"/>
            </a:br>
            <a:endParaRPr lang="el-GR" dirty="0"/>
          </a:p>
        </p:txBody>
      </p:sp>
    </p:spTree>
    <p:extLst>
      <p:ext uri="{BB962C8B-B14F-4D97-AF65-F5344CB8AC3E}">
        <p14:creationId xmlns:p14="http://schemas.microsoft.com/office/powerpoint/2010/main" val="386040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D3D1FD6F-952D-41F2-946A-C3C526FFF7C6}"/>
              </a:ext>
            </a:extLst>
          </p:cNvPr>
          <p:cNvSpPr>
            <a:spLocks noGrp="1"/>
          </p:cNvSpPr>
          <p:nvPr>
            <p:ph idx="1"/>
          </p:nvPr>
        </p:nvSpPr>
        <p:spPr>
          <a:xfrm>
            <a:off x="1050395" y="1047749"/>
            <a:ext cx="9112779" cy="5181600"/>
          </a:xfrm>
        </p:spPr>
        <p:txBody>
          <a:bodyPr>
            <a:normAutofit/>
          </a:bodyPr>
          <a:lstStyle/>
          <a:p>
            <a:endParaRPr lang="el-GR" sz="1800" dirty="0">
              <a:effectLst/>
              <a:latin typeface="Times New Roman" panose="02020603050405020304" pitchFamily="18" charset="0"/>
              <a:ea typeface="Times New Roman" panose="02020603050405020304" pitchFamily="18" charset="0"/>
            </a:endParaRPr>
          </a:p>
          <a:p>
            <a:pPr algn="just"/>
            <a:r>
              <a:rPr lang="en-GB" sz="1800" dirty="0">
                <a:effectLst/>
                <a:latin typeface="Times New Roman" panose="02020603050405020304" pitchFamily="18" charset="0"/>
                <a:ea typeface="Times New Roman" panose="02020603050405020304" pitchFamily="18" charset="0"/>
              </a:rPr>
              <a:t>All of this will take energy, time, money, and leadership. </a:t>
            </a:r>
          </a:p>
          <a:p>
            <a:pPr algn="just"/>
            <a:r>
              <a:rPr lang="en-GB" sz="1800" dirty="0">
                <a:effectLst/>
                <a:latin typeface="Times New Roman" panose="02020603050405020304" pitchFamily="18" charset="0"/>
                <a:ea typeface="Times New Roman" panose="02020603050405020304" pitchFamily="18" charset="0"/>
              </a:rPr>
              <a:t>It will also require </a:t>
            </a:r>
            <a:r>
              <a:rPr lang="en-GB" sz="1800" b="1" dirty="0">
                <a:effectLst/>
                <a:latin typeface="Times New Roman" panose="02020603050405020304" pitchFamily="18" charset="0"/>
                <a:ea typeface="Times New Roman" panose="02020603050405020304" pitchFamily="18" charset="0"/>
              </a:rPr>
              <a:t>a new compact between the United Nations and the public </a:t>
            </a:r>
            <a:r>
              <a:rPr lang="en-GB" sz="1800" dirty="0">
                <a:effectLst/>
                <a:latin typeface="Times New Roman" panose="02020603050405020304" pitchFamily="18" charset="0"/>
                <a:ea typeface="Times New Roman" panose="02020603050405020304" pitchFamily="18" charset="0"/>
              </a:rPr>
              <a:t>because the organization’s legitimacy and influence will increasingly rest on a sense of ownership. In today’s complex world, identifying problems, designing policies, and delivering change is no longer within the power of states standing alone. </a:t>
            </a:r>
            <a:endParaRPr lang="el-GR" sz="1800" dirty="0">
              <a:effectLst/>
              <a:latin typeface="Times New Roman" panose="02020603050405020304" pitchFamily="18" charset="0"/>
              <a:ea typeface="Times New Roman" panose="02020603050405020304" pitchFamily="18" charset="0"/>
            </a:endParaRPr>
          </a:p>
          <a:p>
            <a:pPr algn="just"/>
            <a:r>
              <a:rPr lang="en-GB" sz="1800" dirty="0">
                <a:effectLst/>
                <a:latin typeface="Times New Roman" panose="02020603050405020304" pitchFamily="18" charset="0"/>
                <a:ea typeface="Times New Roman" panose="02020603050405020304" pitchFamily="18" charset="0"/>
              </a:rPr>
              <a:t>It requires </a:t>
            </a:r>
            <a:r>
              <a:rPr lang="en-GB"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participation of diverse actors</a:t>
            </a:r>
            <a:r>
              <a:rPr lang="en-GB" sz="1800" dirty="0">
                <a:effectLst/>
                <a:latin typeface="Times New Roman" panose="02020603050405020304" pitchFamily="18" charset="0"/>
                <a:ea typeface="Times New Roman" panose="02020603050405020304" pitchFamily="18" charset="0"/>
              </a:rPr>
              <a:t>, including non-profits, grassroots movements, corporations, and local authorities. </a:t>
            </a: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Working out how to bring the United Nations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closer to “we the people” </a:t>
            </a:r>
            <a:r>
              <a:rPr lang="en-GB" sz="1800" dirty="0">
                <a:effectLst/>
                <a:latin typeface="Calibri" panose="020F0502020204030204" pitchFamily="34" charset="0"/>
                <a:ea typeface="Calibri" panose="020F0502020204030204" pitchFamily="34" charset="0"/>
                <a:cs typeface="Times New Roman" panose="02020603050405020304" pitchFamily="18" charset="0"/>
              </a:rPr>
              <a:t>and remaining relevant for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future generations </a:t>
            </a:r>
            <a:r>
              <a:rPr lang="en-GB" sz="1800" dirty="0">
                <a:effectLst/>
                <a:latin typeface="Calibri" panose="020F0502020204030204" pitchFamily="34" charset="0"/>
                <a:ea typeface="Calibri" panose="020F0502020204030204" pitchFamily="34" charset="0"/>
                <a:cs typeface="Times New Roman" panose="02020603050405020304" pitchFamily="18" charset="0"/>
              </a:rPr>
              <a:t>should drive the organization as it enters its next phase</a:t>
            </a:r>
          </a:p>
          <a:p>
            <a:pPr algn="just"/>
            <a:r>
              <a:rPr lang="en-GB" sz="2000" dirty="0">
                <a:effectLst/>
                <a:latin typeface="Times New Roman" panose="02020603050405020304" pitchFamily="18" charset="0"/>
                <a:ea typeface="Times New Roman" panose="02020603050405020304" pitchFamily="18" charset="0"/>
              </a:rPr>
              <a:t>To avoid </a:t>
            </a:r>
            <a:r>
              <a:rPr lang="en-GB" sz="2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another major global conflict</a:t>
            </a:r>
            <a:r>
              <a:rPr lang="en-GB" sz="2000" dirty="0">
                <a:effectLst/>
                <a:latin typeface="Times New Roman" panose="02020603050405020304" pitchFamily="18" charset="0"/>
                <a:ea typeface="Times New Roman" panose="02020603050405020304" pitchFamily="18" charset="0"/>
              </a:rPr>
              <a:t>, the supporters of the United Nations—with all its imperfections—need to reinforce and reinvigorate its collective power. </a:t>
            </a:r>
          </a:p>
          <a:p>
            <a:pPr algn="just"/>
            <a:endParaRPr lang="el-GR" dirty="0"/>
          </a:p>
        </p:txBody>
      </p:sp>
      <p:sp>
        <p:nvSpPr>
          <p:cNvPr id="8" name="Τίτλος 7">
            <a:extLst>
              <a:ext uri="{FF2B5EF4-FFF2-40B4-BE49-F238E27FC236}">
                <a16:creationId xmlns:a16="http://schemas.microsoft.com/office/drawing/2014/main" id="{DD2FFF86-6A6F-4C75-8F2A-934668B63E8B}"/>
              </a:ext>
            </a:extLst>
          </p:cNvPr>
          <p:cNvSpPr>
            <a:spLocks noGrp="1"/>
          </p:cNvSpPr>
          <p:nvPr>
            <p:ph type="title"/>
          </p:nvPr>
        </p:nvSpPr>
        <p:spPr>
          <a:xfrm>
            <a:off x="913794" y="1047749"/>
            <a:ext cx="3706889" cy="2181225"/>
          </a:xfrm>
        </p:spPr>
        <p:txBody>
          <a:bodyPr/>
          <a:lstStyle/>
          <a:p>
            <a:br>
              <a:rPr lang="en-US" dirty="0"/>
            </a:br>
            <a:br>
              <a:rPr lang="en-US" dirty="0"/>
            </a:br>
            <a:br>
              <a:rPr lang="en-US" dirty="0"/>
            </a:br>
            <a:endParaRPr lang="el-GR" dirty="0"/>
          </a:p>
        </p:txBody>
      </p:sp>
      <p:sp>
        <p:nvSpPr>
          <p:cNvPr id="3" name="Θέση κειμένου 2">
            <a:extLst>
              <a:ext uri="{FF2B5EF4-FFF2-40B4-BE49-F238E27FC236}">
                <a16:creationId xmlns:a16="http://schemas.microsoft.com/office/drawing/2014/main" id="{3C54D7F8-01F8-424C-8C65-6BC58B1CF792}"/>
              </a:ext>
            </a:extLst>
          </p:cNvPr>
          <p:cNvSpPr>
            <a:spLocks noGrp="1"/>
          </p:cNvSpPr>
          <p:nvPr>
            <p:ph type="body" sz="half" idx="2"/>
          </p:nvPr>
        </p:nvSpPr>
        <p:spPr>
          <a:xfrm>
            <a:off x="390525" y="208229"/>
            <a:ext cx="4417483" cy="1121307"/>
          </a:xfrm>
        </p:spPr>
        <p:txBody>
          <a:bodyPr>
            <a:normAutofit fontScale="25000" lnSpcReduction="20000"/>
          </a:bodyPr>
          <a:lstStyle/>
          <a:p>
            <a:pPr algn="just"/>
            <a:r>
              <a:rPr lang="en-US" sz="6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The UN Turns Seventy-Seven. </a:t>
            </a:r>
          </a:p>
          <a:p>
            <a:pPr algn="just"/>
            <a:r>
              <a:rPr lang="en-US" sz="6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Here's How to Make it Relevant Again</a:t>
            </a:r>
          </a:p>
          <a:p>
            <a:pPr algn="just"/>
            <a:endParaRPr lang="el-GR" sz="64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800" b="1" dirty="0">
                <a:effectLst/>
                <a:latin typeface="Calibri" panose="020F0502020204030204" pitchFamily="34" charset="0"/>
                <a:ea typeface="Times New Roman" panose="02020603050405020304" pitchFamily="18" charset="0"/>
              </a:rPr>
              <a:t>-</a:t>
            </a:r>
            <a:endParaRPr lang="el-GR" sz="18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270047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D3D1FD6F-952D-41F2-946A-C3C526FFF7C6}"/>
              </a:ext>
            </a:extLst>
          </p:cNvPr>
          <p:cNvSpPr>
            <a:spLocks noGrp="1"/>
          </p:cNvSpPr>
          <p:nvPr>
            <p:ph idx="1"/>
          </p:nvPr>
        </p:nvSpPr>
        <p:spPr>
          <a:xfrm>
            <a:off x="1050395" y="1047749"/>
            <a:ext cx="9112779" cy="5181600"/>
          </a:xfrm>
        </p:spPr>
        <p:txBody>
          <a:bodyPr>
            <a:normAutofit/>
          </a:bodyPr>
          <a:lstStyle/>
          <a:p>
            <a:pPr algn="just"/>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United Nations stands at a crossroads. </a:t>
            </a:r>
          </a:p>
          <a:p>
            <a:pPr algn="just"/>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Unlike its predecessor,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the League of Nations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it has endured, and in its seventy-five years as the largest and most representative global multilateral institution, it has recorded many successes. </a:t>
            </a:r>
          </a:p>
          <a:p>
            <a:pPr algn="just"/>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Today, however, it is be devilled by a litany of challenges, including gross underfunding, bloated bureaucracy, disunity, and geopolitical rivalry among the permanent members of the Security Council. These and other issues both weaken its effectiveness and undermine its relevance.</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UN reform has been on the agenda since the organization was created in 1945. </a:t>
            </a:r>
          </a:p>
          <a:p>
            <a:pPr algn="just"/>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greatest challenge confronting the organization—one that has repeatedly rendered it unable to act decisively on critical global issues—is intransigence among the permanent members of the Security Council. </a:t>
            </a:r>
          </a:p>
          <a:p>
            <a:endParaRPr lang="el-GR" sz="1800" dirty="0">
              <a:effectLst/>
              <a:latin typeface="Times New Roman" panose="02020603050405020304" pitchFamily="18" charset="0"/>
              <a:ea typeface="Times New Roman" panose="02020603050405020304" pitchFamily="18" charset="0"/>
            </a:endParaRPr>
          </a:p>
        </p:txBody>
      </p:sp>
      <p:sp>
        <p:nvSpPr>
          <p:cNvPr id="3" name="Θέση κειμένου 2">
            <a:extLst>
              <a:ext uri="{FF2B5EF4-FFF2-40B4-BE49-F238E27FC236}">
                <a16:creationId xmlns:a16="http://schemas.microsoft.com/office/drawing/2014/main" id="{3C54D7F8-01F8-424C-8C65-6BC58B1CF792}"/>
              </a:ext>
            </a:extLst>
          </p:cNvPr>
          <p:cNvSpPr>
            <a:spLocks noGrp="1"/>
          </p:cNvSpPr>
          <p:nvPr>
            <p:ph type="body" sz="half" idx="2"/>
          </p:nvPr>
        </p:nvSpPr>
        <p:spPr>
          <a:xfrm>
            <a:off x="390525" y="208229"/>
            <a:ext cx="4417483" cy="1121307"/>
          </a:xfrm>
        </p:spPr>
        <p:txBody>
          <a:bodyPr>
            <a:normAutofit fontScale="25000" lnSpcReduction="20000"/>
          </a:bodyPr>
          <a:lstStyle/>
          <a:p>
            <a:pPr algn="just"/>
            <a:r>
              <a:rPr lang="en-US" sz="6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The UN Turns Seventy-Seven. </a:t>
            </a:r>
          </a:p>
          <a:p>
            <a:pPr algn="just"/>
            <a:r>
              <a:rPr lang="en-US" sz="6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Here's How to Make it Relevant Again</a:t>
            </a:r>
          </a:p>
          <a:p>
            <a:pPr algn="just"/>
            <a:endParaRPr lang="el-GR" sz="6400" dirty="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800" b="1" dirty="0">
                <a:effectLst/>
                <a:latin typeface="Calibri" panose="020F0502020204030204" pitchFamily="34" charset="0"/>
                <a:ea typeface="Times New Roman" panose="02020603050405020304" pitchFamily="18" charset="0"/>
              </a:rPr>
              <a:t>-</a:t>
            </a:r>
            <a:endParaRPr lang="el-GR" sz="18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406660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D3D1FD6F-952D-41F2-946A-C3C526FFF7C6}"/>
              </a:ext>
            </a:extLst>
          </p:cNvPr>
          <p:cNvSpPr>
            <a:spLocks noGrp="1"/>
          </p:cNvSpPr>
          <p:nvPr>
            <p:ph idx="1"/>
          </p:nvPr>
        </p:nvSpPr>
        <p:spPr>
          <a:xfrm>
            <a:off x="1050395" y="1047749"/>
            <a:ext cx="10103380" cy="5181600"/>
          </a:xfrm>
        </p:spPr>
        <p:txBody>
          <a:bodyPr>
            <a:normAutofit/>
          </a:bodyPr>
          <a:lstStyle/>
          <a:p>
            <a:pPr algn="just"/>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Security Council as currently constituted in terms of membership, functions, and powers cannot effectively respond to the myriad crises engulfing the world. </a:t>
            </a:r>
          </a:p>
          <a:p>
            <a:pPr algn="just"/>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As powerful countries move toward unilateralism, populism, and nationalism at the expense of multilateralism and collective action, a united and forward-looking Security Council capable of effectively driving the wider United Nations to achieve its goals is sine qua non.</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Reforming the Security Council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to be more inclusive, representative, transparent, and effective, and to demonstrate greater cooperation and consensus-building, therefore remains critical to the United Nations’ overall success. </a:t>
            </a:r>
          </a:p>
          <a:p>
            <a:pPr algn="just"/>
            <a:r>
              <a:rPr lang="en-GB" sz="1800" dirty="0">
                <a:effectLst/>
                <a:latin typeface="Times New Roman" panose="02020603050405020304" pitchFamily="18" charset="0"/>
                <a:ea typeface="Times New Roman" panose="02020603050405020304" pitchFamily="18" charset="0"/>
              </a:rPr>
              <a:t>Doing so will require </a:t>
            </a:r>
            <a:r>
              <a:rPr lang="en-GB"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restructuring the Security Council </a:t>
            </a:r>
            <a:r>
              <a:rPr lang="en-GB" sz="1800" dirty="0">
                <a:effectLst/>
                <a:latin typeface="Times New Roman" panose="02020603050405020304" pitchFamily="18" charset="0"/>
                <a:ea typeface="Times New Roman" panose="02020603050405020304" pitchFamily="18" charset="0"/>
              </a:rPr>
              <a:t>to reflect the changed power distribution in today’s world and to tackle inaction by veto.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b="1" u="sng" dirty="0">
                <a:effectLst/>
                <a:latin typeface="Times New Roman" panose="02020603050405020304" pitchFamily="18" charset="0"/>
                <a:ea typeface="Times New Roman" panose="02020603050405020304" pitchFamily="18" charset="0"/>
                <a:cs typeface="Times New Roman" panose="02020603050405020304" pitchFamily="18" charset="0"/>
              </a:rPr>
              <a:t>From an African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perspective, reform of the Security Council should be in line with the </a:t>
            </a:r>
            <a:r>
              <a:rPr lang="en-GB"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Ezulwini</a:t>
            </a:r>
            <a:r>
              <a:rPr lang="en-GB"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Consensus*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which proposes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two additional permanent seats and two additional elected seats for Africa</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Under this proposal, the two permanent members would be granted all prerogatives and privileges of permanent membership, including veto power.</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u="sng" dirty="0" err="1"/>
              <a:t>Ezulwini</a:t>
            </a:r>
            <a:r>
              <a:rPr lang="en-US" sz="1600" u="sng" dirty="0"/>
              <a:t> Consensus </a:t>
            </a:r>
            <a:r>
              <a:rPr lang="en-US" sz="1600" dirty="0"/>
              <a:t>is a position on international relations and reform of the </a:t>
            </a:r>
            <a:r>
              <a:rPr lang="en-US" sz="1600" u="sng" dirty="0">
                <a:ln w="0"/>
                <a:solidFill>
                  <a:schemeClr val="accent1"/>
                </a:solidFill>
                <a:effectLst>
                  <a:outerShdw blurRad="38100" dist="25400" dir="5400000" algn="ctr" rotWithShape="0">
                    <a:srgbClr val="6E747A">
                      <a:alpha val="43000"/>
                    </a:srgbClr>
                  </a:outerShdw>
                </a:effectLst>
                <a:hlinkClick r:id="rId3" tooltip="United Nations"/>
              </a:rPr>
              <a:t>United Nations</a:t>
            </a:r>
            <a:r>
              <a:rPr lang="en-US" sz="1600" dirty="0"/>
              <a:t>, agreed by the African Union</a:t>
            </a:r>
            <a:endParaRPr lang="el-GR" sz="1800" dirty="0">
              <a:effectLst/>
              <a:latin typeface="Times New Roman" panose="02020603050405020304" pitchFamily="18" charset="0"/>
              <a:ea typeface="Times New Roman" panose="02020603050405020304" pitchFamily="18" charset="0"/>
            </a:endParaRPr>
          </a:p>
        </p:txBody>
      </p:sp>
      <p:sp>
        <p:nvSpPr>
          <p:cNvPr id="3" name="Θέση κειμένου 2">
            <a:extLst>
              <a:ext uri="{FF2B5EF4-FFF2-40B4-BE49-F238E27FC236}">
                <a16:creationId xmlns:a16="http://schemas.microsoft.com/office/drawing/2014/main" id="{3C54D7F8-01F8-424C-8C65-6BC58B1CF792}"/>
              </a:ext>
            </a:extLst>
          </p:cNvPr>
          <p:cNvSpPr>
            <a:spLocks noGrp="1"/>
          </p:cNvSpPr>
          <p:nvPr>
            <p:ph type="body" sz="half" idx="2"/>
          </p:nvPr>
        </p:nvSpPr>
        <p:spPr>
          <a:xfrm>
            <a:off x="390525" y="208229"/>
            <a:ext cx="4417483" cy="1121307"/>
          </a:xfrm>
        </p:spPr>
        <p:txBody>
          <a:bodyPr>
            <a:normAutofit/>
          </a:bodyPr>
          <a:lstStyle/>
          <a:p>
            <a:pPr algn="just"/>
            <a:r>
              <a:rPr lang="en-US"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The UN Turns Seventy-Seven. </a:t>
            </a:r>
          </a:p>
          <a:p>
            <a:pPr algn="just"/>
            <a:r>
              <a:rPr lang="en-US"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Reforming the Security Council </a:t>
            </a:r>
          </a:p>
          <a:p>
            <a:endParaRPr lang="el-GR" dirty="0"/>
          </a:p>
        </p:txBody>
      </p:sp>
    </p:spTree>
    <p:extLst>
      <p:ext uri="{BB962C8B-B14F-4D97-AF65-F5344CB8AC3E}">
        <p14:creationId xmlns:p14="http://schemas.microsoft.com/office/powerpoint/2010/main" val="126288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D3D1FD6F-952D-41F2-946A-C3C526FFF7C6}"/>
              </a:ext>
            </a:extLst>
          </p:cNvPr>
          <p:cNvSpPr>
            <a:spLocks noGrp="1"/>
          </p:cNvSpPr>
          <p:nvPr>
            <p:ph idx="1"/>
          </p:nvPr>
        </p:nvSpPr>
        <p:spPr>
          <a:xfrm>
            <a:off x="1044310" y="1468171"/>
            <a:ext cx="10103380" cy="5181600"/>
          </a:xfrm>
        </p:spPr>
        <p:txBody>
          <a:bodyPr>
            <a:normAutofit/>
          </a:bodyPr>
          <a:lstStyle/>
          <a:p>
            <a:pPr>
              <a:lnSpc>
                <a:spcPct val="10700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Established powers do not believe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that new powers comply adequately with existing institutions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New powers do not believe that existing institutions have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the legitimacy to govern global affairs</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Add the unilateral tendencies of populists into the mix and it is clear that the United Nations needs to prove itself to a new generation of peoples and countries.</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The need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to rebuild its legitimacy</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whether in real or perceived terms,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is urgent. </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Legitimacy involves at least two components that need strengthening: </a:t>
            </a:r>
          </a:p>
          <a:p>
            <a:pPr marL="36900" indent="0" algn="ctr">
              <a:lnSpc>
                <a:spcPct val="107000"/>
              </a:lnSpc>
              <a:spcAft>
                <a:spcPts val="800"/>
              </a:spcAft>
              <a:buNone/>
            </a:pPr>
            <a:r>
              <a:rPr lang="en-GB" sz="19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representation and effectiveness</a:t>
            </a:r>
            <a:r>
              <a:rPr lang="en-GB" sz="19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19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800" dirty="0">
              <a:effectLst/>
              <a:latin typeface="Times New Roman" panose="02020603050405020304" pitchFamily="18" charset="0"/>
              <a:ea typeface="Times New Roman" panose="02020603050405020304" pitchFamily="18" charset="0"/>
            </a:endParaRPr>
          </a:p>
        </p:txBody>
      </p:sp>
      <p:sp>
        <p:nvSpPr>
          <p:cNvPr id="3" name="Θέση κειμένου 2">
            <a:extLst>
              <a:ext uri="{FF2B5EF4-FFF2-40B4-BE49-F238E27FC236}">
                <a16:creationId xmlns:a16="http://schemas.microsoft.com/office/drawing/2014/main" id="{3C54D7F8-01F8-424C-8C65-6BC58B1CF792}"/>
              </a:ext>
            </a:extLst>
          </p:cNvPr>
          <p:cNvSpPr>
            <a:spLocks noGrp="1"/>
          </p:cNvSpPr>
          <p:nvPr>
            <p:ph type="body" sz="half" idx="2"/>
          </p:nvPr>
        </p:nvSpPr>
        <p:spPr>
          <a:xfrm>
            <a:off x="390525" y="208229"/>
            <a:ext cx="4417483" cy="1121307"/>
          </a:xfrm>
        </p:spPr>
        <p:txBody>
          <a:bodyPr>
            <a:normAutofit/>
          </a:bodyPr>
          <a:lstStyle/>
          <a:p>
            <a:pPr algn="just"/>
            <a:r>
              <a:rPr lang="en-US"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The UN Turns Seventy-Seven. </a:t>
            </a:r>
          </a:p>
          <a:p>
            <a:pPr algn="just"/>
            <a:r>
              <a:rPr lang="en-GB"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Rebuild the UN's Legitimacy</a:t>
            </a:r>
            <a:endParaRPr lang="el-GR"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353342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D3D1FD6F-952D-41F2-946A-C3C526FFF7C6}"/>
              </a:ext>
            </a:extLst>
          </p:cNvPr>
          <p:cNvSpPr>
            <a:spLocks noGrp="1"/>
          </p:cNvSpPr>
          <p:nvPr>
            <p:ph idx="1"/>
          </p:nvPr>
        </p:nvSpPr>
        <p:spPr>
          <a:xfrm>
            <a:off x="314325" y="1096696"/>
            <a:ext cx="10439400" cy="5181600"/>
          </a:xfrm>
        </p:spPr>
        <p:txBody>
          <a:bodyPr>
            <a:normAutofit/>
          </a:bodyPr>
          <a:lstStyle/>
          <a:p>
            <a:pPr algn="just"/>
            <a:endParaRPr lang="el-GR"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Crises are moments of great uncertainty, but they also harbour great opportunities. More than ever the </a:t>
            </a:r>
            <a:r>
              <a:rPr lang="en-GB" sz="1800" b="1" dirty="0">
                <a:effectLst/>
                <a:latin typeface="Times New Roman" panose="02020603050405020304" pitchFamily="18" charset="0"/>
                <a:ea typeface="Times New Roman" panose="02020603050405020304" pitchFamily="18" charset="0"/>
              </a:rPr>
              <a:t>world needs collective action. </a:t>
            </a:r>
          </a:p>
          <a:p>
            <a:r>
              <a:rPr lang="en-GB" sz="1800" dirty="0">
                <a:effectLst/>
                <a:latin typeface="Times New Roman" panose="02020603050405020304" pitchFamily="18" charset="0"/>
                <a:ea typeface="Times New Roman" panose="02020603050405020304" pitchFamily="18" charset="0"/>
              </a:rPr>
              <a:t>The United Nations is best suited to actively and creatively address existing and future challenges guided by the ideals and vision laid out in its Charter. </a:t>
            </a:r>
          </a:p>
          <a:p>
            <a:r>
              <a:rPr lang="en-GB" sz="1800" dirty="0">
                <a:effectLst/>
                <a:latin typeface="Times New Roman" panose="02020603050405020304" pitchFamily="18" charset="0"/>
                <a:ea typeface="Times New Roman" panose="02020603050405020304" pitchFamily="18" charset="0"/>
              </a:rPr>
              <a:t>These include </a:t>
            </a:r>
            <a:r>
              <a:rPr lang="en-GB" sz="1800" b="1" dirty="0">
                <a:effectLst/>
                <a:latin typeface="Times New Roman" panose="02020603050405020304" pitchFamily="18" charset="0"/>
                <a:ea typeface="Times New Roman" panose="02020603050405020304" pitchFamily="18" charset="0"/>
              </a:rPr>
              <a:t>promoting peace, security, justice, respect for obligations, treaties, and international law</a:t>
            </a:r>
            <a:r>
              <a:rPr lang="en-GB" sz="1800" dirty="0">
                <a:effectLst/>
                <a:latin typeface="Times New Roman" panose="02020603050405020304" pitchFamily="18" charset="0"/>
                <a:ea typeface="Times New Roman" panose="02020603050405020304" pitchFamily="18" charset="0"/>
              </a:rPr>
              <a:t>; improving social conditions and living standards; reaffirming fundamental human rights, dignity, tolerance, equality, and freedom for all—regardless of race, sex, language, or religion for large and small nations alike. </a:t>
            </a:r>
          </a:p>
          <a:p>
            <a:r>
              <a:rPr lang="en-GB" sz="1800" b="1" dirty="0">
                <a:effectLst/>
                <a:latin typeface="Times New Roman" panose="02020603050405020304" pitchFamily="18" charset="0"/>
                <a:ea typeface="Times New Roman" panose="02020603050405020304" pitchFamily="18" charset="0"/>
              </a:rPr>
              <a:t>These ideals and visions</a:t>
            </a:r>
            <a:r>
              <a:rPr lang="en-GB" sz="1800" dirty="0">
                <a:effectLst/>
                <a:latin typeface="Times New Roman" panose="02020603050405020304" pitchFamily="18" charset="0"/>
                <a:ea typeface="Times New Roman" panose="02020603050405020304" pitchFamily="18" charset="0"/>
              </a:rPr>
              <a:t>, now just as then, </a:t>
            </a:r>
            <a:r>
              <a:rPr lang="en-GB" sz="1800" b="1" dirty="0">
                <a:effectLst/>
                <a:latin typeface="Times New Roman" panose="02020603050405020304" pitchFamily="18" charset="0"/>
                <a:ea typeface="Times New Roman" panose="02020603050405020304" pitchFamily="18" charset="0"/>
              </a:rPr>
              <a:t>should be the driving inspiration for everyone</a:t>
            </a:r>
            <a:r>
              <a:rPr lang="en-GB" sz="1800" dirty="0">
                <a:effectLst/>
                <a:latin typeface="Times New Roman" panose="02020603050405020304" pitchFamily="18" charset="0"/>
                <a:ea typeface="Times New Roman" panose="02020603050405020304" pitchFamily="18" charset="0"/>
              </a:rPr>
              <a:t>.</a:t>
            </a:r>
            <a:endParaRPr lang="el-GR"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Inspired by the founding ideals and including issues and challenges the world faces today, this agenda should definitely embrace new, creative, and collective actions </a:t>
            </a:r>
            <a:r>
              <a:rPr lang="en-GB" sz="1800" b="1" dirty="0">
                <a:effectLst/>
                <a:latin typeface="Times New Roman" panose="02020603050405020304" pitchFamily="18" charset="0"/>
                <a:ea typeface="Times New Roman" panose="02020603050405020304" pitchFamily="18" charset="0"/>
              </a:rPr>
              <a:t>involving all sectors of society, </a:t>
            </a:r>
            <a:r>
              <a:rPr lang="en-GB"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“to ensure the future we want and the United Nations we need.”</a:t>
            </a:r>
            <a:endParaRPr lang="en-GB" sz="1800" b="1" dirty="0">
              <a:effectLst/>
              <a:latin typeface="Times New Roman" panose="02020603050405020304" pitchFamily="18" charset="0"/>
              <a:ea typeface="Times New Roman" panose="02020603050405020304" pitchFamily="18" charset="0"/>
            </a:endParaRPr>
          </a:p>
          <a:p>
            <a:r>
              <a:rPr lang="en-GB" sz="1800" b="1" dirty="0">
                <a:effectLst/>
                <a:latin typeface="Times New Roman" panose="02020603050405020304" pitchFamily="18" charset="0"/>
                <a:ea typeface="Times New Roman" panose="02020603050405020304" pitchFamily="18" charset="0"/>
              </a:rPr>
              <a:t>In this new challenges </a:t>
            </a:r>
            <a:r>
              <a:rPr lang="en-GB"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Youth</a:t>
            </a:r>
            <a:r>
              <a:rPr lang="en-GB" sz="1800" b="1" dirty="0">
                <a:effectLst/>
                <a:latin typeface="Times New Roman" panose="02020603050405020304" pitchFamily="18" charset="0"/>
                <a:ea typeface="Times New Roman" panose="02020603050405020304" pitchFamily="18" charset="0"/>
              </a:rPr>
              <a:t> must be on the front line and be part of the new era in UN</a:t>
            </a:r>
            <a:endParaRPr lang="el-GR" sz="1800" b="1" dirty="0">
              <a:effectLst/>
              <a:latin typeface="Times New Roman" panose="02020603050405020304" pitchFamily="18" charset="0"/>
              <a:ea typeface="Times New Roman" panose="02020603050405020304" pitchFamily="18" charset="0"/>
            </a:endParaRPr>
          </a:p>
          <a:p>
            <a:endParaRPr lang="el-GR" sz="1800" dirty="0">
              <a:effectLst/>
              <a:latin typeface="Times New Roman" panose="02020603050405020304" pitchFamily="18" charset="0"/>
              <a:ea typeface="Times New Roman" panose="02020603050405020304" pitchFamily="18" charset="0"/>
            </a:endParaRPr>
          </a:p>
        </p:txBody>
      </p:sp>
      <p:sp>
        <p:nvSpPr>
          <p:cNvPr id="3" name="Θέση κειμένου 2">
            <a:extLst>
              <a:ext uri="{FF2B5EF4-FFF2-40B4-BE49-F238E27FC236}">
                <a16:creationId xmlns:a16="http://schemas.microsoft.com/office/drawing/2014/main" id="{3C54D7F8-01F8-424C-8C65-6BC58B1CF792}"/>
              </a:ext>
            </a:extLst>
          </p:cNvPr>
          <p:cNvSpPr>
            <a:spLocks noGrp="1"/>
          </p:cNvSpPr>
          <p:nvPr>
            <p:ph type="body" sz="half" idx="2"/>
          </p:nvPr>
        </p:nvSpPr>
        <p:spPr>
          <a:xfrm>
            <a:off x="390525" y="208229"/>
            <a:ext cx="4905375" cy="1591996"/>
          </a:xfrm>
        </p:spPr>
        <p:txBody>
          <a:bodyPr>
            <a:normAutofit/>
          </a:bodyPr>
          <a:lstStyle/>
          <a:p>
            <a:pPr algn="just"/>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rPr>
              <a:t>The UN Turns Seventy-Seven</a:t>
            </a:r>
          </a:p>
          <a:p>
            <a:pPr algn="just"/>
            <a:r>
              <a:rPr lang="en-GB" sz="18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cs typeface="Times New Roman" panose="02020603050405020304" pitchFamily="18" charset="0"/>
              </a:rPr>
              <a:t>Embrace New, Creative, and Collective Actions</a:t>
            </a:r>
            <a:endParaRPr lang="el-GR"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10795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89330" y="408770"/>
            <a:ext cx="10353762" cy="970450"/>
          </a:xfrm>
        </p:spPr>
        <p:txBody>
          <a:bodyPr rtlCol="0">
            <a:normAutofit fontScale="90000"/>
          </a:bodyPr>
          <a:lstStyle/>
          <a:p>
            <a:pPr algn="l"/>
            <a:r>
              <a:rPr lang="en-US" sz="1800" b="1"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ea typeface="Times New Roman" panose="02020603050405020304" pitchFamily="18" charset="0"/>
              </a:rPr>
              <a:t> </a:t>
            </a:r>
            <a:r>
              <a:rPr lang="en-US" sz="2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Security Council Resolution 2250 “Youth, Peace and Security” </a:t>
            </a:r>
            <a:r>
              <a:rPr lang="en-US" sz="2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t>(UNSCR 2250)</a:t>
            </a:r>
            <a:br>
              <a:rPr lang="el-GR" sz="2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rPr>
            </a:br>
            <a:endParaRPr lang="el-GR"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Σύμβολο κράτησης θέσης περιεχομένου 2"/>
          <p:cNvSpPr>
            <a:spLocks noGrp="1"/>
          </p:cNvSpPr>
          <p:nvPr>
            <p:ph sz="half" idx="1"/>
          </p:nvPr>
        </p:nvSpPr>
        <p:spPr>
          <a:xfrm>
            <a:off x="256569" y="1580050"/>
            <a:ext cx="5413527" cy="4325450"/>
          </a:xfrm>
        </p:spPr>
        <p:txBody>
          <a:bodyPr rtlCol="0">
            <a:normAutofit/>
          </a:bodyPr>
          <a:lstStyle/>
          <a:p>
            <a:endParaRPr lang="el-GR" sz="1800" dirty="0">
              <a:effectLst/>
              <a:latin typeface="Times New Roman" panose="02020603050405020304" pitchFamily="18" charset="0"/>
              <a:ea typeface="Times New Roman" panose="02020603050405020304" pitchFamily="18" charset="0"/>
            </a:endParaRPr>
          </a:p>
          <a:p>
            <a:pPr rtl="0"/>
            <a:endParaRPr lang="el-GR" dirty="0"/>
          </a:p>
        </p:txBody>
      </p:sp>
      <p:graphicFrame>
        <p:nvGraphicFramePr>
          <p:cNvPr id="16" name="Σύμβολο κράτησης θέσης περιεχομένου 15" descr="Δείγμα πίνακα με 3 στήλες και 4 γραμμές" title="Πίνακας"/>
          <p:cNvGraphicFramePr>
            <a:graphicFrameLocks noGrp="1"/>
          </p:cNvGraphicFramePr>
          <p:nvPr>
            <p:ph sz="half" idx="2"/>
            <p:extLst>
              <p:ext uri="{D42A27DB-BD31-4B8C-83A1-F6EECF244321}">
                <p14:modId xmlns:p14="http://schemas.microsoft.com/office/powerpoint/2010/main" val="1178005372"/>
              </p:ext>
            </p:extLst>
          </p:nvPr>
        </p:nvGraphicFramePr>
        <p:xfrm>
          <a:off x="6521904" y="2148840"/>
          <a:ext cx="5060497" cy="3108960"/>
        </p:xfrm>
        <a:graphic>
          <a:graphicData uri="http://schemas.openxmlformats.org/drawingml/2006/table">
            <a:tbl>
              <a:tblPr firstRow="1" bandRow="1">
                <a:tableStyleId>{5C22544A-7EE6-4342-B048-85BDC9FD1C3A}</a:tableStyleId>
              </a:tblPr>
              <a:tblGrid>
                <a:gridCol w="5060497">
                  <a:extLst>
                    <a:ext uri="{9D8B030D-6E8A-4147-A177-3AD203B41FA5}">
                      <a16:colId xmlns:a16="http://schemas.microsoft.com/office/drawing/2014/main" val="20000"/>
                    </a:ext>
                  </a:extLst>
                </a:gridCol>
              </a:tblGrid>
              <a:tr h="1828800">
                <a:tc>
                  <a:txBody>
                    <a:bodyPr/>
                    <a:lstStyle/>
                    <a:p>
                      <a:r>
                        <a:rPr lang="en-US" sz="1800" b="1" kern="1200" dirty="0">
                          <a:solidFill>
                            <a:schemeClr val="lt1"/>
                          </a:solidFill>
                          <a:effectLst/>
                          <a:latin typeface="+mn-lt"/>
                          <a:ea typeface="+mn-ea"/>
                          <a:cs typeface="+mn-cs"/>
                        </a:rPr>
                        <a:t>The UN Security Council adopted two key resolutions on </a:t>
                      </a:r>
                      <a:r>
                        <a:rPr lang="en-US" sz="1800" b="1" u="sng" kern="1200" dirty="0">
                          <a:solidFill>
                            <a:schemeClr val="lt1"/>
                          </a:solidFill>
                          <a:effectLst/>
                          <a:latin typeface="+mn-lt"/>
                          <a:ea typeface="+mn-ea"/>
                          <a:cs typeface="+mn-cs"/>
                        </a:rPr>
                        <a:t>Youth, Peace and Security</a:t>
                      </a:r>
                      <a:r>
                        <a:rPr lang="en-US" sz="1800" b="1" kern="1200" dirty="0">
                          <a:solidFill>
                            <a:schemeClr val="lt1"/>
                          </a:solidFill>
                          <a:effectLst/>
                          <a:latin typeface="+mn-lt"/>
                          <a:ea typeface="+mn-ea"/>
                          <a:cs typeface="+mn-cs"/>
                        </a:rPr>
                        <a:t>:</a:t>
                      </a:r>
                    </a:p>
                    <a:p>
                      <a:endParaRPr lang="en-US" sz="1800" b="1" kern="1200" dirty="0">
                        <a:solidFill>
                          <a:schemeClr val="lt1"/>
                        </a:solidFill>
                        <a:effectLst/>
                        <a:latin typeface="+mn-lt"/>
                        <a:ea typeface="+mn-ea"/>
                        <a:cs typeface="+mn-cs"/>
                      </a:endParaRPr>
                    </a:p>
                    <a:p>
                      <a:pPr marL="285750" indent="-285750">
                        <a:buFont typeface="Arial" panose="020B0604020202020204" pitchFamily="34" charset="0"/>
                        <a:buChar char="•"/>
                      </a:pPr>
                      <a:r>
                        <a:rPr lang="en-US" sz="1800" b="1" kern="1200" dirty="0">
                          <a:solidFill>
                            <a:schemeClr val="lt1"/>
                          </a:solidFill>
                          <a:effectLst/>
                          <a:latin typeface="+mn-lt"/>
                          <a:ea typeface="+mn-ea"/>
                          <a:cs typeface="+mn-cs"/>
                        </a:rPr>
                        <a:t>The UNSCR 2250 in December 2015, and</a:t>
                      </a:r>
                    </a:p>
                    <a:p>
                      <a:pPr marL="285750" indent="-285750">
                        <a:buFont typeface="Arial" panose="020B0604020202020204" pitchFamily="34" charset="0"/>
                        <a:buChar char="•"/>
                      </a:pPr>
                      <a:r>
                        <a:rPr lang="en-US" sz="1800" b="1" kern="1200" dirty="0">
                          <a:solidFill>
                            <a:schemeClr val="lt1"/>
                          </a:solidFill>
                          <a:effectLst/>
                          <a:latin typeface="+mn-lt"/>
                          <a:ea typeface="+mn-ea"/>
                          <a:cs typeface="+mn-cs"/>
                        </a:rPr>
                        <a:t>The UNSCR 2419 in April 2018. </a:t>
                      </a:r>
                    </a:p>
                    <a:p>
                      <a:pPr marL="285750" indent="-285750">
                        <a:buFont typeface="Arial" panose="020B0604020202020204" pitchFamily="34" charset="0"/>
                        <a:buChar char="•"/>
                      </a:pPr>
                      <a:endParaRPr lang="el-GR" sz="1800" b="1" kern="1200" dirty="0">
                        <a:solidFill>
                          <a:schemeClr val="lt1"/>
                        </a:solidFill>
                        <a:effectLst/>
                        <a:latin typeface="+mn-lt"/>
                        <a:ea typeface="+mn-ea"/>
                        <a:cs typeface="+mn-cs"/>
                      </a:endParaRPr>
                    </a:p>
                    <a:p>
                      <a:pPr marL="285750" lvl="0" indent="-285750">
                        <a:buFont typeface="Arial" panose="020B0604020202020204" pitchFamily="34" charset="0"/>
                        <a:buChar char="•"/>
                      </a:pPr>
                      <a:r>
                        <a:rPr lang="en-US" sz="1800" b="0" i="1" kern="1200" dirty="0">
                          <a:solidFill>
                            <a:schemeClr val="lt1"/>
                          </a:solidFill>
                          <a:effectLst/>
                          <a:latin typeface="+mn-lt"/>
                          <a:ea typeface="+mn-ea"/>
                          <a:cs typeface="+mn-cs"/>
                        </a:rPr>
                        <a:t>The  Resolution on Maintenance of International Peace and Security UNSCR 2419 was adopted to further pursue the implementation of the UNSCR 2250.</a:t>
                      </a:r>
                      <a:endParaRPr lang="el-GR" sz="1800" b="0" i="1" kern="1200" dirty="0">
                        <a:solidFill>
                          <a:schemeClr val="lt1"/>
                        </a:solidFill>
                        <a:effectLst/>
                        <a:latin typeface="+mn-lt"/>
                        <a:ea typeface="+mn-ea"/>
                        <a:cs typeface="+mn-cs"/>
                      </a:endParaRPr>
                    </a:p>
                    <a:p>
                      <a:pPr algn="ctr" rtl="0"/>
                      <a:endParaRPr lang="el-GR" noProof="0" dirty="0"/>
                    </a:p>
                  </a:txBody>
                  <a:tcPr marL="94246" marR="94246" anchor="ctr"/>
                </a:tc>
                <a:extLst>
                  <a:ext uri="{0D108BD9-81ED-4DB2-BD59-A6C34878D82A}">
                    <a16:rowId xmlns:a16="http://schemas.microsoft.com/office/drawing/2014/main" val="10000"/>
                  </a:ext>
                </a:extLst>
              </a:tr>
            </a:tbl>
          </a:graphicData>
        </a:graphic>
      </p:graphicFrame>
      <p:pic>
        <p:nvPicPr>
          <p:cNvPr id="5" name="Εικόνα 4">
            <a:extLst>
              <a:ext uri="{FF2B5EF4-FFF2-40B4-BE49-F238E27FC236}">
                <a16:creationId xmlns:a16="http://schemas.microsoft.com/office/drawing/2014/main" id="{1065290F-C7B0-4FC7-BA2A-B75B93F19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419" y="227500"/>
            <a:ext cx="3578011" cy="1352550"/>
          </a:xfrm>
          <a:prstGeom prst="rect">
            <a:avLst/>
          </a:prstGeom>
        </p:spPr>
      </p:pic>
      <p:sp>
        <p:nvSpPr>
          <p:cNvPr id="7" name="TextBox 6">
            <a:extLst>
              <a:ext uri="{FF2B5EF4-FFF2-40B4-BE49-F238E27FC236}">
                <a16:creationId xmlns:a16="http://schemas.microsoft.com/office/drawing/2014/main" id="{13FA8E0D-ED08-4316-9A06-8CC40A14660F}"/>
              </a:ext>
            </a:extLst>
          </p:cNvPr>
          <p:cNvSpPr txBox="1"/>
          <p:nvPr/>
        </p:nvSpPr>
        <p:spPr>
          <a:xfrm>
            <a:off x="147483" y="1379220"/>
            <a:ext cx="6096000" cy="3975960"/>
          </a:xfrm>
          <a:prstGeom prst="rect">
            <a:avLst/>
          </a:prstGeom>
          <a:noFill/>
        </p:spPr>
        <p:txBody>
          <a:bodyPr wrap="square">
            <a:spAutoFit/>
          </a:bodyPr>
          <a:lstStyle/>
          <a:p>
            <a:pPr algn="just" rtl="0"/>
            <a:r>
              <a:rPr lang="en-US" sz="1800" dirty="0">
                <a:effectLst/>
                <a:latin typeface="Calibri" panose="020F0502020204030204" pitchFamily="34" charset="0"/>
                <a:ea typeface="Calibri" panose="020F0502020204030204" pitchFamily="34" charset="0"/>
              </a:rPr>
              <a:t>On 9 December 2015, the </a:t>
            </a:r>
            <a:r>
              <a:rPr lang="en-US" sz="1800" b="1" dirty="0">
                <a:effectLst/>
                <a:latin typeface="Calibri" panose="020F0502020204030204" pitchFamily="34" charset="0"/>
                <a:ea typeface="Calibri" panose="020F0502020204030204" pitchFamily="34" charset="0"/>
              </a:rPr>
              <a:t>United Nations Security Council</a:t>
            </a:r>
            <a:r>
              <a:rPr lang="en-US" sz="1800" dirty="0">
                <a:effectLst/>
                <a:latin typeface="Calibri" panose="020F0502020204030204" pitchFamily="34" charset="0"/>
                <a:ea typeface="Calibri" panose="020F0502020204030204" pitchFamily="34" charset="0"/>
              </a:rPr>
              <a:t> unanimously adopted </a:t>
            </a:r>
            <a:r>
              <a:rPr lang="en-US" sz="1800" b="1" dirty="0">
                <a:effectLst/>
                <a:latin typeface="Calibri" panose="020F0502020204030204" pitchFamily="34" charset="0"/>
                <a:ea typeface="Calibri" panose="020F0502020204030204" pitchFamily="34" charset="0"/>
              </a:rPr>
              <a:t>a </a:t>
            </a:r>
            <a:r>
              <a:rPr lang="en-US" sz="1800" b="1" u="sng" dirty="0">
                <a:effectLst/>
                <a:latin typeface="Calibri" panose="020F0502020204030204" pitchFamily="34" charset="0"/>
                <a:ea typeface="Calibri" panose="020F0502020204030204" pitchFamily="34" charset="0"/>
              </a:rPr>
              <a:t>historic</a:t>
            </a:r>
            <a:r>
              <a:rPr lang="en-US" sz="1800" b="1" dirty="0">
                <a:effectLst/>
                <a:latin typeface="Calibri" panose="020F0502020204030204" pitchFamily="34" charset="0"/>
                <a:ea typeface="Calibri" panose="020F0502020204030204" pitchFamily="34" charset="0"/>
              </a:rPr>
              <a:t> Resolution on Youth, Peace and Security, </a:t>
            </a: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The Resolution 2250 </a:t>
            </a:r>
          </a:p>
          <a:p>
            <a:pPr marL="285750" indent="-285750" algn="just">
              <a:lnSpc>
                <a:spcPct val="107000"/>
              </a:lnSpc>
              <a:spcAft>
                <a:spcPts val="800"/>
              </a:spcAft>
              <a:buFontTx/>
              <a:buChar char="-"/>
            </a:pPr>
            <a:r>
              <a:rPr lang="en-US" sz="1800" b="1" dirty="0">
                <a:effectLst/>
                <a:latin typeface="Calibri" panose="020F0502020204030204" pitchFamily="34" charset="0"/>
                <a:ea typeface="Calibri" panose="020F0502020204030204" pitchFamily="34" charset="0"/>
                <a:cs typeface="Calibri" panose="020F0502020204030204" pitchFamily="34" charset="0"/>
              </a:rPr>
              <a:t>It finally puts youth at the </a:t>
            </a:r>
            <a:r>
              <a:rPr lang="en-US" sz="1800" b="1" dirty="0" err="1">
                <a:effectLst/>
                <a:latin typeface="Calibri" panose="020F0502020204030204" pitchFamily="34" charset="0"/>
                <a:ea typeface="Calibri" panose="020F0502020204030204" pitchFamily="34" charset="0"/>
                <a:cs typeface="Calibri" panose="020F0502020204030204" pitchFamily="34" charset="0"/>
              </a:rPr>
              <a:t>centre</a:t>
            </a:r>
            <a:r>
              <a:rPr lang="en-US" sz="1800" b="1" dirty="0">
                <a:effectLst/>
                <a:latin typeface="Calibri" panose="020F0502020204030204" pitchFamily="34" charset="0"/>
                <a:ea typeface="Calibri" panose="020F0502020204030204" pitchFamily="34" charset="0"/>
                <a:cs typeface="Calibri" panose="020F0502020204030204" pitchFamily="34" charset="0"/>
              </a:rPr>
              <a:t> of processes </a:t>
            </a:r>
            <a:r>
              <a:rPr lang="en-US" sz="1800" dirty="0">
                <a:effectLst/>
                <a:latin typeface="Calibri" panose="020F0502020204030204" pitchFamily="34" charset="0"/>
                <a:ea typeface="Calibri" panose="020F0502020204030204" pitchFamily="34" charset="0"/>
                <a:cs typeface="Calibri" panose="020F0502020204030204" pitchFamily="34" charset="0"/>
              </a:rPr>
              <a:t>and </a:t>
            </a:r>
            <a:r>
              <a:rPr lang="en-US" sz="1800" b="1" dirty="0">
                <a:effectLst/>
                <a:latin typeface="Calibri" panose="020F0502020204030204" pitchFamily="34" charset="0"/>
                <a:ea typeface="Calibri" panose="020F0502020204030204" pitchFamily="34" charset="0"/>
                <a:cs typeface="Calibri" panose="020F0502020204030204" pitchFamily="34" charset="0"/>
              </a:rPr>
              <a:t>policies for the sustainable development of peace and security</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lgn="just">
              <a:lnSpc>
                <a:spcPct val="107000"/>
              </a:lnSpc>
              <a:spcAft>
                <a:spcPts val="800"/>
              </a:spcAft>
              <a:buFontTx/>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It is a unique and unprecedented resolution for different reasons.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Resolution 2250 defines youth as persons of between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18 and 29 years of age</a:t>
            </a:r>
          </a:p>
          <a:p>
            <a:pPr marL="285750" indent="-285750" algn="just">
              <a:buFontTx/>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It is particularly significant that the adoption of this resolution, sponsored and led by Jordan, was initially pushed by civil society in general, and by youth organisations in particular</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br>
              <a:rPr lang="el-GR" sz="18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3" name="Σύμβολο κράτησης θέσης κειμένου 2"/>
          <p:cNvSpPr>
            <a:spLocks noGrp="1"/>
          </p:cNvSpPr>
          <p:nvPr>
            <p:ph type="body" idx="1"/>
          </p:nvPr>
        </p:nvSpPr>
        <p:spPr/>
        <p:txBody>
          <a:bodyPr rtlCol="0"/>
          <a:lstStyle/>
          <a:p>
            <a:pPr rtl="0"/>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Security Council Resolution 2250 , calls for  </a:t>
            </a:r>
            <a:endParaRPr lang="el-GR" dirty="0">
              <a:ln w="0"/>
              <a:solidFill>
                <a:schemeClr val="accent1"/>
              </a:solidFill>
              <a:effectLst>
                <a:outerShdw blurRad="38100" dist="25400" dir="5400000" algn="ctr" rotWithShape="0">
                  <a:srgbClr val="6E747A">
                    <a:alpha val="43000"/>
                  </a:srgbClr>
                </a:outerShdw>
              </a:effectLst>
            </a:endParaRPr>
          </a:p>
        </p:txBody>
      </p:sp>
      <p:sp>
        <p:nvSpPr>
          <p:cNvPr id="4" name="Σύμβολο κράτησης θέσης περιεχομένου 3"/>
          <p:cNvSpPr>
            <a:spLocks noGrp="1"/>
          </p:cNvSpPr>
          <p:nvPr>
            <p:ph sz="half" idx="2"/>
          </p:nvPr>
        </p:nvSpPr>
        <p:spPr/>
        <p:txBody>
          <a:bodyPr rtlCol="0">
            <a:noAutofit/>
          </a:bodyPr>
          <a:lstStyle/>
          <a:p>
            <a:r>
              <a:rPr lang="en-US" sz="1400" b="1" dirty="0">
                <a:effectLst/>
                <a:latin typeface="Calibri" panose="020F0502020204030204" pitchFamily="34" charset="0"/>
                <a:ea typeface="Times New Roman" panose="02020603050405020304" pitchFamily="18" charset="0"/>
                <a:cs typeface="Calibri" panose="020F0502020204030204" pitchFamily="34" charset="0"/>
              </a:rPr>
              <a:t>Participation</a:t>
            </a:r>
            <a:r>
              <a:rPr lang="en-US" sz="1400" dirty="0">
                <a:effectLst/>
                <a:latin typeface="Calibri" panose="020F0502020204030204" pitchFamily="34" charset="0"/>
                <a:ea typeface="Times New Roman" panose="02020603050405020304" pitchFamily="18" charset="0"/>
                <a:cs typeface="Calibri" panose="020F0502020204030204" pitchFamily="34" charset="0"/>
              </a:rPr>
              <a:t>: Member States to consider ways to increase </a:t>
            </a:r>
            <a:r>
              <a:rPr lang="en-US" sz="1400" b="1" u="sng" dirty="0">
                <a:effectLst/>
                <a:latin typeface="Calibri" panose="020F0502020204030204" pitchFamily="34" charset="0"/>
                <a:ea typeface="Times New Roman" panose="02020603050405020304" pitchFamily="18" charset="0"/>
                <a:cs typeface="Calibri" panose="020F0502020204030204" pitchFamily="34" charset="0"/>
              </a:rPr>
              <a:t>inclusive representation of youth in decision-making at all levels (...</a:t>
            </a:r>
            <a:r>
              <a:rPr lang="en-US" sz="1400" dirty="0">
                <a:effectLst/>
                <a:latin typeface="Calibri" panose="020F0502020204030204" pitchFamily="34" charset="0"/>
                <a:ea typeface="Times New Roman" panose="02020603050405020304" pitchFamily="18" charset="0"/>
                <a:cs typeface="Calibri" panose="020F0502020204030204" pitchFamily="34" charset="0"/>
              </a:rPr>
              <a:t>) and to consider establishing integrated mechanisms for meaningful participation of youth in peace processes and dispute-resolution;</a:t>
            </a:r>
            <a:endParaRPr lang="el-GR"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buFont typeface="Times New Roman" panose="02020603050405020304" pitchFamily="18" charset="0"/>
              <a:buChar char="-"/>
            </a:pPr>
            <a:r>
              <a:rPr lang="en-US" sz="1400" b="1" dirty="0">
                <a:effectLst/>
                <a:latin typeface="Calibri" panose="020F0502020204030204" pitchFamily="34" charset="0"/>
                <a:ea typeface="Times New Roman" panose="02020603050405020304" pitchFamily="18" charset="0"/>
              </a:rPr>
              <a:t>Recognizing</a:t>
            </a:r>
            <a:r>
              <a:rPr lang="en-US" sz="1400" dirty="0">
                <a:effectLst/>
                <a:latin typeface="Calibri" panose="020F0502020204030204" pitchFamily="34" charset="0"/>
                <a:ea typeface="Times New Roman" panose="02020603050405020304" pitchFamily="18" charset="0"/>
              </a:rPr>
              <a:t> the threat to stability and development posed </a:t>
            </a:r>
            <a:r>
              <a:rPr lang="en-US" sz="1400" u="sng" dirty="0">
                <a:effectLst/>
                <a:latin typeface="Calibri" panose="020F0502020204030204" pitchFamily="34" charset="0"/>
                <a:ea typeface="Times New Roman" panose="02020603050405020304" pitchFamily="18" charset="0"/>
              </a:rPr>
              <a:t>by the rise of radicalization among young people</a:t>
            </a:r>
            <a:r>
              <a:rPr lang="en-US" sz="1400" dirty="0">
                <a:effectLst/>
                <a:latin typeface="Calibri" panose="020F0502020204030204" pitchFamily="34" charset="0"/>
                <a:ea typeface="Times New Roman" panose="02020603050405020304" pitchFamily="18" charset="0"/>
              </a:rPr>
              <a:t>, the Security Council today urged Member States to consider </a:t>
            </a:r>
            <a:r>
              <a:rPr lang="en-US" sz="14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ways to give youth a greater voice in decision-making at the local, national, regional and international levels.</a:t>
            </a:r>
            <a:endParaRPr lang="el-GR" sz="14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Times New Roman" panose="02020603050405020304" pitchFamily="18" charset="0"/>
            </a:endParaRPr>
          </a:p>
          <a:p>
            <a:r>
              <a:rPr lang="en-US" sz="1400" b="1" dirty="0">
                <a:effectLst/>
                <a:latin typeface="Calibri" panose="020F0502020204030204" pitchFamily="34" charset="0"/>
                <a:ea typeface="Calibri" panose="020F0502020204030204" pitchFamily="34" charset="0"/>
              </a:rPr>
              <a:t>Urged Member States </a:t>
            </a:r>
            <a:r>
              <a:rPr lang="en-US" sz="1400" dirty="0">
                <a:effectLst/>
                <a:latin typeface="Calibri" panose="020F0502020204030204" pitchFamily="34" charset="0"/>
                <a:ea typeface="Calibri" panose="020F0502020204030204" pitchFamily="34" charset="0"/>
              </a:rPr>
              <a:t>to consider setting up mechanisms that would enable young people to participate meaningfully in peace processes and dispute resolution</a:t>
            </a:r>
            <a:endParaRPr lang="el-GR" sz="1400" dirty="0"/>
          </a:p>
        </p:txBody>
      </p:sp>
      <p:sp>
        <p:nvSpPr>
          <p:cNvPr id="5" name="Σύμβολο κράτησης θέσης κειμένου 4"/>
          <p:cNvSpPr>
            <a:spLocks noGrp="1"/>
          </p:cNvSpPr>
          <p:nvPr>
            <p:ph type="body" sz="quarter" idx="3"/>
          </p:nvPr>
        </p:nvSpPr>
        <p:spPr/>
        <p:txBody>
          <a:bodyPr rtlCol="0"/>
          <a:lstStyle/>
          <a:p>
            <a:pPr rtl="0"/>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Security Council Resolution 2419, calls for</a:t>
            </a:r>
            <a:endParaRPr lang="el-GR" dirty="0">
              <a:ln w="0"/>
              <a:solidFill>
                <a:schemeClr val="accent1"/>
              </a:solidFill>
              <a:effectLst>
                <a:outerShdw blurRad="38100" dist="25400" dir="5400000" algn="ctr" rotWithShape="0">
                  <a:srgbClr val="6E747A">
                    <a:alpha val="43000"/>
                  </a:srgbClr>
                </a:outerShdw>
              </a:effectLst>
            </a:endParaRPr>
          </a:p>
        </p:txBody>
      </p:sp>
      <p:sp>
        <p:nvSpPr>
          <p:cNvPr id="6" name="Σύμβολο κράτησης θέσης περιεχομένου 5"/>
          <p:cNvSpPr>
            <a:spLocks noGrp="1"/>
          </p:cNvSpPr>
          <p:nvPr>
            <p:ph sz="quarter" idx="4"/>
          </p:nvPr>
        </p:nvSpPr>
        <p:spPr/>
        <p:txBody>
          <a:bodyPr rtlCol="0">
            <a:normAutofit fontScale="77500" lnSpcReduction="20000"/>
          </a:bodyPr>
          <a:lstStyle/>
          <a:p>
            <a:pPr algn="just">
              <a:lnSpc>
                <a:spcPct val="107000"/>
              </a:lnSpc>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he </a:t>
            </a:r>
            <a:r>
              <a:rPr lang="en-US" sz="1800" b="1" dirty="0">
                <a:effectLst/>
                <a:latin typeface="Calibri" panose="020F0502020204030204" pitchFamily="34" charset="0"/>
                <a:ea typeface="Calibri" panose="020F0502020204030204" pitchFamily="34" charset="0"/>
                <a:cs typeface="Calibri" panose="020F0502020204030204" pitchFamily="34" charset="0"/>
              </a:rPr>
              <a:t>inclusive representation of young people in processes aiming at the prevention and resolution of conflict</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The </a:t>
            </a:r>
            <a:r>
              <a:rPr lang="en-US" sz="1800" b="1" dirty="0">
                <a:effectLst/>
                <a:latin typeface="Calibri" panose="020F0502020204030204" pitchFamily="34" charset="0"/>
                <a:ea typeface="Calibri" panose="020F0502020204030204" pitchFamily="34" charset="0"/>
                <a:cs typeface="Calibri" panose="020F0502020204030204" pitchFamily="34" charset="0"/>
              </a:rPr>
              <a:t>recognition of the role that young people play in conflict prevention and resolution</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The recognition of young people and youth- led civil society </a:t>
            </a:r>
            <a:r>
              <a:rPr lang="en-US" sz="1800" dirty="0" err="1">
                <a:effectLst/>
                <a:latin typeface="Calibri" panose="020F0502020204030204" pitchFamily="34" charset="0"/>
                <a:ea typeface="Calibri" panose="020F0502020204030204" pitchFamily="34" charset="0"/>
                <a:cs typeface="Calibri" panose="020F0502020204030204" pitchFamily="34" charset="0"/>
              </a:rPr>
              <a:t>organisations’</a:t>
            </a:r>
            <a:r>
              <a:rPr lang="en-US" sz="1800" dirty="0">
                <a:effectLst/>
                <a:latin typeface="Calibri" panose="020F0502020204030204" pitchFamily="34" charset="0"/>
                <a:ea typeface="Calibri" panose="020F0502020204030204" pitchFamily="34" charset="0"/>
                <a:cs typeface="Calibri" panose="020F0502020204030204" pitchFamily="34" charset="0"/>
              </a:rPr>
              <a:t> efforts to contribute to build and maintain peace.</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resolution </a:t>
            </a: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2419 further recalls the need for the implementation of the UNSCR 2250</a:t>
            </a: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In addition, the resolution reaffirms the role that youth can play in conflict prevention and reasserts Member States to </a:t>
            </a:r>
            <a:r>
              <a:rPr lang="en-US" sz="1800" b="1" dirty="0">
                <a:effectLst/>
                <a:latin typeface="Calibri" panose="020F0502020204030204" pitchFamily="34" charset="0"/>
                <a:ea typeface="Calibri" panose="020F0502020204030204" pitchFamily="34" charset="0"/>
                <a:cs typeface="Calibri" panose="020F0502020204030204" pitchFamily="34" charset="0"/>
              </a:rPr>
              <a:t>respect, promote and protect human rights and fundamental freedoms of all individuals and in particular for youth</a:t>
            </a:r>
            <a:endParaRPr lang="el-GR" sz="1800" b="1"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lang="el-GR" dirty="0"/>
          </a:p>
        </p:txBody>
      </p:sp>
      <p:pic>
        <p:nvPicPr>
          <p:cNvPr id="7" name="Εικόνα 6">
            <a:extLst>
              <a:ext uri="{FF2B5EF4-FFF2-40B4-BE49-F238E27FC236}">
                <a16:creationId xmlns:a16="http://schemas.microsoft.com/office/drawing/2014/main" id="{A464EBFC-CAD9-4C6F-87EE-FAA742AA41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7475" y="186811"/>
            <a:ext cx="3580895" cy="1248697"/>
          </a:xfrm>
          <a:prstGeom prst="rect">
            <a:avLst/>
          </a:prstGeom>
        </p:spPr>
      </p:pic>
      <p:sp>
        <p:nvSpPr>
          <p:cNvPr id="9" name="TextBox 8">
            <a:extLst>
              <a:ext uri="{FF2B5EF4-FFF2-40B4-BE49-F238E27FC236}">
                <a16:creationId xmlns:a16="http://schemas.microsoft.com/office/drawing/2014/main" id="{BEDF661B-0585-47E8-A762-E5A3C7740864}"/>
              </a:ext>
            </a:extLst>
          </p:cNvPr>
          <p:cNvSpPr txBox="1"/>
          <p:nvPr/>
        </p:nvSpPr>
        <p:spPr>
          <a:xfrm>
            <a:off x="5604387" y="626494"/>
            <a:ext cx="6096000" cy="369332"/>
          </a:xfrm>
          <a:prstGeom prst="rect">
            <a:avLst/>
          </a:prstGeom>
          <a:noFill/>
        </p:spPr>
        <p:txBody>
          <a:bodyPr wrap="square">
            <a:spAutoFit/>
          </a:bodyPr>
          <a:lstStyle/>
          <a:p>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Why Resolution 2250 is historic? </a:t>
            </a:r>
            <a:endParaRPr lang="el-GR" dirty="0"/>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3795" y="323850"/>
            <a:ext cx="10582880" cy="1256200"/>
          </a:xfrm>
        </p:spPr>
        <p:txBody>
          <a:bodyPr rtlCol="0">
            <a:noAutofit/>
          </a:bodyPr>
          <a:lstStyle/>
          <a:p>
            <a:r>
              <a:rPr lang="en-US" sz="2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How UN trying to support Peace:</a:t>
            </a:r>
            <a:b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b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in example of Security Council Resolution (SCR)  2250 of UN</a:t>
            </a:r>
            <a:b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b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 for Youth, Peace and Security</a:t>
            </a:r>
            <a:br>
              <a:rPr lang="el-GR" sz="18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ea typeface="Times New Roman" panose="02020603050405020304" pitchFamily="18" charset="0"/>
              </a:rPr>
            </a:br>
            <a:endParaRPr lang="el-GR"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aphicFrame>
        <p:nvGraphicFramePr>
          <p:cNvPr id="4" name="Σύμβολο κράτησης θέσης περιεχομένου 3" descr="Κατακόρυφη λίστα" title="SmartArt"/>
          <p:cNvGraphicFramePr>
            <a:graphicFrameLocks noGrp="1"/>
          </p:cNvGraphicFramePr>
          <p:nvPr>
            <p:ph idx="1"/>
            <p:extLst>
              <p:ext uri="{D42A27DB-BD31-4B8C-83A1-F6EECF244321}">
                <p14:modId xmlns:p14="http://schemas.microsoft.com/office/powerpoint/2010/main" val="4265971003"/>
              </p:ext>
            </p:extLst>
          </p:nvPr>
        </p:nvGraphicFramePr>
        <p:xfrm>
          <a:off x="913795" y="1399381"/>
          <a:ext cx="10353675" cy="4059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Εικόνα 4">
            <a:extLst>
              <a:ext uri="{FF2B5EF4-FFF2-40B4-BE49-F238E27FC236}">
                <a16:creationId xmlns:a16="http://schemas.microsoft.com/office/drawing/2014/main" id="{99B5E262-3300-4509-B530-E6BD748FCF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9597" y="123276"/>
            <a:ext cx="1296005" cy="1105450"/>
          </a:xfrm>
          <a:prstGeom prst="rect">
            <a:avLst/>
          </a:prstGeom>
        </p:spPr>
      </p:pic>
    </p:spTree>
    <p:extLst>
      <p:ext uri="{BB962C8B-B14F-4D97-AF65-F5344CB8AC3E}">
        <p14:creationId xmlns:p14="http://schemas.microsoft.com/office/powerpoint/2010/main" val="87358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8520" y="228923"/>
            <a:ext cx="5934949" cy="723577"/>
          </a:xfrm>
        </p:spPr>
        <p:txBody>
          <a:bodyPr rtlCol="0"/>
          <a:lstStyle/>
          <a:p>
            <a:pPr rtl="0"/>
            <a:r>
              <a:rPr lang="en-US" sz="2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Historical background of SCR 2250 </a:t>
            </a:r>
            <a:endParaRPr lang="el-GR" sz="3600" dirty="0">
              <a:ln w="0"/>
              <a:solidFill>
                <a:schemeClr val="accent1"/>
              </a:solidFill>
              <a:effectLst>
                <a:outerShdw blurRad="38100" dist="25400" dir="5400000" algn="ctr" rotWithShape="0">
                  <a:srgbClr val="6E747A">
                    <a:alpha val="43000"/>
                  </a:srgbClr>
                </a:outerShdw>
              </a:effectLst>
            </a:endParaRPr>
          </a:p>
        </p:txBody>
      </p:sp>
      <p:sp>
        <p:nvSpPr>
          <p:cNvPr id="4" name="Σύμβολο κράτησης θέσης κειμένου 3"/>
          <p:cNvSpPr>
            <a:spLocks noGrp="1"/>
          </p:cNvSpPr>
          <p:nvPr>
            <p:ph type="body" sz="half" idx="2"/>
          </p:nvPr>
        </p:nvSpPr>
        <p:spPr>
          <a:xfrm>
            <a:off x="337666" y="1157286"/>
            <a:ext cx="6496655" cy="4333875"/>
          </a:xfrm>
        </p:spPr>
        <p:txBody>
          <a:bodyPr rtlCol="0">
            <a:normAutofit fontScale="85000" lnSpcReduction="20000"/>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rPr>
              <a:t>-</a:t>
            </a:r>
            <a:r>
              <a:rPr lang="en-US" sz="1800" dirty="0">
                <a:effectLst/>
                <a:latin typeface="Calibri" panose="020F0502020204030204" pitchFamily="34" charset="0"/>
                <a:ea typeface="Calibri" panose="020F0502020204030204" pitchFamily="34" charset="0"/>
                <a:cs typeface="Calibri" panose="020F0502020204030204" pitchFamily="34" charset="0"/>
              </a:rPr>
              <a:t>The </a:t>
            </a:r>
            <a:r>
              <a:rPr lang="en-US" sz="1800" b="1" u="sng" dirty="0">
                <a:effectLst/>
                <a:latin typeface="Calibri" panose="020F0502020204030204" pitchFamily="34" charset="0"/>
                <a:ea typeface="Calibri" panose="020F0502020204030204" pitchFamily="34" charset="0"/>
                <a:cs typeface="Calibri" panose="020F0502020204030204" pitchFamily="34" charset="0"/>
              </a:rPr>
              <a:t>United Network of Young Peacebuilders (UNOY</a:t>
            </a:r>
            <a:r>
              <a:rPr lang="en-US" sz="1800" dirty="0">
                <a:effectLst/>
                <a:latin typeface="Calibri" panose="020F0502020204030204" pitchFamily="34" charset="0"/>
                <a:ea typeface="Calibri" panose="020F0502020204030204" pitchFamily="34" charset="0"/>
                <a:cs typeface="Calibri" panose="020F0502020204030204" pitchFamily="34" charset="0"/>
              </a:rPr>
              <a:t>), In 2012, </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A global network of youth organisations working for peace and conflict prevention, started training a group of young representatives from </a:t>
            </a:r>
            <a:r>
              <a:rPr lang="en-US" sz="1800" b="1" dirty="0">
                <a:effectLst/>
                <a:latin typeface="Calibri" panose="020F0502020204030204" pitchFamily="34" charset="0"/>
                <a:ea typeface="Calibri" panose="020F0502020204030204" pitchFamily="34" charset="0"/>
                <a:cs typeface="Calibri" panose="020F0502020204030204" pitchFamily="34" charset="0"/>
              </a:rPr>
              <a:t>five continents </a:t>
            </a:r>
            <a:r>
              <a:rPr lang="en-US" sz="1800" dirty="0">
                <a:effectLst/>
                <a:latin typeface="Calibri" panose="020F0502020204030204" pitchFamily="34" charset="0"/>
                <a:ea typeface="Calibri" panose="020F0502020204030204" pitchFamily="34" charset="0"/>
                <a:cs typeface="Calibri" panose="020F0502020204030204" pitchFamily="34" charset="0"/>
              </a:rPr>
              <a:t>who have been promoting the adoption of this resolution.</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With the support of organisations, such as </a:t>
            </a:r>
            <a:r>
              <a:rPr lang="en-US" sz="1800" b="1" u="sng" dirty="0">
                <a:effectLst/>
                <a:latin typeface="Calibri" panose="020F0502020204030204" pitchFamily="34" charset="0"/>
                <a:ea typeface="Calibri" panose="020F0502020204030204" pitchFamily="34" charset="0"/>
                <a:cs typeface="Calibri" panose="020F0502020204030204" pitchFamily="34" charset="0"/>
              </a:rPr>
              <a:t>Search for Common Ground</a:t>
            </a:r>
            <a:r>
              <a:rPr lang="en-US" sz="1800" b="1" u="sng" baseline="30000" dirty="0">
                <a:effectLst/>
                <a:latin typeface="Calibri" panose="020F0502020204030204" pitchFamily="34" charset="0"/>
                <a:ea typeface="Calibri" panose="020F0502020204030204" pitchFamily="34" charset="0"/>
                <a:cs typeface="Calibri" panose="020F0502020204030204" pitchFamily="34" charset="0"/>
              </a:rPr>
              <a:t> </a:t>
            </a:r>
            <a:r>
              <a:rPr lang="en-US" sz="1800" b="1" u="sng" dirty="0">
                <a:effectLst/>
                <a:latin typeface="Calibri" panose="020F0502020204030204" pitchFamily="34" charset="0"/>
                <a:ea typeface="Calibri" panose="020F0502020204030204" pitchFamily="34" charset="0"/>
                <a:cs typeface="Calibri" panose="020F0502020204030204" pitchFamily="34" charset="0"/>
              </a:rPr>
              <a:t>and World Vision </a:t>
            </a:r>
            <a:r>
              <a:rPr lang="en-US" sz="1800" dirty="0">
                <a:effectLst/>
                <a:latin typeface="Calibri" panose="020F0502020204030204" pitchFamily="34" charset="0"/>
                <a:ea typeface="Calibri" panose="020F0502020204030204" pitchFamily="34" charset="0"/>
                <a:cs typeface="Calibri" panose="020F0502020204030204" pitchFamily="34" charset="0"/>
              </a:rPr>
              <a:t>, among others, </a:t>
            </a:r>
            <a:r>
              <a:rPr lang="en-US" sz="1800" b="1" u="sng" dirty="0">
                <a:effectLst/>
                <a:latin typeface="Calibri" panose="020F0502020204030204" pitchFamily="34" charset="0"/>
                <a:ea typeface="Calibri" panose="020F0502020204030204" pitchFamily="34" charset="0"/>
                <a:cs typeface="Calibri" panose="020F0502020204030204" pitchFamily="34" charset="0"/>
              </a:rPr>
              <a:t>the Youth Advocacy Team of UNOY </a:t>
            </a:r>
            <a:r>
              <a:rPr lang="en-US" sz="1800" dirty="0">
                <a:effectLst/>
                <a:latin typeface="Calibri" panose="020F0502020204030204" pitchFamily="34" charset="0"/>
                <a:ea typeface="Calibri" panose="020F0502020204030204" pitchFamily="34" charset="0"/>
                <a:cs typeface="Calibri" panose="020F0502020204030204" pitchFamily="34" charset="0"/>
              </a:rPr>
              <a:t>have developed advocacy strategies, including different missions to </a:t>
            </a:r>
            <a:r>
              <a:rPr lang="en-US" sz="1800" b="1" dirty="0">
                <a:effectLst/>
                <a:latin typeface="Calibri" panose="020F0502020204030204" pitchFamily="34" charset="0"/>
                <a:ea typeface="Calibri" panose="020F0502020204030204" pitchFamily="34" charset="0"/>
                <a:cs typeface="Calibri" panose="020F0502020204030204" pitchFamily="34" charset="0"/>
              </a:rPr>
              <a:t>the United Nations </a:t>
            </a:r>
            <a:r>
              <a:rPr lang="en-US" sz="1800" dirty="0">
                <a:effectLst/>
                <a:latin typeface="Calibri" panose="020F0502020204030204" pitchFamily="34" charset="0"/>
                <a:ea typeface="Calibri" panose="020F0502020204030204" pitchFamily="34" charset="0"/>
                <a:cs typeface="Calibri" panose="020F0502020204030204" pitchFamily="34" charset="0"/>
              </a:rPr>
              <a:t>headquarters in New York, where they met with the permanent representations of Member States, UN agencies and civil society organisations.</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Calibri" panose="020F0502020204030204" pitchFamily="34" charset="0"/>
                <a:ea typeface="Calibri" panose="020F0502020204030204" pitchFamily="34" charset="0"/>
              </a:rPr>
              <a:t>One of the most eagerly anticipated outcomes of the forum was the adoption of the </a:t>
            </a:r>
            <a:r>
              <a:rPr lang="en-US" sz="18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Amman Declaration</a:t>
            </a:r>
            <a:r>
              <a:rPr lang="en-US" sz="1800" dirty="0">
                <a:effectLst/>
                <a:latin typeface="Calibri" panose="020F0502020204030204" pitchFamily="34" charset="0"/>
                <a:ea typeface="Calibri" panose="020F0502020204030204" pitchFamily="34" charset="0"/>
              </a:rPr>
              <a:t>, which reflects the commitment of young people to work for peace through a </a:t>
            </a:r>
            <a:r>
              <a:rPr lang="en-US" sz="1800" b="1" dirty="0">
                <a:effectLst/>
                <a:latin typeface="Calibri" panose="020F0502020204030204" pitchFamily="34" charset="0"/>
                <a:ea typeface="Calibri" panose="020F0502020204030204" pitchFamily="34" charset="0"/>
              </a:rPr>
              <a:t>common vision and establishes a roadmap to reinforce a political framework that supports youth in conflict transformation</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b="1" dirty="0">
                <a:effectLst/>
                <a:latin typeface="Calibri" panose="020F0502020204030204" pitchFamily="34" charset="0"/>
                <a:ea typeface="Calibri" panose="020F0502020204030204" pitchFamily="34" charset="0"/>
              </a:rPr>
              <a:t>Guiding Principles on Young People’s Participation in Peace Building:  </a:t>
            </a:r>
            <a:r>
              <a:rPr lang="en-US" sz="1800" dirty="0">
                <a:effectLst/>
                <a:latin typeface="Calibri" panose="020F0502020204030204" pitchFamily="34" charset="0"/>
                <a:ea typeface="Calibri" panose="020F0502020204030204" pitchFamily="34" charset="0"/>
              </a:rPr>
              <a:t>the work of the interagency group on youth and peace, made up of representatives of various UN agencies, civil society and youth, which launched key publications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rtl="0"/>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rtl="0">
              <a:buFontTx/>
              <a:buChar char="-"/>
            </a:pPr>
            <a:endParaRPr lang="el-GR" dirty="0"/>
          </a:p>
        </p:txBody>
      </p:sp>
      <p:sp>
        <p:nvSpPr>
          <p:cNvPr id="6" name="TextBox 5">
            <a:extLst>
              <a:ext uri="{FF2B5EF4-FFF2-40B4-BE49-F238E27FC236}">
                <a16:creationId xmlns:a16="http://schemas.microsoft.com/office/drawing/2014/main" id="{209FC6D3-C247-416C-A047-52278B9470A6}"/>
              </a:ext>
            </a:extLst>
          </p:cNvPr>
          <p:cNvSpPr txBox="1"/>
          <p:nvPr/>
        </p:nvSpPr>
        <p:spPr>
          <a:xfrm>
            <a:off x="247045" y="5887835"/>
            <a:ext cx="8239730" cy="1277273"/>
          </a:xfrm>
          <a:prstGeom prst="rect">
            <a:avLst/>
          </a:prstGeom>
          <a:noFill/>
        </p:spPr>
        <p:txBody>
          <a:bodyPr wrap="square">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https://www.sfcg.org/</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Calibri" panose="020F0502020204030204" pitchFamily="34" charset="0"/>
                <a:ea typeface="Calibri" panose="020F0502020204030204" pitchFamily="34" charset="0"/>
                <a:cs typeface="Times New Roman" panose="02020603050405020304" pitchFamily="18" charset="0"/>
                <a:hlinkClick r:id="rId3"/>
              </a:rPr>
              <a:t>https://www.worldvision.org/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Calibri" panose="020F0502020204030204" pitchFamily="34" charset="0"/>
                <a:ea typeface="Calibri" panose="020F0502020204030204" pitchFamily="34" charset="0"/>
                <a:cs typeface="Times New Roman" panose="02020603050405020304" pitchFamily="18" charset="0"/>
              </a:rPr>
              <a:t>https://www.un.org/youthenvoy/2015/04/secretary-generals-remarks-open-debate-security-council-role-youth-countering-violent-extremism-promoting-peace/</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100" dirty="0">
                <a:effectLst/>
                <a:latin typeface="Calibri" panose="020F0502020204030204" pitchFamily="34" charset="0"/>
                <a:ea typeface="Calibri" panose="020F0502020204030204" pitchFamily="34" charset="0"/>
                <a:cs typeface="Times New Roman" panose="02020603050405020304" pitchFamily="18" charset="0"/>
              </a:rPr>
              <a:t>/</a:t>
            </a:r>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Εικόνα 19">
            <a:extLst>
              <a:ext uri="{FF2B5EF4-FFF2-40B4-BE49-F238E27FC236}">
                <a16:creationId xmlns:a16="http://schemas.microsoft.com/office/drawing/2014/main" id="{6677B002-1E66-4A12-B4F2-6878968626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2350" y="652462"/>
            <a:ext cx="3457575" cy="2662238"/>
          </a:xfrm>
          <a:prstGeom prst="rect">
            <a:avLst/>
          </a:prstGeom>
        </p:spPr>
      </p:pic>
      <p:pic>
        <p:nvPicPr>
          <p:cNvPr id="22" name="Εικόνα 21">
            <a:extLst>
              <a:ext uri="{FF2B5EF4-FFF2-40B4-BE49-F238E27FC236}">
                <a16:creationId xmlns:a16="http://schemas.microsoft.com/office/drawing/2014/main" id="{8ED4DD58-B5DF-4DD8-9896-22300B2B3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2350" y="3324224"/>
            <a:ext cx="3457574" cy="2662238"/>
          </a:xfrm>
          <a:prstGeom prst="rect">
            <a:avLst/>
          </a:prstGeom>
        </p:spPr>
      </p:pic>
    </p:spTree>
    <p:extLst>
      <p:ext uri="{BB962C8B-B14F-4D97-AF65-F5344CB8AC3E}">
        <p14:creationId xmlns:p14="http://schemas.microsoft.com/office/powerpoint/2010/main" val="38268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8520" y="228923"/>
            <a:ext cx="5934949" cy="723577"/>
          </a:xfrm>
        </p:spPr>
        <p:txBody>
          <a:bodyPr rtlCol="0"/>
          <a:lstStyle/>
          <a:p>
            <a:pPr rtl="0"/>
            <a:r>
              <a:rPr lang="en-US" sz="2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Why Resolution 2250 is historic? </a:t>
            </a:r>
            <a:endParaRPr lang="el-GR" sz="3600" dirty="0">
              <a:ln w="0"/>
              <a:solidFill>
                <a:schemeClr val="accent1"/>
              </a:solidFill>
              <a:effectLst>
                <a:outerShdw blurRad="38100" dist="25400" dir="5400000" algn="ctr" rotWithShape="0">
                  <a:srgbClr val="6E747A">
                    <a:alpha val="43000"/>
                  </a:srgbClr>
                </a:outerShdw>
              </a:effectLst>
            </a:endParaRPr>
          </a:p>
        </p:txBody>
      </p:sp>
      <p:sp>
        <p:nvSpPr>
          <p:cNvPr id="4" name="Σύμβολο κράτησης θέσης κειμένου 3"/>
          <p:cNvSpPr>
            <a:spLocks noGrp="1"/>
          </p:cNvSpPr>
          <p:nvPr>
            <p:ph type="body" sz="half" idx="2"/>
          </p:nvPr>
        </p:nvSpPr>
        <p:spPr>
          <a:xfrm>
            <a:off x="337666" y="1157286"/>
            <a:ext cx="6496655" cy="4843419"/>
          </a:xfrm>
        </p:spPr>
        <p:txBody>
          <a:bodyPr rtlCol="0">
            <a:normAutofit lnSpcReduction="10000"/>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rPr>
              <a:t>-Promoting the participation </a:t>
            </a:r>
            <a:r>
              <a:rPr lang="en-US" sz="1800" b="1" dirty="0">
                <a:effectLst/>
                <a:latin typeface="Calibri" panose="020F0502020204030204" pitchFamily="34" charset="0"/>
                <a:ea typeface="Calibri" panose="020F0502020204030204" pitchFamily="34" charset="0"/>
              </a:rPr>
              <a:t>of young people in peacebuilding requires</a:t>
            </a:r>
            <a:r>
              <a:rPr lang="en-US" sz="1800" dirty="0">
                <a:effectLst/>
                <a:latin typeface="Calibri" panose="020F0502020204030204" pitchFamily="34" charset="0"/>
                <a:ea typeface="Calibri" panose="020F0502020204030204" pitchFamily="34" charset="0"/>
              </a:rPr>
              <a:t> multiple approaches. </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rPr>
              <a:t>These include:</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Tx/>
              <a:buChar char="-"/>
            </a:pPr>
            <a:r>
              <a:rPr lang="en-US" sz="1800" b="1" dirty="0">
                <a:effectLst/>
                <a:latin typeface="Calibri" panose="020F0502020204030204" pitchFamily="34" charset="0"/>
                <a:ea typeface="Times New Roman" panose="02020603050405020304" pitchFamily="18" charset="0"/>
              </a:rPr>
              <a:t>a human rights-based approach</a:t>
            </a:r>
            <a:r>
              <a:rPr lang="en-US" sz="1800" dirty="0">
                <a:effectLst/>
                <a:latin typeface="Calibri" panose="020F0502020204030204" pitchFamily="34" charset="0"/>
                <a:ea typeface="Times New Roman" panose="02020603050405020304" pitchFamily="18" charset="0"/>
              </a:rPr>
              <a:t>, </a:t>
            </a:r>
            <a:r>
              <a:rPr lang="en-US" sz="1500" dirty="0">
                <a:effectLst/>
                <a:latin typeface="Calibri" panose="020F0502020204030204" pitchFamily="34" charset="0"/>
                <a:ea typeface="Times New Roman" panose="02020603050405020304" pitchFamily="18" charset="0"/>
              </a:rPr>
              <a:t>grounded in the United Nations Convention on the Rights of the Child, the Convention on the elimination of all Forms of discrimination against Women (CEDAW) and the World Programme of Action on Youth</a:t>
            </a:r>
            <a:r>
              <a:rPr lang="en-US" sz="1900" dirty="0">
                <a:effectLst/>
                <a:latin typeface="Calibri" panose="020F0502020204030204" pitchFamily="34" charset="0"/>
                <a:ea typeface="Times New Roman" panose="02020603050405020304" pitchFamily="18" charset="0"/>
              </a:rPr>
              <a:t>;</a:t>
            </a:r>
            <a:endParaRPr lang="el-GR" sz="1900" dirty="0">
              <a:effectLst/>
              <a:latin typeface="Times New Roman" panose="02020603050405020304" pitchFamily="18" charset="0"/>
              <a:ea typeface="Times New Roman" panose="02020603050405020304" pitchFamily="18" charset="0"/>
            </a:endParaRPr>
          </a:p>
          <a:p>
            <a:pPr marL="285750" indent="-285750" algn="just" rtl="0">
              <a:buFontTx/>
              <a:buChar char="-"/>
            </a:pPr>
            <a:r>
              <a:rPr lang="en-US" sz="1900" b="1" dirty="0">
                <a:effectLst/>
                <a:latin typeface="Calibri" panose="020F0502020204030204" pitchFamily="34" charset="0"/>
                <a:ea typeface="Calibri" panose="020F0502020204030204" pitchFamily="34" charset="0"/>
              </a:rPr>
              <a:t>an economic approach</a:t>
            </a:r>
            <a:r>
              <a:rPr lang="en-US" sz="1900" dirty="0">
                <a:effectLst/>
                <a:latin typeface="Calibri" panose="020F0502020204030204" pitchFamily="34" charset="0"/>
                <a:ea typeface="Calibri" panose="020F0502020204030204" pitchFamily="34" charset="0"/>
              </a:rPr>
              <a:t> </a:t>
            </a:r>
            <a:r>
              <a:rPr lang="en-US" sz="1500" dirty="0">
                <a:effectLst/>
                <a:latin typeface="Calibri" panose="020F0502020204030204" pitchFamily="34" charset="0"/>
                <a:ea typeface="Calibri" panose="020F0502020204030204" pitchFamily="34" charset="0"/>
              </a:rPr>
              <a:t>that identifies young people as central to the economic development of their country, and promotes their access to economic opportunities as essential for their own development</a:t>
            </a:r>
            <a:r>
              <a:rPr lang="en-US" sz="1300" dirty="0">
                <a:effectLst/>
                <a:latin typeface="Calibri" panose="020F0502020204030204" pitchFamily="34" charset="0"/>
                <a:ea typeface="Times New Roman" panose="02020603050405020304" pitchFamily="18" charset="0"/>
              </a:rPr>
              <a:t> ;</a:t>
            </a:r>
          </a:p>
          <a:p>
            <a:pPr marL="285750" indent="-285750" algn="just" rtl="0">
              <a:buFontTx/>
              <a:buChar char="-"/>
            </a:pPr>
            <a:r>
              <a:rPr lang="en-US" sz="1900" b="1" dirty="0">
                <a:effectLst/>
                <a:latin typeface="Calibri" panose="020F0502020204030204" pitchFamily="34" charset="0"/>
                <a:ea typeface="Calibri" panose="020F0502020204030204" pitchFamily="34" charset="0"/>
              </a:rPr>
              <a:t>a socio-political approach</a:t>
            </a:r>
            <a:r>
              <a:rPr lang="en-US" sz="1900" dirty="0">
                <a:effectLst/>
                <a:latin typeface="Calibri" panose="020F0502020204030204" pitchFamily="34" charset="0"/>
                <a:ea typeface="Calibri" panose="020F0502020204030204" pitchFamily="34" charset="0"/>
              </a:rPr>
              <a:t> </a:t>
            </a:r>
            <a:r>
              <a:rPr lang="en-US" sz="1500" dirty="0">
                <a:effectLst/>
                <a:latin typeface="Calibri" panose="020F0502020204030204" pitchFamily="34" charset="0"/>
                <a:ea typeface="Calibri" panose="020F0502020204030204" pitchFamily="34" charset="0"/>
              </a:rPr>
              <a:t>that connects young people to civil society and the political arena, and provides them with opportunities, training and support for their active engagement and participation in public life; and</a:t>
            </a:r>
          </a:p>
          <a:p>
            <a:pPr marL="285750" indent="-285750" algn="just" rtl="0">
              <a:buFontTx/>
              <a:buChar char="-"/>
            </a:pPr>
            <a:r>
              <a:rPr lang="en-US" sz="1900" b="1" dirty="0">
                <a:effectLst/>
                <a:latin typeface="Calibri" panose="020F0502020204030204" pitchFamily="34" charset="0"/>
                <a:ea typeface="Calibri" panose="020F0502020204030204" pitchFamily="34" charset="0"/>
              </a:rPr>
              <a:t>a sociocultural approach</a:t>
            </a:r>
            <a:r>
              <a:rPr lang="en-US" sz="1900" dirty="0">
                <a:effectLst/>
                <a:latin typeface="Calibri" panose="020F0502020204030204" pitchFamily="34" charset="0"/>
                <a:ea typeface="Calibri" panose="020F0502020204030204" pitchFamily="34" charset="0"/>
              </a:rPr>
              <a:t> </a:t>
            </a:r>
            <a:r>
              <a:rPr lang="en-US" sz="1700" dirty="0">
                <a:effectLst/>
                <a:latin typeface="Calibri" panose="020F0502020204030204" pitchFamily="34" charset="0"/>
                <a:ea typeface="Calibri" panose="020F0502020204030204" pitchFamily="34" charset="0"/>
              </a:rPr>
              <a:t>that analyses the roles of young people in existing structures and supports dialogue – including intergenerational dialogue – about these structures</a:t>
            </a:r>
            <a:endParaRPr lang="el-GR" sz="1700" dirty="0"/>
          </a:p>
        </p:txBody>
      </p:sp>
      <p:sp>
        <p:nvSpPr>
          <p:cNvPr id="6" name="TextBox 5">
            <a:extLst>
              <a:ext uri="{FF2B5EF4-FFF2-40B4-BE49-F238E27FC236}">
                <a16:creationId xmlns:a16="http://schemas.microsoft.com/office/drawing/2014/main" id="{209FC6D3-C247-416C-A047-52278B9470A6}"/>
              </a:ext>
            </a:extLst>
          </p:cNvPr>
          <p:cNvSpPr txBox="1"/>
          <p:nvPr/>
        </p:nvSpPr>
        <p:spPr>
          <a:xfrm>
            <a:off x="227995" y="5686380"/>
            <a:ext cx="8239730" cy="600164"/>
          </a:xfrm>
          <a:prstGeom prst="rect">
            <a:avLst/>
          </a:prstGeom>
          <a:noFill/>
        </p:spPr>
        <p:txBody>
          <a:bodyPr wrap="square">
            <a:spAutoFit/>
          </a:bodyPr>
          <a:lstStyle/>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Εικόνα 4">
            <a:extLst>
              <a:ext uri="{FF2B5EF4-FFF2-40B4-BE49-F238E27FC236}">
                <a16:creationId xmlns:a16="http://schemas.microsoft.com/office/drawing/2014/main" id="{64071F7C-6567-4ED2-8D84-32DD6338B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700" y="638175"/>
            <a:ext cx="4112539" cy="5172075"/>
          </a:xfrm>
          <a:prstGeom prst="rect">
            <a:avLst/>
          </a:prstGeom>
        </p:spPr>
      </p:pic>
    </p:spTree>
    <p:extLst>
      <p:ext uri="{BB962C8B-B14F-4D97-AF65-F5344CB8AC3E}">
        <p14:creationId xmlns:p14="http://schemas.microsoft.com/office/powerpoint/2010/main" val="60743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8520" y="228923"/>
            <a:ext cx="5934949" cy="723577"/>
          </a:xfrm>
        </p:spPr>
        <p:txBody>
          <a:bodyPr rtlCol="0"/>
          <a:lstStyle/>
          <a:p>
            <a:pPr rtl="0"/>
            <a:r>
              <a:rPr lang="en-US" sz="20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Five (5) key pillars for Action of SCR 2250</a:t>
            </a:r>
            <a:r>
              <a:rPr lang="en-US" sz="2000" b="1" dirty="0">
                <a:effectLst/>
                <a:latin typeface="Calibri" panose="020F0502020204030204" pitchFamily="34" charset="0"/>
                <a:ea typeface="Calibri" panose="020F0502020204030204" pitchFamily="34" charset="0"/>
              </a:rPr>
              <a:t> </a:t>
            </a:r>
            <a:endParaRPr lang="el-GR" sz="3600" dirty="0">
              <a:ln w="0"/>
              <a:solidFill>
                <a:schemeClr val="accent1"/>
              </a:solidFill>
              <a:effectLst>
                <a:outerShdw blurRad="38100" dist="25400" dir="5400000" algn="ctr" rotWithShape="0">
                  <a:srgbClr val="6E747A">
                    <a:alpha val="43000"/>
                  </a:srgbClr>
                </a:outerShdw>
              </a:effectLst>
            </a:endParaRPr>
          </a:p>
        </p:txBody>
      </p:sp>
      <p:sp>
        <p:nvSpPr>
          <p:cNvPr id="6" name="TextBox 5">
            <a:extLst>
              <a:ext uri="{FF2B5EF4-FFF2-40B4-BE49-F238E27FC236}">
                <a16:creationId xmlns:a16="http://schemas.microsoft.com/office/drawing/2014/main" id="{209FC6D3-C247-416C-A047-52278B9470A6}"/>
              </a:ext>
            </a:extLst>
          </p:cNvPr>
          <p:cNvSpPr txBox="1"/>
          <p:nvPr/>
        </p:nvSpPr>
        <p:spPr>
          <a:xfrm>
            <a:off x="227995" y="5686380"/>
            <a:ext cx="8239730" cy="600164"/>
          </a:xfrm>
          <a:prstGeom prst="rect">
            <a:avLst/>
          </a:prstGeom>
          <a:noFill/>
        </p:spPr>
        <p:txBody>
          <a:bodyPr wrap="square">
            <a:spAutoFit/>
          </a:bodyPr>
          <a:lstStyle/>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Θέση κειμένου 6">
            <a:extLst>
              <a:ext uri="{FF2B5EF4-FFF2-40B4-BE49-F238E27FC236}">
                <a16:creationId xmlns:a16="http://schemas.microsoft.com/office/drawing/2014/main" id="{F845B95C-ED66-4A9A-A276-C8544A366DB8}"/>
              </a:ext>
            </a:extLst>
          </p:cNvPr>
          <p:cNvSpPr>
            <a:spLocks noGrp="1"/>
          </p:cNvSpPr>
          <p:nvPr>
            <p:ph type="body" sz="half" idx="2"/>
          </p:nvPr>
        </p:nvSpPr>
        <p:spPr>
          <a:xfrm>
            <a:off x="142270" y="1143538"/>
            <a:ext cx="6620749" cy="5485539"/>
          </a:xfrm>
        </p:spPr>
        <p:txBody>
          <a:bodyPr>
            <a:normAutofit fontScale="40000" lnSpcReduction="20000"/>
          </a:bodyPr>
          <a:lstStyle/>
          <a:p>
            <a:pPr marL="342900" indent="-342900" algn="just">
              <a:buAutoNum type="arabicPeriod"/>
            </a:pPr>
            <a:r>
              <a:rPr lang="en-US" sz="37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Participation</a:t>
            </a:r>
            <a:r>
              <a:rPr lang="en-US" sz="3700" dirty="0">
                <a:effectLst/>
                <a:latin typeface="Calibri" panose="020F0502020204030204" pitchFamily="34" charset="0"/>
                <a:ea typeface="Times New Roman" panose="02020603050405020304" pitchFamily="18" charset="0"/>
              </a:rPr>
              <a:t>: it calls on Member States to increase </a:t>
            </a:r>
            <a:r>
              <a:rPr lang="en-US" sz="3700" b="1" dirty="0">
                <a:effectLst/>
                <a:latin typeface="Calibri" panose="020F0502020204030204" pitchFamily="34" charset="0"/>
                <a:ea typeface="Times New Roman" panose="02020603050405020304" pitchFamily="18" charset="0"/>
              </a:rPr>
              <a:t>the active participation of young people in decision-making processes, </a:t>
            </a:r>
            <a:r>
              <a:rPr lang="en-US" sz="3700" dirty="0">
                <a:effectLst/>
                <a:latin typeface="Calibri" panose="020F0502020204030204" pitchFamily="34" charset="0"/>
                <a:ea typeface="Times New Roman" panose="02020603050405020304" pitchFamily="18" charset="0"/>
              </a:rPr>
              <a:t>at the different stages both of negotiations and of the implementation of peace agreements. In addition it urges Member States to look for and provide mechanisms to encourage such participation;</a:t>
            </a:r>
          </a:p>
          <a:p>
            <a:pPr marL="342900" indent="-342900" algn="just">
              <a:buAutoNum type="arabicPeriod"/>
            </a:pPr>
            <a:r>
              <a:rPr lang="en-US" sz="37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rPr>
              <a:t>Protection</a:t>
            </a:r>
            <a:r>
              <a:rPr lang="en-US" sz="3700" dirty="0">
                <a:effectLst/>
                <a:latin typeface="Calibri" panose="020F0502020204030204" pitchFamily="34" charset="0"/>
                <a:ea typeface="Calibri" panose="020F0502020204030204" pitchFamily="34" charset="0"/>
              </a:rPr>
              <a:t>: it reaffirms the necessity and obligation to protect civilians, making specific reference to young people, during armed conflict and in post-conflict contexts, and in particular to protect them from any form of sexual or gender- based violence. Special mention is also made of international legal instruments such as the 1951 Convention Relating to the Status of Refugees (with its 1967 Protocol) and the Convention on the Elimination of All Forms of Discrimination against Women of 1979</a:t>
            </a:r>
          </a:p>
          <a:p>
            <a:pPr marL="342900" indent="-342900" algn="just">
              <a:buAutoNum type="arabicPeriod"/>
            </a:pPr>
            <a:r>
              <a:rPr lang="en-US" sz="37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Prevention</a:t>
            </a:r>
            <a:r>
              <a:rPr lang="en-US" sz="3700" dirty="0">
                <a:effectLst/>
                <a:latin typeface="Calibri" panose="020F0502020204030204" pitchFamily="34" charset="0"/>
                <a:ea typeface="Times New Roman" panose="02020603050405020304" pitchFamily="18" charset="0"/>
              </a:rPr>
              <a:t>: special emphasis is placed on Member States to support young people through inclusive policies and instruments that allow them to act as key players in the prevention of violence. Education stands out as a vital tool to enhance the employability of young people, to promote their political engagement, and to support youth entrepreneurship.</a:t>
            </a:r>
          </a:p>
          <a:p>
            <a:pPr marL="342900" indent="-342900" algn="just">
              <a:buAutoNum type="arabicPeriod"/>
            </a:pPr>
            <a:r>
              <a:rPr lang="en-US" sz="37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Partnerships</a:t>
            </a:r>
            <a:r>
              <a:rPr lang="en-US" sz="3700" b="1" dirty="0">
                <a:effectLst/>
                <a:latin typeface="Calibri" panose="020F0502020204030204" pitchFamily="34" charset="0"/>
                <a:ea typeface="Times New Roman" panose="02020603050405020304" pitchFamily="18" charset="0"/>
              </a:rPr>
              <a:t>:</a:t>
            </a:r>
            <a:r>
              <a:rPr lang="en-US" sz="3700" dirty="0">
                <a:effectLst/>
                <a:latin typeface="Calibri" panose="020F0502020204030204" pitchFamily="34" charset="0"/>
                <a:ea typeface="Times New Roman" panose="02020603050405020304" pitchFamily="18" charset="0"/>
              </a:rPr>
              <a:t> the need is underlined to increase the political, financial, technical and logistical support from UN agencies and regional and international organisations for work with young peacebuilders.</a:t>
            </a:r>
          </a:p>
          <a:p>
            <a:pPr marL="342900" indent="-342900" algn="just">
              <a:buAutoNum type="arabicPeriod"/>
            </a:pPr>
            <a:r>
              <a:rPr lang="en-US" sz="3700" dirty="0">
                <a:ln w="0"/>
                <a:solidFill>
                  <a:schemeClr val="accent1"/>
                </a:solidFill>
                <a:effectLst>
                  <a:outerShdw blurRad="38100" dist="25400" dir="5400000" algn="ctr" rotWithShape="0">
                    <a:srgbClr val="6E747A">
                      <a:alpha val="43000"/>
                    </a:srgbClr>
                  </a:outerShdw>
                </a:effectLst>
                <a:latin typeface="Calibri" panose="020F0502020204030204" pitchFamily="34" charset="0"/>
                <a:ea typeface="Times New Roman" panose="02020603050405020304" pitchFamily="18" charset="0"/>
              </a:rPr>
              <a:t>Reintegration:</a:t>
            </a:r>
            <a:r>
              <a:rPr lang="en-US" sz="3700" dirty="0">
                <a:effectLst/>
                <a:latin typeface="Calibri" panose="020F0502020204030204" pitchFamily="34" charset="0"/>
                <a:ea typeface="Times New Roman" panose="02020603050405020304" pitchFamily="18" charset="0"/>
              </a:rPr>
              <a:t> strategies and programs are required to disconnect young men and women from involvement in armed conflict and reintegrate them</a:t>
            </a:r>
          </a:p>
          <a:p>
            <a:pPr algn="just"/>
            <a:r>
              <a:rPr lang="en-US" sz="1700" dirty="0">
                <a:effectLst/>
                <a:latin typeface="Calibri" panose="020F0502020204030204" pitchFamily="34" charset="0"/>
                <a:ea typeface="Times New Roman" panose="02020603050405020304" pitchFamily="18" charset="0"/>
              </a:rPr>
              <a:t>.</a:t>
            </a:r>
            <a:br>
              <a:rPr lang="en-US" sz="1700" dirty="0">
                <a:effectLst/>
                <a:latin typeface="Calibri" panose="020F0502020204030204" pitchFamily="34" charset="0"/>
                <a:ea typeface="Times New Roman" panose="02020603050405020304" pitchFamily="18" charset="0"/>
              </a:rPr>
            </a:br>
            <a:endParaRPr lang="el-GR" sz="1700" dirty="0">
              <a:effectLst/>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algn="just"/>
            <a:br>
              <a:rPr lang="en-US" sz="1800" dirty="0">
                <a:effectLst/>
                <a:latin typeface="Calibri" panose="020F0502020204030204" pitchFamily="34" charset="0"/>
                <a:ea typeface="Calibri" panose="020F0502020204030204" pitchFamily="34" charset="0"/>
              </a:rPr>
            </a:br>
            <a:endParaRPr lang="el-GR" sz="1800" dirty="0">
              <a:effectLst/>
              <a:latin typeface="Times New Roman" panose="02020603050405020304" pitchFamily="18" charset="0"/>
              <a:ea typeface="Times New Roman" panose="02020603050405020304" pitchFamily="18" charset="0"/>
            </a:endParaRPr>
          </a:p>
          <a:p>
            <a:endParaRPr lang="el-GR" dirty="0"/>
          </a:p>
        </p:txBody>
      </p:sp>
      <p:pic>
        <p:nvPicPr>
          <p:cNvPr id="8" name="Εικόνα 7">
            <a:extLst>
              <a:ext uri="{FF2B5EF4-FFF2-40B4-BE49-F238E27FC236}">
                <a16:creationId xmlns:a16="http://schemas.microsoft.com/office/drawing/2014/main" id="{65050909-E229-4522-9B0A-F0874C26893B}"/>
              </a:ext>
            </a:extLst>
          </p:cNvPr>
          <p:cNvPicPr>
            <a:picLocks noChangeAspect="1"/>
          </p:cNvPicPr>
          <p:nvPr/>
        </p:nvPicPr>
        <p:blipFill rotWithShape="1">
          <a:blip r:embed="rId3"/>
          <a:srcRect l="16614" t="19585" r="43114" b="19093"/>
          <a:stretch/>
        </p:blipFill>
        <p:spPr bwMode="auto">
          <a:xfrm>
            <a:off x="7387251" y="3429000"/>
            <a:ext cx="3552826" cy="2442130"/>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2782514B-6327-4FDF-B558-E7AFCF2AD8F3}"/>
              </a:ext>
            </a:extLst>
          </p:cNvPr>
          <p:cNvSpPr txBox="1"/>
          <p:nvPr/>
        </p:nvSpPr>
        <p:spPr>
          <a:xfrm>
            <a:off x="7387251" y="590711"/>
            <a:ext cx="3552826" cy="2893100"/>
          </a:xfrm>
          <a:prstGeom prst="rect">
            <a:avLst/>
          </a:prstGeom>
          <a:noFill/>
        </p:spPr>
        <p:txBody>
          <a:bodyPr wrap="square">
            <a:spAutoFit/>
          </a:bodyPr>
          <a:lstStyle/>
          <a:p>
            <a:pPr marL="285750" indent="-285750" algn="just">
              <a:buFont typeface="Arial" panose="020B0604020202020204" pitchFamily="34" charset="0"/>
              <a:buChar char="•"/>
            </a:pPr>
            <a:r>
              <a:rPr lang="en-US" sz="1400" b="1" u="sng" dirty="0">
                <a:effectLst/>
                <a:latin typeface="Calibri" panose="020F0502020204030204" pitchFamily="34" charset="0"/>
                <a:ea typeface="Calibri" panose="020F0502020204030204" pitchFamily="34" charset="0"/>
              </a:rPr>
              <a:t>Follow-up:</a:t>
            </a:r>
            <a:r>
              <a:rPr lang="en-US" sz="1400" dirty="0">
                <a:effectLst/>
                <a:latin typeface="Calibri" panose="020F0502020204030204" pitchFamily="34" charset="0"/>
                <a:ea typeface="Calibri" panose="020F0502020204030204" pitchFamily="34" charset="0"/>
              </a:rPr>
              <a:t> Finally, the Resolution requires the Secretary General to conduct a progress study of young people’s positive contribution to peace processes and </a:t>
            </a:r>
            <a:r>
              <a:rPr lang="en-US" sz="1400" b="1" dirty="0">
                <a:effectLst/>
                <a:latin typeface="Calibri" panose="020F0502020204030204" pitchFamily="34" charset="0"/>
                <a:ea typeface="Calibri" panose="020F0502020204030204" pitchFamily="34" charset="0"/>
              </a:rPr>
              <a:t>conflict resolution, in order to recommend effective responses at </a:t>
            </a:r>
            <a:r>
              <a:rPr lang="en-US" sz="1400" dirty="0">
                <a:effectLst/>
                <a:latin typeface="Calibri" panose="020F0502020204030204" pitchFamily="34" charset="0"/>
                <a:ea typeface="Calibri" panose="020F0502020204030204" pitchFamily="34" charset="0"/>
              </a:rPr>
              <a:t>local, national, regional and international levels</a:t>
            </a:r>
          </a:p>
          <a:p>
            <a:pPr marL="285750" indent="-285750" algn="just">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endParaRPr>
          </a:p>
          <a:p>
            <a:pPr marL="285750" indent="-285750" algn="just">
              <a:buFont typeface="Arial" panose="020B0604020202020204" pitchFamily="34" charset="0"/>
              <a:buChar char="•"/>
            </a:pPr>
            <a:r>
              <a:rPr lang="en-US" sz="1400" dirty="0">
                <a:effectLst/>
                <a:latin typeface="Calibri" panose="020F0502020204030204" pitchFamily="34" charset="0"/>
                <a:ea typeface="Calibri" panose="020F0502020204030204" pitchFamily="34" charset="0"/>
              </a:rPr>
              <a:t>It is important to establish a starting point for understanding the current situation of young people and their participation and impact on peacebuilding in order to monitor the progress </a:t>
            </a:r>
            <a:endParaRPr lang="el-GR" sz="1400" dirty="0"/>
          </a:p>
        </p:txBody>
      </p:sp>
    </p:spTree>
    <p:extLst>
      <p:ext uri="{BB962C8B-B14F-4D97-AF65-F5344CB8AC3E}">
        <p14:creationId xmlns:p14="http://schemas.microsoft.com/office/powerpoint/2010/main" val="386646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χιστόλιθος">
  <a:themeElements>
    <a:clrScheme name="Σχιστόλιθος">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Σχιστόλιθος">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χιστόλιθος">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schemas.microsoft.com/office/infopath/2007/PartnerControls"/>
    <ds:schemaRef ds:uri="http://schemas.openxmlformats.org/package/2006/metadata/core-properties"/>
    <ds:schemaRef ds:uri="4873beb7-5857-4685-be1f-d57550cc96cc"/>
    <ds:schemaRef ds:uri="http://schemas.microsoft.com/office/2006/documentManagement/types"/>
    <ds:schemaRef ds:uri="http://purl.org/dc/dcmitype/"/>
    <ds:schemaRef ds:uri="http://purl.org/dc/term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Σχιστόλιθος</Template>
  <TotalTime>0</TotalTime>
  <Words>6260</Words>
  <Application>Microsoft Office PowerPoint</Application>
  <PresentationFormat>Ευρεία οθόνη</PresentationFormat>
  <Paragraphs>426</Paragraphs>
  <Slides>35</Slides>
  <Notes>35</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35</vt:i4>
      </vt:variant>
    </vt:vector>
  </HeadingPairs>
  <TitlesOfParts>
    <vt:vector size="44" baseType="lpstr">
      <vt:lpstr>Arial</vt:lpstr>
      <vt:lpstr>Calibri</vt:lpstr>
      <vt:lpstr>Calisto MT</vt:lpstr>
      <vt:lpstr>Euphemia</vt:lpstr>
      <vt:lpstr>Symbol</vt:lpstr>
      <vt:lpstr>Times New Roman</vt:lpstr>
      <vt:lpstr>Wingdings</vt:lpstr>
      <vt:lpstr>Wingdings 2</vt:lpstr>
      <vt:lpstr>Σχιστόλιθος</vt:lpstr>
      <vt:lpstr>  CIVIL SOCIETIES IDEAS  FOR THE SUSTAINABLE  AND SECURE FUTURE OF EUROPE   </vt:lpstr>
      <vt:lpstr>  CIVIL SOCIETIES IDEAS  FOR THE SUSTAINABLE  AND SECURE FUTURE OF EUROPE   </vt:lpstr>
      <vt:lpstr>“Young people are not the future; they are making the future, they are shaping the future</vt:lpstr>
      <vt:lpstr> Security Council Resolution 2250 “Youth, Peace and Security” (UNSCR 2250) </vt:lpstr>
      <vt:lpstr> </vt:lpstr>
      <vt:lpstr>How UN trying to support Peace: in example of Security Council Resolution (SCR)  2250 of UN  for Youth, Peace and Security </vt:lpstr>
      <vt:lpstr>Historical background of SCR 2250 </vt:lpstr>
      <vt:lpstr>Why Resolution 2250 is historic? </vt:lpstr>
      <vt:lpstr>Five (5) key pillars for Action of SCR 2250 </vt:lpstr>
      <vt:lpstr>-Concluding, we can understand the adoption of the SCR 2250 as the result of a number of factors:  (i) firstly, it is undeniable that civil society and youth organisations play a key role as promoters of this Resolution.   Since 2012, especially, they have struggled to raise awareness among different stakeholders on the need for and the importance of such a resolution, publishing reports on the triangular relationship between youth, peace and recognition/ inclusion/ participation   ii) The leading role of Jordan was a key factor; this non-permanent member of the Security Council managed to conduct the negotiations and bring about a unanimous vote by the Council’s 15 Member States.   (iii) The path opened up by the women’s movement working for the adoption in 2000 of Security Council resolution 1325 on Women, Peace and Security, undoubtedly favoured youth organisations, both in terms of learning from the  process and in the formulation of the text.  (iv) Finally, one cannot ignore the current security context which is shaking a large part of the world: the attraction of many young people towards terrorist groups has reinforced the labelling and narratives about youth as perpetrators of voice.   The resolution was also adopted with the intention of counteracting that. </vt:lpstr>
      <vt:lpstr>  CIVIL SOCIETIES IDEAS  FOR THE SUSTAINABLE  AND SECURE FUTURE OF EUROPE   </vt:lpstr>
      <vt:lpstr>European Union and the UN Security Council Resolution 2250  on Youth, Peace and Security (YPS) </vt:lpstr>
      <vt:lpstr> From words to action… </vt:lpstr>
      <vt:lpstr>European Union and the UN Security Council Resolution 2250  on Youth, Peace and Security (YPS) </vt:lpstr>
      <vt:lpstr>European Union and the UN Security Council Resolution 2250  on Youth, Peace and Security (YPS) </vt:lpstr>
      <vt:lpstr>Παρουσίαση του PowerPoint</vt:lpstr>
      <vt:lpstr>- The intergenerational challenge </vt:lpstr>
      <vt:lpstr>Παρουσίαση του PowerPoint</vt:lpstr>
      <vt:lpstr>  CIVIL SOCIETIES IDEAS  FOR THE SUSTAINABLE  AND SECURE FUTURE OF EUROPE   </vt:lpstr>
      <vt:lpstr>Παρουσίαση του PowerPoint</vt:lpstr>
      <vt:lpstr>How Decisions are taking in UN  …</vt:lpstr>
      <vt:lpstr>Παρουσίαση του PowerPoint</vt:lpstr>
      <vt:lpstr>Παρουσίαση του PowerPoint</vt:lpstr>
      <vt:lpstr>Youth Initiatives in Cyprus  </vt:lpstr>
      <vt:lpstr>Youth Initiatives in Africa   </vt:lpstr>
      <vt:lpstr>SIX WAYS TO SUCCESSFULLY ENGAGE YOUTH IN PEACEBUILDING  </vt:lpstr>
      <vt:lpstr>  CIVIL SOCIETIES IDEAS  FOR THE SUSTAINABLE  AND SECURE FUTURE OF EUROPE   </vt:lpstr>
      <vt:lpstr>Crucial Question   </vt:lpstr>
      <vt:lpstr>The future of international cooperation:   Time to think big    </vt:lpstr>
      <vt:lpstr>The future of international cooperation:   Time to think big    </vt:lpstr>
      <vt:lpstr>   </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2021-03-17T10:18:09Z</dcterms:created>
  <dcterms:modified xsi:type="dcterms:W3CDTF">2022-05-03T06:22:21Z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