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88" r:id="rId15"/>
    <p:sldId id="269" r:id="rId16"/>
    <p:sldId id="270" r:id="rId17"/>
    <p:sldId id="285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6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757" y="-6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4286-4722-4035-8034-4E1B542BD708}" type="datetimeFigureOut">
              <a:rPr lang="en-GB" smtClean="0"/>
              <a:pPr/>
              <a:t>31/07/2022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346D-C2F9-4981-862B-14BFEA2457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C:\Users\Basil\Desktop\PROJECT 2021\1. TOETATUD\EAS UN75 Conference 26-29.08.2021\PCI and GC 2021\AGENDA 2021 PCI and GC\OFficcial Design\1920x1005 FACEBOOK ENG 1608-02.png"/>
          <p:cNvPicPr>
            <a:picLocks noChangeAspect="1" noChangeArrowheads="1"/>
          </p:cNvPicPr>
          <p:nvPr/>
        </p:nvPicPr>
        <p:blipFill>
          <a:blip r:embed="rId2" cstate="print"/>
          <a:srcRect l="1493"/>
          <a:stretch>
            <a:fillRect/>
          </a:stretch>
        </p:blipFill>
        <p:spPr bwMode="auto">
          <a:xfrm>
            <a:off x="-1" y="43974"/>
            <a:ext cx="9144001" cy="504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PhD </a:t>
            </a:r>
            <a:r>
              <a:rPr lang="en-GB" b="1" dirty="0" err="1"/>
              <a:t>Hab</a:t>
            </a:r>
            <a:r>
              <a:rPr lang="en-GB" b="1" dirty="0"/>
              <a:t> Nicolai </a:t>
            </a:r>
            <a:r>
              <a:rPr lang="en-GB" b="1" dirty="0" err="1"/>
              <a:t>Tsveatkov</a:t>
            </a:r>
            <a:r>
              <a:rPr lang="en-GB" dirty="0"/>
              <a:t>, Deputy Chief Bureau Politics for reintegration, State Chancellery of Republic of Moldova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endParaRPr lang="en-GB" dirty="0"/>
          </a:p>
        </p:txBody>
      </p:sp>
      <p:pic>
        <p:nvPicPr>
          <p:cNvPr id="28676" name="Picture 4" descr="https://www.unsdg.ee/wp-content/uploads/2021/08/DSC_56021-300x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99742"/>
            <a:ext cx="1944216" cy="1778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Eleonora</a:t>
            </a:r>
            <a:r>
              <a:rPr lang="en-GB" b="1" dirty="0"/>
              <a:t> </a:t>
            </a:r>
            <a:r>
              <a:rPr lang="en-GB" b="1" dirty="0" err="1"/>
              <a:t>Insalaco</a:t>
            </a:r>
            <a:r>
              <a:rPr lang="en-GB" dirty="0"/>
              <a:t>, Programmes Manager of Anna </a:t>
            </a:r>
            <a:r>
              <a:rPr lang="en-GB" dirty="0" err="1"/>
              <a:t>Lindh</a:t>
            </a:r>
            <a:r>
              <a:rPr lang="en-GB" dirty="0"/>
              <a:t> Foundation (Egypt, Online) and </a:t>
            </a:r>
            <a:r>
              <a:rPr lang="en-GB" b="1" dirty="0"/>
              <a:t>PhD. </a:t>
            </a:r>
            <a:r>
              <a:rPr lang="en-GB" b="1" dirty="0" err="1"/>
              <a:t>Mahmoud</a:t>
            </a:r>
            <a:r>
              <a:rPr lang="en-GB" b="1" dirty="0"/>
              <a:t> </a:t>
            </a:r>
            <a:r>
              <a:rPr lang="en-GB" b="1" dirty="0" err="1"/>
              <a:t>Ezzat</a:t>
            </a:r>
            <a:r>
              <a:rPr lang="en-GB" b="1" dirty="0"/>
              <a:t>, </a:t>
            </a:r>
            <a:r>
              <a:rPr lang="en-GB" dirty="0"/>
              <a:t>Deputy Director of </a:t>
            </a:r>
            <a:r>
              <a:rPr lang="en-GB" dirty="0" err="1"/>
              <a:t>Center</a:t>
            </a:r>
            <a:r>
              <a:rPr lang="en-GB" dirty="0"/>
              <a:t> for Strategic Studies at Bibliotheca </a:t>
            </a:r>
            <a:r>
              <a:rPr lang="en-GB" dirty="0" smtClean="0"/>
              <a:t>Alexandrina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 smtClean="0"/>
              <a:t>Alexander </a:t>
            </a:r>
            <a:r>
              <a:rPr lang="en-GB" b="1" dirty="0" err="1" smtClean="0"/>
              <a:t>Dubowy</a:t>
            </a:r>
            <a:r>
              <a:rPr lang="en-GB" dirty="0" smtClean="0"/>
              <a:t>, Senior Fellow at Welt Trends-</a:t>
            </a:r>
            <a:r>
              <a:rPr lang="en-GB" dirty="0" err="1" smtClean="0"/>
              <a:t>Institut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Internationale</a:t>
            </a:r>
            <a:r>
              <a:rPr lang="en-GB" dirty="0" smtClean="0"/>
              <a:t> </a:t>
            </a:r>
            <a:r>
              <a:rPr lang="en-GB" dirty="0" err="1" smtClean="0"/>
              <a:t>Politik</a:t>
            </a:r>
            <a:r>
              <a:rPr lang="en-GB" dirty="0" smtClean="0"/>
              <a:t>; General Secretary of the Society for Eurasian Studies, Institute for Security Policy, University of Vienna (Austria)</a:t>
            </a:r>
            <a:endParaRPr lang="en-GB" dirty="0"/>
          </a:p>
          <a:p>
            <a:endParaRPr lang="en-GB" dirty="0"/>
          </a:p>
        </p:txBody>
      </p:sp>
      <p:pic>
        <p:nvPicPr>
          <p:cNvPr id="26626" name="Picture 2" descr="https://www.unsdg.ee/wp-content/uploads/2021/08/236918619_264414105514739_8456897267281507612_normas-300x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3363838"/>
            <a:ext cx="1584176" cy="1462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 algn="ctr"/>
            <a:r>
              <a:rPr lang="et-EE" dirty="0" smtClean="0"/>
              <a:t>DAY 2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GB" dirty="0" smtClean="0"/>
              <a:t>	</a:t>
            </a:r>
            <a:r>
              <a:rPr lang="en-GB" sz="2800" b="1" dirty="0" smtClean="0"/>
              <a:t>Ambassador Toru </a:t>
            </a:r>
            <a:r>
              <a:rPr lang="en-GB" sz="2800" b="1" dirty="0" err="1" smtClean="0"/>
              <a:t>Morikawa</a:t>
            </a:r>
            <a:r>
              <a:rPr lang="en-GB" sz="2800" b="1" dirty="0" smtClean="0"/>
              <a:t>, </a:t>
            </a:r>
            <a:br>
              <a:rPr lang="en-GB" sz="2800" b="1" dirty="0" smtClean="0"/>
            </a:br>
            <a:r>
              <a:rPr lang="en-GB" sz="2800" dirty="0" smtClean="0"/>
              <a:t>Executive Director  </a:t>
            </a:r>
            <a:br>
              <a:rPr lang="en-GB" sz="2800" dirty="0" smtClean="0"/>
            </a:br>
            <a:r>
              <a:rPr lang="en-GB" sz="2800" dirty="0" smtClean="0"/>
              <a:t>of Asia - Europe Foundation</a:t>
            </a:r>
            <a:br>
              <a:rPr lang="en-GB" sz="2800" dirty="0" smtClean="0"/>
            </a:br>
            <a:r>
              <a:rPr lang="en-GB" sz="2800" b="1" dirty="0" smtClean="0"/>
              <a:t>"Asia - Europe Dialogue on </a:t>
            </a:r>
            <a:br>
              <a:rPr lang="en-GB" sz="2800" b="1" dirty="0" smtClean="0"/>
            </a:br>
            <a:r>
              <a:rPr lang="en-GB" sz="2800" b="1" dirty="0" smtClean="0"/>
              <a:t>Environment and Climate Change“</a:t>
            </a:r>
            <a:br>
              <a:rPr lang="en-GB" sz="2800" b="1" dirty="0" smtClean="0"/>
            </a:br>
            <a:r>
              <a:rPr lang="en-GB" sz="2800" dirty="0" smtClean="0"/>
              <a:t>(Online) </a:t>
            </a:r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26626" name="Picture 2" descr="https://www.unsdg.ee/wp-content/uploads/2021/08/Mr-MORIKAWA-Toru-scaled-22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9622"/>
            <a:ext cx="210579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GB" dirty="0" smtClean="0"/>
              <a:t>	</a:t>
            </a:r>
            <a:br>
              <a:rPr lang="en-GB" dirty="0" smtClean="0"/>
            </a:br>
            <a:r>
              <a:rPr lang="en-GB" sz="2600" b="1" dirty="0" smtClean="0"/>
              <a:t>Marina </a:t>
            </a:r>
            <a:r>
              <a:rPr lang="en-GB" sz="2600" b="1" dirty="0" err="1" smtClean="0"/>
              <a:t>Kaljurand</a:t>
            </a:r>
            <a:r>
              <a:rPr lang="en-GB" sz="2600" b="1" dirty="0" smtClean="0"/>
              <a:t>,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Member of European Parliament,</a:t>
            </a:r>
            <a:br>
              <a:rPr lang="en-GB" sz="2600" dirty="0" smtClean="0"/>
            </a:br>
            <a:r>
              <a:rPr lang="en-GB" sz="2600" dirty="0" smtClean="0"/>
              <a:t>the Chair of the Global Commission</a:t>
            </a:r>
            <a:br>
              <a:rPr lang="en-GB" sz="2600" dirty="0" smtClean="0"/>
            </a:br>
            <a:r>
              <a:rPr lang="en-GB" sz="2600" dirty="0" smtClean="0"/>
              <a:t>on the Stability of Cyberspace</a:t>
            </a:r>
            <a:br>
              <a:rPr lang="en-GB" sz="2600" dirty="0" smtClean="0"/>
            </a:br>
            <a:r>
              <a:rPr lang="en-GB" sz="2600" dirty="0" smtClean="0"/>
              <a:t>(Online)</a:t>
            </a:r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unsdg.ee/wp-content/uploads/2021/08/197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91629"/>
            <a:ext cx="2088232" cy="2640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GB" dirty="0" smtClean="0"/>
              <a:t>	</a:t>
            </a:r>
            <a:r>
              <a:rPr lang="en-GB" sz="2800" b="1" dirty="0" smtClean="0"/>
              <a:t> </a:t>
            </a:r>
            <a:br>
              <a:rPr lang="en-GB" sz="2800" b="1" dirty="0" smtClean="0"/>
            </a:br>
            <a:r>
              <a:rPr lang="en-GB" sz="2800" b="1" dirty="0" err="1" smtClean="0"/>
              <a:t>Jenni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Kaupila</a:t>
            </a:r>
            <a:r>
              <a:rPr lang="en-GB" sz="2800" b="1" dirty="0" smtClean="0"/>
              <a:t>,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 Advisor the UNA Finland:</a:t>
            </a:r>
            <a:br>
              <a:rPr lang="en-GB" sz="2800" dirty="0" smtClean="0"/>
            </a:br>
            <a:r>
              <a:rPr lang="en-GB" sz="2800" b="1" dirty="0" smtClean="0"/>
              <a:t>"Nordic vision of SDGs </a:t>
            </a:r>
            <a:br>
              <a:rPr lang="en-GB" sz="2800" b="1" dirty="0" smtClean="0"/>
            </a:br>
            <a:r>
              <a:rPr lang="en-GB" sz="2800" b="1" dirty="0" smtClean="0"/>
              <a:t>achievement by 2030: </a:t>
            </a:r>
            <a:br>
              <a:rPr lang="en-GB" sz="2800" b="1" dirty="0" smtClean="0"/>
            </a:br>
            <a:r>
              <a:rPr lang="en-GB" sz="2800" b="1" dirty="0" smtClean="0"/>
              <a:t>challenges and solutions“</a:t>
            </a:r>
            <a:br>
              <a:rPr lang="en-GB" sz="2800" b="1" dirty="0" smtClean="0"/>
            </a:br>
            <a:r>
              <a:rPr lang="en-GB" sz="2800" dirty="0" smtClean="0"/>
              <a:t>(Online)</a:t>
            </a:r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25602" name="Picture 2" descr="Jenni Kauppila (jkauppila) - Profile | Pinte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9163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GB" dirty="0" smtClean="0"/>
              <a:t>	</a:t>
            </a:r>
            <a:br>
              <a:rPr lang="en-GB" dirty="0" smtClean="0"/>
            </a:br>
            <a:r>
              <a:rPr lang="en-GB" sz="2600" b="1" dirty="0" smtClean="0"/>
              <a:t>Marina </a:t>
            </a:r>
            <a:r>
              <a:rPr lang="en-GB" sz="2600" b="1" dirty="0" err="1" smtClean="0"/>
              <a:t>Kaljurand</a:t>
            </a:r>
            <a:r>
              <a:rPr lang="en-GB" sz="2600" b="1" dirty="0" smtClean="0"/>
              <a:t>, </a:t>
            </a:r>
            <a:r>
              <a:rPr lang="et-EE" sz="2600" b="1" dirty="0" smtClean="0"/>
              <a:t>(Moderator)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Member of European Parliament,</a:t>
            </a:r>
            <a:br>
              <a:rPr lang="en-GB" sz="2600" dirty="0" smtClean="0"/>
            </a:br>
            <a:r>
              <a:rPr lang="en-GB" sz="2600" dirty="0" smtClean="0"/>
              <a:t>the Chair of the Global Commission</a:t>
            </a:r>
            <a:br>
              <a:rPr lang="en-GB" sz="2600" dirty="0" smtClean="0"/>
            </a:br>
            <a:r>
              <a:rPr lang="en-GB" sz="2600" dirty="0" smtClean="0"/>
              <a:t>on the Stability of Cyberspace</a:t>
            </a:r>
            <a:br>
              <a:rPr lang="en-GB" sz="2600" dirty="0" smtClean="0"/>
            </a:br>
            <a:r>
              <a:rPr lang="en-GB" sz="2600" dirty="0" smtClean="0"/>
              <a:t>(Online)</a:t>
            </a:r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unsdg.ee/wp-content/uploads/2021/08/197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91629"/>
            <a:ext cx="2088232" cy="2640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Dr. Robert Krimmer,</a:t>
            </a:r>
            <a:br>
              <a:rPr lang="en-GB" sz="2800" b="1" dirty="0" smtClean="0"/>
            </a:br>
            <a:r>
              <a:rPr lang="en-GB" sz="2800" dirty="0" smtClean="0"/>
              <a:t>ERA-Chair Professor of</a:t>
            </a:r>
            <a:br>
              <a:rPr lang="en-GB" sz="2800" dirty="0" smtClean="0"/>
            </a:br>
            <a:r>
              <a:rPr lang="en-GB" sz="2800" dirty="0" smtClean="0"/>
              <a:t>e-Governance at </a:t>
            </a:r>
            <a:br>
              <a:rPr lang="en-GB" sz="2800" dirty="0" smtClean="0"/>
            </a:br>
            <a:r>
              <a:rPr lang="en-GB" sz="2800" dirty="0" smtClean="0"/>
              <a:t>University of Tartu</a:t>
            </a:r>
          </a:p>
          <a:p>
            <a:pPr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33794" name="Picture 2" descr="https://www.unsdg.ee/wp-content/uploads/2021/08/Pictur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63638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Kristina </a:t>
            </a:r>
            <a:r>
              <a:rPr lang="en-GB" sz="2800" b="1" dirty="0" err="1" smtClean="0"/>
              <a:t>Mänd</a:t>
            </a:r>
            <a:r>
              <a:rPr lang="en-GB" sz="2800" b="1" dirty="0" smtClean="0"/>
              <a:t>,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Senior expert of</a:t>
            </a:r>
            <a:br>
              <a:rPr lang="en-GB" sz="2800" dirty="0" smtClean="0"/>
            </a:br>
            <a:r>
              <a:rPr lang="en-GB" sz="2800" dirty="0" smtClean="0"/>
              <a:t>e-Governance Academy,</a:t>
            </a:r>
            <a:br>
              <a:rPr lang="en-GB" sz="2800" dirty="0" smtClean="0"/>
            </a:br>
            <a:r>
              <a:rPr lang="en-GB" sz="2800" dirty="0" smtClean="0"/>
              <a:t>Estonia</a:t>
            </a:r>
          </a:p>
          <a:p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32770" name="Picture 2" descr="Kristina Mänd: solidaarne naistepäev | Arvamus | E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9163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0538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GB" sz="5600" b="1" dirty="0" smtClean="0">
                <a:solidFill>
                  <a:srgbClr val="0070C0"/>
                </a:solidFill>
              </a:rPr>
              <a:t>Global </a:t>
            </a:r>
            <a:r>
              <a:rPr lang="en-GB" sz="5600" b="1" dirty="0" smtClean="0">
                <a:solidFill>
                  <a:srgbClr val="0070C0"/>
                </a:solidFill>
              </a:rPr>
              <a:t>Conversation </a:t>
            </a:r>
            <a:r>
              <a:rPr lang="en-GB" sz="5600" b="1" dirty="0" smtClean="0">
                <a:solidFill>
                  <a:srgbClr val="0070C0"/>
                </a:solidFill>
              </a:rPr>
              <a:t>2021</a:t>
            </a:r>
            <a:r>
              <a:rPr lang="en-GB" sz="4800" b="1" dirty="0" smtClean="0">
                <a:solidFill>
                  <a:srgbClr val="0070C0"/>
                </a:solidFill>
              </a:rPr>
              <a:t/>
            </a:r>
            <a:br>
              <a:rPr lang="en-GB" sz="4800" b="1" dirty="0" smtClean="0">
                <a:solidFill>
                  <a:srgbClr val="0070C0"/>
                </a:solidFill>
              </a:rPr>
            </a:br>
            <a:r>
              <a:rPr lang="en-GB" b="1" dirty="0" smtClean="0"/>
              <a:t> </a:t>
            </a:r>
            <a:r>
              <a:rPr lang="en-GB" sz="3600" b="1" dirty="0" smtClean="0"/>
              <a:t>A green, socially sustainable and </a:t>
            </a:r>
            <a:br>
              <a:rPr lang="en-GB" sz="3600" b="1" dirty="0" smtClean="0"/>
            </a:br>
            <a:r>
              <a:rPr lang="en-GB" sz="3600" b="1" dirty="0" smtClean="0"/>
              <a:t>digitally integrated world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29508"/>
            <a:ext cx="6400800" cy="1314450"/>
          </a:xfrm>
        </p:spPr>
        <p:txBody>
          <a:bodyPr/>
          <a:lstStyle/>
          <a:p>
            <a:r>
              <a:rPr lang="en-GB" dirty="0" smtClean="0"/>
              <a:t>26 -29th August 2021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www.unsdg.ee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s://www.unsdg.ee/wp-content/themes/melos/images/EAS_SF_RGB_E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5486"/>
            <a:ext cx="2232248" cy="649412"/>
          </a:xfrm>
          <a:prstGeom prst="rect">
            <a:avLst/>
          </a:prstGeom>
          <a:noFill/>
        </p:spPr>
      </p:pic>
      <p:pic>
        <p:nvPicPr>
          <p:cNvPr id="31748" name="Picture 4" descr="https://www.unsdg.ee/wp-content/uploads/2021/05/NMR-Logotype-RGB-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003" y="160758"/>
            <a:ext cx="2007981" cy="826816"/>
          </a:xfrm>
          <a:prstGeom prst="rect">
            <a:avLst/>
          </a:prstGeom>
          <a:noFill/>
        </p:spPr>
      </p:pic>
      <p:pic>
        <p:nvPicPr>
          <p:cNvPr id="31750" name="Picture 6" descr="https://www.unsdg.ee/wp-content/uploads/2017/08/KYSK-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786"/>
            <a:ext cx="2016224" cy="96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Marten </a:t>
            </a:r>
            <a:r>
              <a:rPr lang="en-GB" sz="2800" b="1" dirty="0" err="1" smtClean="0"/>
              <a:t>Kaevats</a:t>
            </a:r>
            <a:r>
              <a:rPr lang="en-GB" sz="2800" b="1" dirty="0" smtClean="0"/>
              <a:t>,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Estonian National Digital Advisor, </a:t>
            </a:r>
            <a:br>
              <a:rPr lang="en-GB" sz="2800" dirty="0" smtClean="0"/>
            </a:br>
            <a:r>
              <a:rPr lang="en-GB" sz="2800" dirty="0" smtClean="0"/>
              <a:t>Estonian State Chancellery </a:t>
            </a:r>
            <a:br>
              <a:rPr lang="en-GB" sz="2800" dirty="0" smtClean="0"/>
            </a:br>
            <a:r>
              <a:rPr lang="en-GB" sz="2800" dirty="0" smtClean="0"/>
              <a:t>(online)</a:t>
            </a:r>
            <a:br>
              <a:rPr lang="en-GB" sz="2800" dirty="0" smtClean="0"/>
            </a:b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31746" name="Picture 2" descr="Contacts - Tallinn Digital Summ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63638"/>
            <a:ext cx="2160240" cy="251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sz="2800" b="1" dirty="0" smtClean="0"/>
              <a:t>Susanne </a:t>
            </a:r>
            <a:r>
              <a:rPr lang="en-GB" sz="2800" b="1" dirty="0" err="1" smtClean="0"/>
              <a:t>Kallanvaara</a:t>
            </a:r>
            <a:r>
              <a:rPr lang="en-GB" sz="2800" b="1" dirty="0" smtClean="0"/>
              <a:t>,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Burgårdens</a:t>
            </a:r>
            <a:r>
              <a:rPr lang="en-GB" sz="2800" dirty="0" smtClean="0"/>
              <a:t> Gymnasium</a:t>
            </a:r>
            <a:br>
              <a:rPr lang="en-GB" sz="2800" dirty="0" smtClean="0"/>
            </a:br>
            <a:r>
              <a:rPr lang="en-GB" sz="2800" dirty="0" smtClean="0"/>
              <a:t>(Sweden)</a:t>
            </a:r>
          </a:p>
          <a:p>
            <a:pPr>
              <a:buNone/>
            </a:pPr>
            <a:endParaRPr lang="en-GB" sz="2800" dirty="0" smtClean="0"/>
          </a:p>
          <a:p>
            <a:pPr fontAlgn="base"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29698" name="Picture 2" descr="https://www.unsdg.ee/wp-content/uploads/2021/08/Susanne-Kallanvaara-219x300-21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9622"/>
            <a:ext cx="2232248" cy="305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	</a:t>
            </a:r>
          </a:p>
          <a:p>
            <a:pPr>
              <a:buNone/>
            </a:pPr>
            <a:r>
              <a:rPr lang="en-GB" sz="2800" b="1" dirty="0" smtClean="0"/>
              <a:t>	Jean </a:t>
            </a:r>
            <a:r>
              <a:rPr lang="en-GB" sz="2800" b="1" dirty="0" err="1" smtClean="0"/>
              <a:t>Kostrzewski</a:t>
            </a:r>
            <a:r>
              <a:rPr lang="en-GB" sz="2800" b="1" dirty="0" smtClean="0"/>
              <a:t>,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>London University </a:t>
            </a:r>
            <a:br>
              <a:rPr lang="en-GB" sz="2800" dirty="0" smtClean="0"/>
            </a:br>
            <a:r>
              <a:rPr lang="en-GB" sz="2800" dirty="0" smtClean="0"/>
              <a:t>(Poland/France)</a:t>
            </a:r>
          </a:p>
          <a:p>
            <a:pPr fontAlgn="base"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30722" name="Picture 2" descr="https://www.unsdg.ee/wp-content/uploads/2020/02/JK-ProfilePic-e1580928283887-300x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91630"/>
            <a:ext cx="2995861" cy="270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pPr>
              <a:buNone/>
            </a:pPr>
            <a:r>
              <a:rPr lang="en-GB" sz="2800" b="1" dirty="0" smtClean="0"/>
              <a:t>	Michael </a:t>
            </a:r>
            <a:r>
              <a:rPr lang="en-GB" sz="2800" b="1" dirty="0" err="1" smtClean="0"/>
              <a:t>Kavuklis</a:t>
            </a:r>
            <a:r>
              <a:rPr lang="en-GB" sz="2800" b="1" dirty="0" smtClean="0"/>
              <a:t>, </a:t>
            </a:r>
            <a:br>
              <a:rPr lang="en-GB" sz="2800" b="1" dirty="0" smtClean="0"/>
            </a:br>
            <a:r>
              <a:rPr lang="en-GB" sz="2800" dirty="0" smtClean="0"/>
              <a:t>Europe House of Rhodes </a:t>
            </a:r>
            <a:br>
              <a:rPr lang="en-GB" sz="2800" dirty="0" smtClean="0"/>
            </a:br>
            <a:r>
              <a:rPr lang="en-GB" sz="2800" dirty="0" smtClean="0"/>
              <a:t>(Greece)</a:t>
            </a:r>
          </a:p>
          <a:p>
            <a:pPr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28674" name="Picture 2" descr="https://www.unsdg.ee/wp-content/uploads/2021/07/Michael-Kavuklis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761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pPr>
              <a:buNone/>
            </a:pPr>
            <a:r>
              <a:rPr lang="en-GB" sz="2800" b="1" dirty="0" smtClean="0"/>
              <a:t>	</a:t>
            </a:r>
            <a:r>
              <a:rPr lang="en-GB" sz="2800" b="1" dirty="0" err="1" smtClean="0"/>
              <a:t>Andrius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Becys</a:t>
            </a:r>
            <a:r>
              <a:rPr lang="en-GB" sz="2800" b="1" dirty="0" smtClean="0"/>
              <a:t>,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CEO of </a:t>
            </a:r>
            <a:r>
              <a:rPr lang="en-GB" sz="2800" dirty="0" err="1" smtClean="0"/>
              <a:t>GoalHUB</a:t>
            </a:r>
            <a:r>
              <a:rPr lang="en-GB" sz="2800" dirty="0" smtClean="0"/>
              <a:t>  </a:t>
            </a:r>
            <a:br>
              <a:rPr lang="en-GB" sz="2800" dirty="0" smtClean="0"/>
            </a:br>
            <a:r>
              <a:rPr lang="en-GB" sz="2800" dirty="0" smtClean="0"/>
              <a:t>(Lithuania, online)</a:t>
            </a:r>
          </a:p>
          <a:p>
            <a:pPr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27650" name="Picture 2" descr="https://www.unsdg.ee/wp-content/uploads/2020/02/Andrius-Becys-e1581097446653-28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7614"/>
            <a:ext cx="2808312" cy="292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pPr algn="ctr">
              <a:buNone/>
            </a:pP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t-EE" sz="4000" b="1" dirty="0" smtClean="0"/>
              <a:t>LUNCH</a:t>
            </a:r>
            <a:endParaRPr lang="en-GB" sz="4000" b="1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pPr fontAlgn="base">
              <a:buNone/>
            </a:pPr>
            <a:r>
              <a:rPr lang="et-EE" sz="2800" b="1" dirty="0" smtClean="0"/>
              <a:t>	</a:t>
            </a:r>
            <a:r>
              <a:rPr lang="en-GB" sz="2800" b="1" dirty="0" err="1" smtClean="0"/>
              <a:t>Anneli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Ohvril</a:t>
            </a:r>
            <a:r>
              <a:rPr lang="en-GB" sz="2800" b="1" dirty="0" smtClean="0"/>
              <a:t>,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n-GB" sz="2800" dirty="0" smtClean="0"/>
              <a:t>CEO of Let’s Do It World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World Cleanup Day</a:t>
            </a:r>
          </a:p>
          <a:p>
            <a:pPr>
              <a:buNone/>
            </a:pPr>
            <a:r>
              <a:rPr lang="et-EE" sz="2800" dirty="0" smtClean="0"/>
              <a:t>	Estonia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34818" name="Picture 2" descr="https://www.unsdg.ee/wp-content/uploads/2021/08/anneli_o_003-1-244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7614"/>
            <a:ext cx="2376264" cy="2922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pPr fontAlgn="base">
              <a:buNone/>
            </a:pPr>
            <a:r>
              <a:rPr lang="et-EE" sz="2800" b="1" dirty="0" smtClean="0"/>
              <a:t>	</a:t>
            </a:r>
            <a:r>
              <a:rPr lang="en-GB" sz="2800" b="1" dirty="0" err="1" smtClean="0"/>
              <a:t>Kädi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Ristkok</a:t>
            </a:r>
            <a:r>
              <a:rPr lang="en-GB" sz="2800" b="1" dirty="0" smtClean="0"/>
              <a:t>, 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n-GB" sz="2800" dirty="0" smtClean="0"/>
              <a:t>Head of Climate Department, 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Estonian Ministry of Environment</a:t>
            </a:r>
            <a:br>
              <a:rPr lang="en-GB" sz="2800" dirty="0" smtClean="0"/>
            </a:b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40962" name="Picture 2" descr="https://www.unsdg.ee/wp-content/uploads/2021/08/Pictur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9163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t-EE" b="1" dirty="0" smtClean="0"/>
              <a:t/>
            </a:r>
            <a:br>
              <a:rPr lang="et-EE" b="1" dirty="0" smtClean="0"/>
            </a:br>
            <a:r>
              <a:rPr lang="en-GB" b="1" dirty="0" smtClean="0"/>
              <a:t>Jane </a:t>
            </a:r>
            <a:r>
              <a:rPr lang="en-GB" b="1" dirty="0" err="1" smtClean="0"/>
              <a:t>Õispuu</a:t>
            </a:r>
            <a:r>
              <a:rPr lang="en-GB" b="1" dirty="0" smtClean="0"/>
              <a:t>,</a:t>
            </a:r>
            <a:r>
              <a:rPr lang="en-GB" dirty="0" smtClean="0"/>
              <a:t>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GB" dirty="0" smtClean="0"/>
              <a:t>Head </a:t>
            </a:r>
            <a:r>
              <a:rPr lang="en-GB" dirty="0"/>
              <a:t>of Political Team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at </a:t>
            </a:r>
            <a:r>
              <a:rPr lang="en-GB" dirty="0"/>
              <a:t>the European </a:t>
            </a:r>
            <a:r>
              <a:rPr lang="en-GB" dirty="0" smtClean="0"/>
              <a:t>Commission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GB" dirty="0" smtClean="0"/>
              <a:t>Representation </a:t>
            </a:r>
            <a:r>
              <a:rPr lang="en-GB" dirty="0"/>
              <a:t>in </a:t>
            </a:r>
            <a:r>
              <a:rPr lang="en-GB" dirty="0" smtClean="0"/>
              <a:t>Estonia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2530" name="Picture 2" descr="https://www.unsdg.ee/wp-content/uploads/2021/08/jane_oispuu-nic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673" y="1419622"/>
            <a:ext cx="333381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pPr fontAlgn="base">
              <a:buNone/>
            </a:pPr>
            <a:r>
              <a:rPr lang="et-EE" sz="2800" b="1" dirty="0" smtClean="0"/>
              <a:t>	</a:t>
            </a:r>
            <a:r>
              <a:rPr lang="en-GB" sz="2800" b="1" dirty="0" err="1" smtClean="0"/>
              <a:t>Grazyna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Pulawska</a:t>
            </a:r>
            <a:r>
              <a:rPr lang="en-GB" sz="2800" b="1" dirty="0" smtClean="0"/>
              <a:t>, 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n-GB" sz="2800" dirty="0" smtClean="0"/>
              <a:t>Associate Director, 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Asia-Europe Foundation 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(Singapore)</a:t>
            </a:r>
            <a:r>
              <a:rPr lang="et-EE" sz="2800" dirty="0" smtClean="0"/>
              <a:t>, online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 </a:t>
            </a:r>
            <a:br>
              <a:rPr lang="en-GB" sz="2800" dirty="0" smtClean="0"/>
            </a:b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39938" name="Picture 2" descr="https://asef.org/wp-content/uploads/2020/10/Ms-Grazyna-PULAW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35646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Ambassador </a:t>
            </a:r>
            <a:r>
              <a:rPr lang="en-GB" b="1" dirty="0" err="1"/>
              <a:t>Hatem</a:t>
            </a:r>
            <a:r>
              <a:rPr lang="en-GB" b="1" dirty="0"/>
              <a:t> </a:t>
            </a:r>
            <a:r>
              <a:rPr lang="en-GB" b="1" dirty="0" err="1" smtClean="0"/>
              <a:t>Atallah</a:t>
            </a:r>
            <a:r>
              <a:rPr lang="en-GB" b="1" dirty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Moderator of the Conference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9218" name="Picture 2" descr="https://www.unsdg.ee/wp-content/uploads/2021/07/Hatem-Atallah-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11710"/>
            <a:ext cx="2880320" cy="2120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2800" b="1" dirty="0" smtClean="0"/>
          </a:p>
          <a:p>
            <a:pPr>
              <a:buNone/>
            </a:pPr>
            <a:r>
              <a:rPr lang="et-EE" sz="2800" b="1" dirty="0" smtClean="0"/>
              <a:t>	</a:t>
            </a:r>
            <a:r>
              <a:rPr lang="en-GB" sz="2800" b="1" dirty="0" smtClean="0"/>
              <a:t>Gonzalo del Castillo, 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Director of consulting 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centre on sustainability </a:t>
            </a:r>
            <a:r>
              <a:rPr lang="en-GB" sz="2800" dirty="0" err="1" smtClean="0"/>
              <a:t>CeSUS</a:t>
            </a:r>
            <a:r>
              <a:rPr lang="en-GB" sz="2800" dirty="0" smtClean="0"/>
              <a:t> 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t-EE" sz="2800" dirty="0" smtClean="0"/>
              <a:t>E</a:t>
            </a:r>
            <a:r>
              <a:rPr lang="en-GB" sz="2800" dirty="0" err="1" smtClean="0"/>
              <a:t>xecutive</a:t>
            </a:r>
            <a:r>
              <a:rPr lang="en-GB" sz="2800" dirty="0" smtClean="0"/>
              <a:t> Director of the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Club of Rome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(Argentina)</a:t>
            </a:r>
          </a:p>
          <a:p>
            <a:pPr>
              <a:buNone/>
            </a:pPr>
            <a:r>
              <a:rPr lang="en-GB" sz="2800" dirty="0" smtClean="0"/>
              <a:t> </a:t>
            </a:r>
          </a:p>
          <a:p>
            <a:pPr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37890" name="Picture 2" descr="https://www.unsdg.ee/wp-content/uploads/2021/07/Gonzalo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75606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pPr fontAlgn="base">
              <a:buNone/>
            </a:pPr>
            <a:r>
              <a:rPr lang="et-EE" sz="2800" b="1" dirty="0" smtClean="0"/>
              <a:t>	</a:t>
            </a:r>
            <a:r>
              <a:rPr lang="en-GB" sz="2800" b="1" dirty="0" smtClean="0"/>
              <a:t>PhD. </a:t>
            </a:r>
            <a:r>
              <a:rPr lang="en-GB" sz="2800" b="1" dirty="0" err="1" smtClean="0"/>
              <a:t>Kaja</a:t>
            </a:r>
            <a:r>
              <a:rPr lang="en-GB" sz="2800" b="1" dirty="0" smtClean="0"/>
              <a:t> Peterson, 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n-GB" sz="2800" dirty="0" smtClean="0"/>
              <a:t>Programme Director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 Sustainable Development 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Programme, </a:t>
            </a:r>
            <a:r>
              <a:rPr lang="et-EE" sz="2800" dirty="0" smtClean="0"/>
              <a:t> </a:t>
            </a:r>
            <a:r>
              <a:rPr lang="en-GB" sz="2800" dirty="0" smtClean="0"/>
              <a:t>Senior Expert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 of Stockholm Environment Institute 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n-GB" sz="2800" dirty="0" smtClean="0"/>
              <a:t>Office in Tallinn</a:t>
            </a: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41986" name="Picture 2" descr="https://www.unsdg.ee/wp-content/uploads/2021/08/kaja-peterson-v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35646"/>
            <a:ext cx="2563813" cy="256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pPr fontAlgn="base"/>
            <a:r>
              <a:rPr lang="en-GB" sz="2800" b="1" dirty="0" smtClean="0"/>
              <a:t>Harrison </a:t>
            </a:r>
            <a:r>
              <a:rPr lang="en-GB" sz="2800" b="1" dirty="0" err="1" smtClean="0"/>
              <a:t>Pollak</a:t>
            </a:r>
            <a:r>
              <a:rPr lang="en-GB" sz="2800" b="1" dirty="0" smtClean="0"/>
              <a:t>, 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n-GB" sz="2800" dirty="0" smtClean="0"/>
              <a:t>Environmental attorney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t-EE" sz="2800" dirty="0" smtClean="0"/>
              <a:t>California</a:t>
            </a:r>
            <a:r>
              <a:rPr lang="en-GB" sz="2800" dirty="0" smtClean="0"/>
              <a:t> (USA)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 </a:t>
            </a:r>
          </a:p>
          <a:p>
            <a:pPr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800" dirty="0" smtClean="0"/>
          </a:p>
          <a:p>
            <a:pPr fontAlgn="base">
              <a:buNone/>
            </a:pPr>
            <a:endParaRPr lang="en-GB" sz="2600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43010" name="Picture 2" descr="https://www.unsdg.ee/wp-content/uploads/2021/08/norm-photo-harrison-300x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515" y="1347614"/>
            <a:ext cx="2995861" cy="295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/>
              <a:t>Jane </a:t>
            </a:r>
            <a:r>
              <a:rPr lang="en-GB" b="1" dirty="0" err="1" smtClean="0"/>
              <a:t>Õispuu</a:t>
            </a:r>
            <a:r>
              <a:rPr lang="en-GB" b="1" dirty="0" smtClean="0"/>
              <a:t>,</a:t>
            </a:r>
            <a:r>
              <a:rPr lang="en-GB" dirty="0" smtClean="0"/>
              <a:t> </a:t>
            </a:r>
            <a:r>
              <a:rPr lang="en-GB" dirty="0"/>
              <a:t>Head of Political Team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at </a:t>
            </a:r>
            <a:r>
              <a:rPr lang="en-GB" dirty="0"/>
              <a:t>the European </a:t>
            </a:r>
            <a:r>
              <a:rPr lang="en-GB" dirty="0" smtClean="0"/>
              <a:t>Commission </a:t>
            </a:r>
            <a:r>
              <a:rPr lang="en-GB" dirty="0"/>
              <a:t>Representation in </a:t>
            </a:r>
            <a:r>
              <a:rPr lang="en-GB" dirty="0" smtClean="0"/>
              <a:t>Estonia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2530" name="Picture 2" descr="https://www.unsdg.ee/wp-content/uploads/2021/08/jane_oispuu-nic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93708"/>
            <a:ext cx="2520280" cy="190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 err="1"/>
              <a:t>Christer</a:t>
            </a:r>
            <a:r>
              <a:rPr lang="en-GB" b="1" dirty="0"/>
              <a:t> </a:t>
            </a:r>
            <a:r>
              <a:rPr lang="en-GB" b="1" dirty="0" err="1"/>
              <a:t>Haglund</a:t>
            </a:r>
            <a:r>
              <a:rPr lang="en-GB" b="1" dirty="0"/>
              <a:t>, </a:t>
            </a:r>
            <a:r>
              <a:rPr lang="en-GB" dirty="0"/>
              <a:t>Director of Nordic Council of Ministers’ Office in </a:t>
            </a:r>
            <a:r>
              <a:rPr lang="en-GB" dirty="0" smtClean="0"/>
              <a:t>Estonia</a:t>
            </a:r>
            <a:br>
              <a:rPr lang="en-GB" dirty="0" smtClean="0"/>
            </a:br>
            <a:r>
              <a:rPr lang="en-GB" dirty="0" smtClean="0"/>
              <a:t>(Video)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4578" name="Picture 2" descr="https://www.unsdg.ee/wp-content/uploads/2021/08/Christer_Haglund_by_Jana_Laigo_Barefoot_Studios-nice-264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9702"/>
            <a:ext cx="2016224" cy="2143125"/>
          </a:xfrm>
          <a:prstGeom prst="rect">
            <a:avLst/>
          </a:prstGeom>
          <a:noFill/>
        </p:spPr>
      </p:pic>
      <p:pic>
        <p:nvPicPr>
          <p:cNvPr id="28674" name="Picture 2" descr="https://www.unsdg.ee/wp-content/uploads/2017/08/NORD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15766"/>
            <a:ext cx="3750413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7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 smtClean="0"/>
              <a:t>Clair </a:t>
            </a:r>
            <a:r>
              <a:rPr lang="en-GB" b="1" dirty="0" err="1" smtClean="0"/>
              <a:t>Inder</a:t>
            </a:r>
            <a:r>
              <a:rPr lang="en-GB" b="1" dirty="0" smtClean="0"/>
              <a:t>, </a:t>
            </a:r>
            <a:r>
              <a:rPr lang="en-GB" dirty="0"/>
              <a:t>UN Common Agenda Team, Executive Office of the Secretary-General </a:t>
            </a:r>
            <a:r>
              <a:rPr lang="en-GB" dirty="0" smtClean="0"/>
              <a:t>(online)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5602" name="Picture 2" descr="https://rli.sas.ac.uk/sites/default/files/images/I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01720"/>
            <a:ext cx="187220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 err="1"/>
              <a:t>Eili</a:t>
            </a:r>
            <a:r>
              <a:rPr lang="en-GB" b="1" dirty="0"/>
              <a:t> </a:t>
            </a:r>
            <a:r>
              <a:rPr lang="en-GB" b="1" dirty="0" err="1"/>
              <a:t>Lepik</a:t>
            </a:r>
            <a:r>
              <a:rPr lang="en-GB" b="1" dirty="0"/>
              <a:t>, </a:t>
            </a:r>
            <a:r>
              <a:rPr lang="en-GB" dirty="0"/>
              <a:t>Deputy Strategy Director of Strategy Unit of Estonian State Chancellery</a:t>
            </a:r>
            <a:r>
              <a:rPr lang="en-GB" dirty="0" smtClean="0"/>
              <a:t>; (online)</a:t>
            </a:r>
            <a:br>
              <a:rPr lang="en-GB" dirty="0" smtClean="0"/>
            </a:br>
            <a:r>
              <a:rPr lang="en-GB" b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2770" name="Picture 2" descr="https://www.unsdg.ee/wp-content/uploads/2021/07/eili_le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93708"/>
            <a:ext cx="2088232" cy="2435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Miguel Silva, </a:t>
            </a:r>
            <a:r>
              <a:rPr lang="en-GB" dirty="0"/>
              <a:t>North-South Centre of the Council of Europe (Portugal</a:t>
            </a:r>
            <a:r>
              <a:rPr lang="en-GB" dirty="0" smtClean="0"/>
              <a:t>); (online)</a:t>
            </a:r>
          </a:p>
          <a:p>
            <a:pPr fontAlgn="base"/>
            <a:endParaRPr lang="en-GB" dirty="0" smtClean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31746" name="Picture 2" descr="https://www.unsdg.ee/wp-content/uploads/2021/08/Silva_Miguel-1-244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71750"/>
            <a:ext cx="1872208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asil\Desktop\5K PTT Powerpoint BG GC21 ENG-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Mr. Rich Wilson</a:t>
            </a:r>
            <a:r>
              <a:rPr lang="en-GB" dirty="0"/>
              <a:t>, Global Assembly (UK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 descr="https://www.unsdg.ee/wp-content/uploads/2021/08/existi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15666"/>
            <a:ext cx="2376264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171</Words>
  <Application>Microsoft Office PowerPoint</Application>
  <PresentationFormat>Экран (16:9)</PresentationFormat>
  <Paragraphs>97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Global Conversation 2021  A green, socially sustainable and  digitally integrated world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Basil Golikov</dc:creator>
  <cp:lastModifiedBy>Basil Golikov</cp:lastModifiedBy>
  <cp:revision>6</cp:revision>
  <dcterms:created xsi:type="dcterms:W3CDTF">2021-08-26T23:06:59Z</dcterms:created>
  <dcterms:modified xsi:type="dcterms:W3CDTF">2022-07-31T16:40:27Z</dcterms:modified>
</cp:coreProperties>
</file>