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65" r:id="rId2"/>
    <p:sldId id="289" r:id="rId3"/>
    <p:sldId id="297" r:id="rId4"/>
    <p:sldId id="296" r:id="rId5"/>
    <p:sldId id="294" r:id="rId6"/>
    <p:sldId id="295" r:id="rId7"/>
    <p:sldId id="298" r:id="rId8"/>
    <p:sldId id="299" r:id="rId9"/>
    <p:sldId id="293" r:id="rId10"/>
    <p:sldId id="274" r:id="rId11"/>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pos="6816" userDrawn="1">
          <p15:clr>
            <a:srgbClr val="A4A3A4"/>
          </p15:clr>
        </p15:guide>
        <p15:guide id="3" pos="816"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AEC231-6CAA-451F-B51E-7D2641DCBFE4}" v="3" dt="2021-08-26T12:56:12.567"/>
  </p1510:revLst>
</p1510:revInfo>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695" autoAdjust="0"/>
    <p:restoredTop sz="79559" autoAdjust="0"/>
  </p:normalViewPr>
  <p:slideViewPr>
    <p:cSldViewPr>
      <p:cViewPr varScale="1">
        <p:scale>
          <a:sx n="127" d="100"/>
          <a:sy n="127" d="100"/>
        </p:scale>
        <p:origin x="726" y="114"/>
      </p:cViewPr>
      <p:guideLst>
        <p:guide pos="3840"/>
        <p:guide pos="6816"/>
        <p:guide pos="816"/>
        <p:guide orient="horz" pos="2160"/>
      </p:guideLst>
    </p:cSldViewPr>
  </p:slideViewPr>
  <p:notesTextViewPr>
    <p:cViewPr>
      <p:scale>
        <a:sx n="1" d="1"/>
        <a:sy n="1" d="1"/>
      </p:scale>
      <p:origin x="0" y="0"/>
    </p:cViewPr>
  </p:notesTextViewPr>
  <p:notesViewPr>
    <p:cSldViewPr>
      <p:cViewPr varScale="1">
        <p:scale>
          <a:sx n="88" d="100"/>
          <a:sy n="88"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25C1B74B-77B2-402E-ACA6-12EAA40EC7BB}" type="datetime1">
              <a:rPr lang="fi-FI" smtClean="0"/>
              <a:pPr algn="r" rtl="0"/>
              <a:t>3.5.2022</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7BAE14B8-3CC9-472D-9BC5-A84D80684DE2}" type="slidenum">
              <a:rPr lang="fi-FI"/>
              <a:pPr algn="r" rtl="0"/>
              <a:t>‹#›</a:t>
            </a:fld>
            <a:endParaRPr lang="fi-FI" dirty="0"/>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noProof="0"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A6CAEF47-AA59-41AE-A223-043777B3B9E4}" type="datetime1">
              <a:rPr lang="fi-FI" smtClean="0"/>
              <a:pPr/>
              <a:t>3.5.2022</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dirty="0"/>
          </a:p>
        </p:txBody>
      </p:sp>
      <p:sp>
        <p:nvSpPr>
          <p:cNvPr id="5" name="Huomautusten paikkamerkki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noProof="0"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7FB667E1-E601-4AAF-B95C-B25720D70A60}" type="slidenum">
              <a:rPr lang="fi-FI" smtClean="0"/>
              <a:pPr/>
              <a:t>‹#›</a:t>
            </a:fld>
            <a:endParaRPr lang="fi-FI" dirty="0"/>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7FB667E1-E601-4AAF-B95C-B25720D70A60}" type="slidenum">
              <a:rPr lang="fi-FI" smtClean="0"/>
              <a:pPr rtl="0"/>
              <a:t>1</a:t>
            </a:fld>
            <a:endParaRPr lang="fi-FI"/>
          </a:p>
        </p:txBody>
      </p:sp>
    </p:spTree>
    <p:extLst>
      <p:ext uri="{BB962C8B-B14F-4D97-AF65-F5344CB8AC3E}">
        <p14:creationId xmlns:p14="http://schemas.microsoft.com/office/powerpoint/2010/main" val="1147325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r>
              <a:rPr lang="fi" dirty="0"/>
              <a:t>Tähän saatetaan tarvita useampi kuin yksi dia</a:t>
            </a:r>
          </a:p>
        </p:txBody>
      </p:sp>
      <p:sp>
        <p:nvSpPr>
          <p:cNvPr id="4" name="Dian numeron paikkamerkki 3"/>
          <p:cNvSpPr>
            <a:spLocks noGrp="1"/>
          </p:cNvSpPr>
          <p:nvPr>
            <p:ph type="sldNum" sz="quarter" idx="10"/>
          </p:nvPr>
        </p:nvSpPr>
        <p:spPr/>
        <p:txBody>
          <a:bodyPr rtlCol="0"/>
          <a:lstStyle/>
          <a:p>
            <a:pPr rtl="0"/>
            <a:fld id="{7FB667E1-E601-4AAF-B95C-B25720D70A60}" type="slidenum">
              <a:rPr lang="en-US" smtClean="0"/>
              <a:pPr rtl="0"/>
              <a:t>2</a:t>
            </a:fld>
            <a:endParaRPr lang="en-US"/>
          </a:p>
        </p:txBody>
      </p:sp>
    </p:spTree>
    <p:extLst>
      <p:ext uri="{BB962C8B-B14F-4D97-AF65-F5344CB8AC3E}">
        <p14:creationId xmlns:p14="http://schemas.microsoft.com/office/powerpoint/2010/main" val="4265826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sz="1200" b="0" i="1" u="none" strike="noStrike" kern="1200" baseline="0" noProof="0" dirty="0">
              <a:solidFill>
                <a:schemeClr val="tx1"/>
              </a:solidFill>
              <a:latin typeface="+mn-lt"/>
              <a:ea typeface="+mn-ea"/>
              <a:cs typeface="+mn-cs"/>
            </a:endParaRPr>
          </a:p>
        </p:txBody>
      </p:sp>
      <p:sp>
        <p:nvSpPr>
          <p:cNvPr id="4" name="Dian numeron paikkamerkki 3"/>
          <p:cNvSpPr>
            <a:spLocks noGrp="1"/>
          </p:cNvSpPr>
          <p:nvPr>
            <p:ph type="sldNum" sz="quarter" idx="10"/>
          </p:nvPr>
        </p:nvSpPr>
        <p:spPr/>
        <p:txBody>
          <a:bodyPr rtlCol="0"/>
          <a:lstStyle/>
          <a:p>
            <a:pPr rtl="0"/>
            <a:fld id="{7FB667E1-E601-4AAF-B95C-B25720D70A60}" type="slidenum">
              <a:rPr lang="en-US" smtClean="0"/>
              <a:pPr rtl="0"/>
              <a:t>10</a:t>
            </a:fld>
            <a:endParaRPr lang="en-US"/>
          </a:p>
        </p:txBody>
      </p:sp>
    </p:spTree>
    <p:extLst>
      <p:ext uri="{BB962C8B-B14F-4D97-AF65-F5344CB8AC3E}">
        <p14:creationId xmlns:p14="http://schemas.microsoft.com/office/powerpoint/2010/main" val="29093101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9" name="Kuva 8" descr="Auringonnousu ruohoisten rinteiden yllä"/>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51" y="0"/>
            <a:ext cx="12188699" cy="4799300"/>
          </a:xfrm>
          <a:prstGeom prst="rect">
            <a:avLst/>
          </a:prstGeom>
        </p:spPr>
      </p:pic>
      <p:sp>
        <p:nvSpPr>
          <p:cNvPr id="4" name="Suorakulmio 3"/>
          <p:cNvSpPr/>
          <p:nvPr/>
        </p:nvSpPr>
        <p:spPr bwMode="ltGray">
          <a:xfrm>
            <a:off x="-2" y="4754880"/>
            <a:ext cx="12192002" cy="21031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0" cap="none" spc="0" normalizeH="0" baseline="0" noProof="0" dirty="0">
              <a:ln>
                <a:noFill/>
              </a:ln>
              <a:solidFill>
                <a:prstClr val="white"/>
              </a:solidFill>
              <a:effectLst/>
              <a:uLnTx/>
              <a:uFillTx/>
              <a:latin typeface="Euphemia"/>
              <a:ea typeface="+mn-ea"/>
              <a:cs typeface="+mn-cs"/>
            </a:endParaRPr>
          </a:p>
        </p:txBody>
      </p:sp>
      <p:sp>
        <p:nvSpPr>
          <p:cNvPr id="6" name="Suorakulmio 5"/>
          <p:cNvSpPr/>
          <p:nvPr/>
        </p:nvSpPr>
        <p:spPr bwMode="white">
          <a:xfrm>
            <a:off x="-127" y="4724400"/>
            <a:ext cx="12188826" cy="76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0"/>
            <a:endParaRPr lang="fi-FI" noProof="0" dirty="0"/>
          </a:p>
        </p:txBody>
      </p:sp>
      <p:sp>
        <p:nvSpPr>
          <p:cNvPr id="2" name="Otsikko 1"/>
          <p:cNvSpPr>
            <a:spLocks noGrp="1"/>
          </p:cNvSpPr>
          <p:nvPr>
            <p:ph type="ctrTitle"/>
          </p:nvPr>
        </p:nvSpPr>
        <p:spPr>
          <a:xfrm>
            <a:off x="1523999" y="4800600"/>
            <a:ext cx="9144002" cy="1143000"/>
          </a:xfrm>
        </p:spPr>
        <p:txBody>
          <a:bodyPr rtlCol="0" anchor="b">
            <a:normAutofit/>
          </a:bodyPr>
          <a:lstStyle>
            <a:lvl1pPr algn="ctr" rtl="0">
              <a:defRPr sz="4800">
                <a:solidFill>
                  <a:schemeClr val="bg1"/>
                </a:solidFill>
              </a:defRPr>
            </a:lvl1pPr>
          </a:lstStyle>
          <a:p>
            <a:pPr rtl="0"/>
            <a:r>
              <a:rPr lang="fi-FI"/>
              <a:t>Muokkaa ots. perustyyl. napsautt.</a:t>
            </a:r>
            <a:endParaRPr lang="fi-FI" noProof="0" dirty="0"/>
          </a:p>
        </p:txBody>
      </p:sp>
      <p:sp>
        <p:nvSpPr>
          <p:cNvPr id="3" name="Alaotsikko 2"/>
          <p:cNvSpPr>
            <a:spLocks noGrp="1"/>
          </p:cNvSpPr>
          <p:nvPr>
            <p:ph type="subTitle" idx="1"/>
          </p:nvPr>
        </p:nvSpPr>
        <p:spPr>
          <a:xfrm>
            <a:off x="1522413" y="5943600"/>
            <a:ext cx="9144002" cy="762000"/>
          </a:xfrm>
        </p:spPr>
        <p:txBody>
          <a:bodyPr rtlCol="0">
            <a:normAutofit/>
          </a:bodyPr>
          <a:lstStyle>
            <a:lvl1pPr marL="0" indent="0" algn="ctr" rtl="0">
              <a:spcBef>
                <a:spcPts val="0"/>
              </a:spcBef>
              <a:buNone/>
              <a:defRPr sz="2000" cap="none" baseline="0">
                <a:solidFill>
                  <a:schemeClr val="bg1"/>
                </a:solidFill>
              </a:defRPr>
            </a:lvl1pPr>
            <a:lvl2pPr marL="457200" indent="0" algn="ctr" rtl="0">
              <a:buNone/>
              <a:defRPr sz="2800"/>
            </a:lvl2pPr>
            <a:lvl3pPr marL="914400" indent="0" algn="ctr" rtl="0">
              <a:buNone/>
              <a:defRPr sz="2400"/>
            </a:lvl3pPr>
            <a:lvl4pPr marL="1371600" indent="0" algn="ctr" rtl="0">
              <a:buNone/>
              <a:defRPr sz="2000"/>
            </a:lvl4pPr>
            <a:lvl5pPr marL="1828800" indent="0" algn="ctr" rtl="0">
              <a:buNone/>
              <a:defRPr sz="2000"/>
            </a:lvl5pPr>
            <a:lvl6pPr marL="2286000" indent="0" algn="ctr" rtl="0">
              <a:buNone/>
              <a:defRPr sz="2000"/>
            </a:lvl6pPr>
            <a:lvl7pPr marL="2743200" indent="0" algn="ctr" rtl="0">
              <a:buNone/>
              <a:defRPr sz="2000"/>
            </a:lvl7pPr>
            <a:lvl8pPr marL="3200400" indent="0" algn="ctr" rtl="0">
              <a:buNone/>
              <a:defRPr sz="2000"/>
            </a:lvl8pPr>
            <a:lvl9pPr marL="3657600" indent="0" algn="ctr" rtl="0">
              <a:buNone/>
              <a:defRPr sz="2000"/>
            </a:lvl9pPr>
          </a:lstStyle>
          <a:p>
            <a:r>
              <a:rPr lang="fi-FI"/>
              <a:t>Muokkaa alaotsikon perustyyliä napsautt.</a:t>
            </a:r>
            <a:endParaRPr lang="fi-FI"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Vaihtoehtoinen sisältä ja kuvateksti">
    <p:spTree>
      <p:nvGrpSpPr>
        <p:cNvPr id="1" name=""/>
        <p:cNvGrpSpPr/>
        <p:nvPr/>
      </p:nvGrpSpPr>
      <p:grpSpPr>
        <a:xfrm>
          <a:off x="0" y="0"/>
          <a:ext cx="0" cy="0"/>
          <a:chOff x="0" y="0"/>
          <a:chExt cx="0" cy="0"/>
        </a:xfrm>
      </p:grpSpPr>
      <p:sp>
        <p:nvSpPr>
          <p:cNvPr id="8" name="Suorakulmio 7"/>
          <p:cNvSpPr/>
          <p:nvPr/>
        </p:nvSpPr>
        <p:spPr bwMode="ltGray">
          <a:xfrm>
            <a:off x="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0" cap="none" spc="0" normalizeH="0" baseline="0" noProof="0" dirty="0">
              <a:ln>
                <a:noFill/>
              </a:ln>
              <a:solidFill>
                <a:prstClr val="white"/>
              </a:solidFill>
              <a:effectLst/>
              <a:uLnTx/>
              <a:uFillTx/>
              <a:latin typeface="Euphemia"/>
              <a:ea typeface="+mn-ea"/>
              <a:cs typeface="+mn-cs"/>
            </a:endParaRPr>
          </a:p>
        </p:txBody>
      </p:sp>
      <p:sp>
        <p:nvSpPr>
          <p:cNvPr id="2" name="Otsikko 1"/>
          <p:cNvSpPr>
            <a:spLocks noGrp="1"/>
          </p:cNvSpPr>
          <p:nvPr>
            <p:ph type="title"/>
          </p:nvPr>
        </p:nvSpPr>
        <p:spPr>
          <a:xfrm>
            <a:off x="760412" y="2362200"/>
            <a:ext cx="3200400" cy="1990725"/>
          </a:xfrm>
        </p:spPr>
        <p:txBody>
          <a:bodyPr rtlCol="0" anchor="b">
            <a:normAutofit/>
          </a:bodyPr>
          <a:lstStyle>
            <a:lvl1pPr algn="l" rtl="0">
              <a:defRPr sz="3400" b="0">
                <a:solidFill>
                  <a:schemeClr val="bg1"/>
                </a:solidFill>
              </a:defRPr>
            </a:lvl1pPr>
          </a:lstStyle>
          <a:p>
            <a:pPr rtl="0"/>
            <a:r>
              <a:rPr lang="fi-FI"/>
              <a:t>Muokkaa ots. perustyyl. napsautt.</a:t>
            </a:r>
            <a:endParaRPr lang="fi-FI" noProof="0" dirty="0"/>
          </a:p>
        </p:txBody>
      </p:sp>
      <p:sp>
        <p:nvSpPr>
          <p:cNvPr id="4" name="Tekstin paikkamerkki 3"/>
          <p:cNvSpPr>
            <a:spLocks noGrp="1"/>
          </p:cNvSpPr>
          <p:nvPr>
            <p:ph type="body" sz="half" idx="2"/>
          </p:nvPr>
        </p:nvSpPr>
        <p:spPr>
          <a:xfrm>
            <a:off x="760412" y="4367308"/>
            <a:ext cx="3200400" cy="1622012"/>
          </a:xfrm>
        </p:spPr>
        <p:txBody>
          <a:bodyPr rtlCol="0">
            <a:normAutofit/>
          </a:bodyPr>
          <a:lstStyle>
            <a:lvl1pPr marL="0" indent="0" algn="l" rtl="0">
              <a:spcBef>
                <a:spcPts val="1200"/>
              </a:spcBef>
              <a:buNone/>
              <a:defRPr sz="1600">
                <a:solidFill>
                  <a:schemeClr val="bg1"/>
                </a:solidFill>
              </a:defRPr>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i-FI" noProof="0"/>
              <a:t>Muokkaa tekstin perustyylejä napsauttamalla</a:t>
            </a:r>
          </a:p>
        </p:txBody>
      </p:sp>
      <p:sp>
        <p:nvSpPr>
          <p:cNvPr id="3" name="Sisällön paikkamerkki 2"/>
          <p:cNvSpPr>
            <a:spLocks noGrp="1"/>
          </p:cNvSpPr>
          <p:nvPr>
            <p:ph idx="1"/>
          </p:nvPr>
        </p:nvSpPr>
        <p:spPr>
          <a:xfrm>
            <a:off x="5362892" y="685800"/>
            <a:ext cx="6370320" cy="5486400"/>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5" name="Päivämäärän paikkamerkki 4"/>
          <p:cNvSpPr>
            <a:spLocks noGrp="1"/>
          </p:cNvSpPr>
          <p:nvPr>
            <p:ph type="dt" sz="half" idx="10"/>
          </p:nvPr>
        </p:nvSpPr>
        <p:spPr/>
        <p:txBody>
          <a:bodyPr rtlCol="0"/>
          <a:lstStyle>
            <a:lvl1pPr algn="r" rtl="0">
              <a:defRPr>
                <a:solidFill>
                  <a:schemeClr val="tx2"/>
                </a:solidFill>
              </a:defRPr>
            </a:lvl1pPr>
          </a:lstStyle>
          <a:p>
            <a:fld id="{19355CFF-6AFD-4052-BB46-407F3C7E047A}" type="datetime1">
              <a:rPr lang="fi-FI" smtClean="0"/>
              <a:pPr/>
              <a:t>3.5.2022</a:t>
            </a:fld>
            <a:endParaRPr lang="fi-FI" dirty="0"/>
          </a:p>
        </p:txBody>
      </p:sp>
      <p:sp>
        <p:nvSpPr>
          <p:cNvPr id="7" name="Dian numeron paikkamerkki 6"/>
          <p:cNvSpPr>
            <a:spLocks noGrp="1"/>
          </p:cNvSpPr>
          <p:nvPr>
            <p:ph type="sldNum" sz="quarter" idx="12"/>
          </p:nvPr>
        </p:nvSpPr>
        <p:spPr/>
        <p:txBody>
          <a:bodyPr rtlCol="0"/>
          <a:lstStyle>
            <a:lvl1pPr algn="r" rtl="0">
              <a:defRPr>
                <a:solidFill>
                  <a:schemeClr val="tx2"/>
                </a:solidFill>
              </a:defRPr>
            </a:lvl1pPr>
          </a:lstStyle>
          <a:p>
            <a:fld id="{CA8D9AD5-F248-4919-864A-CFD76CC027D6}" type="slidenum">
              <a:rPr lang="fi-FI" smtClean="0"/>
              <a:pPr/>
              <a:t>‹#›</a:t>
            </a:fld>
            <a:endParaRPr lang="fi-FI" dirty="0"/>
          </a:p>
        </p:txBody>
      </p:sp>
    </p:spTree>
    <p:extLst>
      <p:ext uri="{BB962C8B-B14F-4D97-AF65-F5344CB8AC3E}">
        <p14:creationId xmlns:p14="http://schemas.microsoft.com/office/powerpoint/2010/main" val="37693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Kuva ja kuvateksti">
    <p:spTree>
      <p:nvGrpSpPr>
        <p:cNvPr id="1" name=""/>
        <p:cNvGrpSpPr/>
        <p:nvPr/>
      </p:nvGrpSpPr>
      <p:grpSpPr>
        <a:xfrm>
          <a:off x="0" y="0"/>
          <a:ext cx="0" cy="0"/>
          <a:chOff x="0" y="0"/>
          <a:chExt cx="0" cy="0"/>
        </a:xfrm>
      </p:grpSpPr>
      <p:sp>
        <p:nvSpPr>
          <p:cNvPr id="8" name="Suorakulmio 7"/>
          <p:cNvSpPr/>
          <p:nvPr/>
        </p:nvSpPr>
        <p:spPr bwMode="ltGray">
          <a:xfrm>
            <a:off x="731520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0" cap="none" spc="0" normalizeH="0" baseline="0" noProof="0" dirty="0">
              <a:ln>
                <a:noFill/>
              </a:ln>
              <a:solidFill>
                <a:prstClr val="white"/>
              </a:solidFill>
              <a:effectLst/>
              <a:uLnTx/>
              <a:uFillTx/>
              <a:latin typeface="Euphemia"/>
              <a:ea typeface="+mn-ea"/>
              <a:cs typeface="+mn-cs"/>
            </a:endParaRPr>
          </a:p>
        </p:txBody>
      </p:sp>
      <p:sp>
        <p:nvSpPr>
          <p:cNvPr id="2" name="Otsikko 1"/>
          <p:cNvSpPr>
            <a:spLocks noGrp="1"/>
          </p:cNvSpPr>
          <p:nvPr>
            <p:ph type="title"/>
          </p:nvPr>
        </p:nvSpPr>
        <p:spPr>
          <a:xfrm>
            <a:off x="7923214" y="2362200"/>
            <a:ext cx="3200400" cy="1993392"/>
          </a:xfrm>
        </p:spPr>
        <p:txBody>
          <a:bodyPr rtlCol="0" anchor="b">
            <a:normAutofit/>
          </a:bodyPr>
          <a:lstStyle>
            <a:lvl1pPr algn="l" rtl="0">
              <a:defRPr sz="3400" b="0">
                <a:solidFill>
                  <a:schemeClr val="bg1"/>
                </a:solidFill>
              </a:defRPr>
            </a:lvl1pPr>
          </a:lstStyle>
          <a:p>
            <a:pPr rtl="0"/>
            <a:r>
              <a:rPr lang="fi-FI"/>
              <a:t>Muokkaa ots. perustyyl. napsautt.</a:t>
            </a:r>
            <a:endParaRPr lang="fi-FI" noProof="0" dirty="0"/>
          </a:p>
        </p:txBody>
      </p:sp>
      <p:sp>
        <p:nvSpPr>
          <p:cNvPr id="3" name="Kuvan paikkamerkki 2" descr="Tyhjä paikkamerkki kuvan lisäämistä varten. Napsauta paikkamerkkiä ja valitse kuva, jonka haluat lisätä."/>
          <p:cNvSpPr>
            <a:spLocks noGrp="1"/>
          </p:cNvSpPr>
          <p:nvPr>
            <p:ph type="pic" idx="1"/>
          </p:nvPr>
        </p:nvSpPr>
        <p:spPr>
          <a:xfrm>
            <a:off x="0" y="0"/>
            <a:ext cx="7315200" cy="6858000"/>
          </a:xfrm>
          <a:solidFill>
            <a:schemeClr val="bg2">
              <a:lumMod val="90000"/>
            </a:schemeClr>
          </a:solidFill>
        </p:spPr>
        <p:txBody>
          <a:bodyPr rtlCol="0"/>
          <a:lstStyle>
            <a:lvl1pPr marL="0" indent="0" algn="ctr" rtl="0">
              <a:buNone/>
              <a:defRPr sz="3200">
                <a:solidFill>
                  <a:schemeClr val="tx2"/>
                </a:solidFill>
              </a:defRPr>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fi-FI" noProof="0"/>
              <a:t>Lisää kuva napsauttamalla kuvaketta</a:t>
            </a:r>
            <a:endParaRPr lang="fi-FI" noProof="0" dirty="0"/>
          </a:p>
        </p:txBody>
      </p:sp>
      <p:sp>
        <p:nvSpPr>
          <p:cNvPr id="4" name="Tekstin paikkamerkki 3"/>
          <p:cNvSpPr>
            <a:spLocks noGrp="1"/>
          </p:cNvSpPr>
          <p:nvPr>
            <p:ph type="body" sz="half" idx="2"/>
          </p:nvPr>
        </p:nvSpPr>
        <p:spPr>
          <a:xfrm>
            <a:off x="7923214" y="4355592"/>
            <a:ext cx="3200400" cy="1644614"/>
          </a:xfrm>
        </p:spPr>
        <p:txBody>
          <a:bodyPr rtlCol="0">
            <a:normAutofit/>
          </a:bodyPr>
          <a:lstStyle>
            <a:lvl1pPr marL="0" indent="0" algn="l" rtl="0">
              <a:spcBef>
                <a:spcPts val="1200"/>
              </a:spcBef>
              <a:buNone/>
              <a:defRPr sz="1600">
                <a:solidFill>
                  <a:schemeClr val="bg1"/>
                </a:solidFill>
              </a:defRPr>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i-FI" noProof="0"/>
              <a:t>Muokkaa tekstin perustyylejä napsauttamalla</a:t>
            </a:r>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5" name="Päivämäärän paikkamerkki 4"/>
          <p:cNvSpPr>
            <a:spLocks noGrp="1"/>
          </p:cNvSpPr>
          <p:nvPr>
            <p:ph type="dt" sz="half" idx="10"/>
          </p:nvPr>
        </p:nvSpPr>
        <p:spPr/>
        <p:txBody>
          <a:bodyPr rtlCol="0"/>
          <a:lstStyle>
            <a:lvl1pPr>
              <a:defRPr/>
            </a:lvl1pPr>
          </a:lstStyle>
          <a:p>
            <a:fld id="{F2CF3D30-98C7-4B10-9B2E-685C0C5F7D76}" type="datetime1">
              <a:rPr lang="fi-FI" smtClean="0"/>
              <a:pPr/>
              <a:t>3.5.2022</a:t>
            </a:fld>
            <a:endParaRPr lang="fi-FI" dirty="0"/>
          </a:p>
        </p:txBody>
      </p:sp>
      <p:sp>
        <p:nvSpPr>
          <p:cNvPr id="7" name="Dian numeron paikkamerkki 6"/>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a:t>Muokkaa ots.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4" name="Päivämäärän paikkamerkki 3"/>
          <p:cNvSpPr>
            <a:spLocks noGrp="1"/>
          </p:cNvSpPr>
          <p:nvPr>
            <p:ph type="dt" sz="half" idx="10"/>
          </p:nvPr>
        </p:nvSpPr>
        <p:spPr/>
        <p:txBody>
          <a:bodyPr rtlCol="0"/>
          <a:lstStyle>
            <a:lvl1pPr>
              <a:defRPr/>
            </a:lvl1pPr>
          </a:lstStyle>
          <a:p>
            <a:fld id="{AEFC2B4E-C95B-4101-920D-485108A2503E}" type="datetime1">
              <a:rPr lang="fi-FI" smtClean="0"/>
              <a:pPr/>
              <a:t>3.5.2022</a:t>
            </a:fld>
            <a:endParaRPr lang="fi-FI" dirty="0"/>
          </a:p>
        </p:txBody>
      </p:sp>
      <p:sp>
        <p:nvSpPr>
          <p:cNvPr id="6" name="Dian numeron paikkamerkki 5"/>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8724900" y="274638"/>
            <a:ext cx="2628900" cy="5897562"/>
          </a:xfrm>
        </p:spPr>
        <p:txBody>
          <a:bodyPr vert="eaVert" rtlCol="0"/>
          <a:lstStyle>
            <a:lvl1pPr rtl="0">
              <a:defRPr/>
            </a:lvl1pPr>
          </a:lstStyle>
          <a:p>
            <a:pPr rtl="0"/>
            <a:r>
              <a:rPr lang="fi-FI"/>
              <a:t>Muokkaa ots. perustyyl. napsautt.</a:t>
            </a:r>
            <a:endParaRPr lang="fi-FI" noProof="0" dirty="0"/>
          </a:p>
        </p:txBody>
      </p:sp>
      <p:sp>
        <p:nvSpPr>
          <p:cNvPr id="3" name="Pystysuuntaisen tekstin paikkamerkki 2"/>
          <p:cNvSpPr>
            <a:spLocks noGrp="1"/>
          </p:cNvSpPr>
          <p:nvPr>
            <p:ph type="body" orient="vert" idx="1"/>
          </p:nvPr>
        </p:nvSpPr>
        <p:spPr>
          <a:xfrm>
            <a:off x="838200" y="274638"/>
            <a:ext cx="7734300" cy="5897562"/>
          </a:xfrm>
        </p:spPr>
        <p:txBody>
          <a:bodyPr vert="eaVert"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4" name="Päivämäärän paikkamerkki 3"/>
          <p:cNvSpPr>
            <a:spLocks noGrp="1"/>
          </p:cNvSpPr>
          <p:nvPr>
            <p:ph type="dt" sz="half" idx="10"/>
          </p:nvPr>
        </p:nvSpPr>
        <p:spPr/>
        <p:txBody>
          <a:bodyPr rtlCol="0"/>
          <a:lstStyle>
            <a:lvl1pPr>
              <a:defRPr/>
            </a:lvl1pPr>
          </a:lstStyle>
          <a:p>
            <a:fld id="{01B002C1-95E1-47E2-B7E1-61A92375D284}" type="datetime1">
              <a:rPr lang="fi-FI" smtClean="0"/>
              <a:pPr/>
              <a:t>3.5.2022</a:t>
            </a:fld>
            <a:endParaRPr lang="fi-FI" dirty="0"/>
          </a:p>
        </p:txBody>
      </p:sp>
      <p:sp>
        <p:nvSpPr>
          <p:cNvPr id="6" name="Dian numeron paikkamerkki 5"/>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a:t>Muokkaa ots. perustyyl. napsautt.</a:t>
            </a:r>
            <a:endParaRPr lang="fi-FI" noProof="0" dirty="0"/>
          </a:p>
        </p:txBody>
      </p:sp>
      <p:sp>
        <p:nvSpPr>
          <p:cNvPr id="3" name="Sisällön paikkamerkki 2"/>
          <p:cNvSpPr>
            <a:spLocks noGrp="1"/>
          </p:cNvSpPr>
          <p:nvPr>
            <p:ph idx="1" hasCustomPrompt="1"/>
          </p:nvPr>
        </p:nvSpPr>
        <p:spPr/>
        <p:txBody>
          <a:bodyPr rtlCol="0"/>
          <a:lstStyle>
            <a:lvl6pPr algn="l" rtl="0">
              <a:defRPr/>
            </a:lvl6pPr>
          </a:lstStyle>
          <a:p>
            <a:pPr lvl="0"/>
            <a:r>
              <a:rPr lang="fi-FI"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4" name="Päivämäärän paikkamerkki 3"/>
          <p:cNvSpPr>
            <a:spLocks noGrp="1"/>
          </p:cNvSpPr>
          <p:nvPr>
            <p:ph type="dt" sz="half" idx="10"/>
          </p:nvPr>
        </p:nvSpPr>
        <p:spPr/>
        <p:txBody>
          <a:bodyPr rtlCol="0"/>
          <a:lstStyle>
            <a:lvl1pPr>
              <a:defRPr/>
            </a:lvl1pPr>
          </a:lstStyle>
          <a:p>
            <a:fld id="{0EAA695A-2042-4012-B684-D3C2A9A25D20}" type="datetime1">
              <a:rPr lang="fi-FI" smtClean="0"/>
              <a:pPr/>
              <a:t>3.5.2022</a:t>
            </a:fld>
            <a:endParaRPr lang="fi-FI" dirty="0"/>
          </a:p>
        </p:txBody>
      </p:sp>
      <p:sp>
        <p:nvSpPr>
          <p:cNvPr id="6" name="Dian numeron paikkamerkki 5"/>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bg>
      <p:bgRef idx="1002">
        <a:schemeClr val="bg2"/>
      </p:bgRef>
    </p:bg>
    <p:spTree>
      <p:nvGrpSpPr>
        <p:cNvPr id="1" name=""/>
        <p:cNvGrpSpPr/>
        <p:nvPr/>
      </p:nvGrpSpPr>
      <p:grpSpPr>
        <a:xfrm>
          <a:off x="0" y="0"/>
          <a:ext cx="0" cy="0"/>
          <a:chOff x="0" y="0"/>
          <a:chExt cx="0" cy="0"/>
        </a:xfrm>
      </p:grpSpPr>
      <p:sp>
        <p:nvSpPr>
          <p:cNvPr id="7" name="Suorakulmio 6"/>
          <p:cNvSpPr/>
          <p:nvPr/>
        </p:nvSpPr>
        <p:spPr bwMode="ltGray">
          <a:xfrm>
            <a:off x="0" y="0"/>
            <a:ext cx="12188826" cy="4572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rtl="0" fontAlgn="auto">
              <a:lnSpc>
                <a:spcPct val="100000"/>
              </a:lnSpc>
              <a:spcBef>
                <a:spcPts val="0"/>
              </a:spcBef>
              <a:spcAft>
                <a:spcPts val="0"/>
              </a:spcAft>
              <a:buClrTx/>
              <a:buSzTx/>
              <a:buFontTx/>
              <a:buNone/>
              <a:tabLst/>
            </a:pPr>
            <a:endParaRPr kumimoji="0" lang="fi-FI" b="0" i="0" u="none" strike="noStrike" kern="0" cap="none" spc="0" normalizeH="0" baseline="0" noProof="0" dirty="0">
              <a:ln>
                <a:noFill/>
              </a:ln>
              <a:solidFill>
                <a:prstClr val="white"/>
              </a:solidFill>
              <a:effectLst/>
              <a:uLnTx/>
              <a:uFillTx/>
              <a:latin typeface="Euphemia"/>
            </a:endParaRPr>
          </a:p>
        </p:txBody>
      </p:sp>
      <p:sp>
        <p:nvSpPr>
          <p:cNvPr id="8" name="Suorakulmio 7"/>
          <p:cNvSpPr/>
          <p:nvPr/>
        </p:nvSpPr>
        <p:spPr bwMode="white">
          <a:xfrm>
            <a:off x="-1" y="4114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0"/>
            <a:endParaRPr lang="fi-FI" noProof="0" dirty="0"/>
          </a:p>
        </p:txBody>
      </p:sp>
      <p:sp>
        <p:nvSpPr>
          <p:cNvPr id="2" name="Otsikko 1"/>
          <p:cNvSpPr>
            <a:spLocks noGrp="1"/>
          </p:cNvSpPr>
          <p:nvPr>
            <p:ph type="title"/>
          </p:nvPr>
        </p:nvSpPr>
        <p:spPr>
          <a:xfrm>
            <a:off x="1524000" y="1143000"/>
            <a:ext cx="9144000" cy="2667000"/>
          </a:xfrm>
        </p:spPr>
        <p:txBody>
          <a:bodyPr rtlCol="0" anchor="b">
            <a:normAutofit/>
          </a:bodyPr>
          <a:lstStyle>
            <a:lvl1pPr algn="ctr" rtl="0">
              <a:defRPr sz="5200" b="0"/>
            </a:lvl1pPr>
          </a:lstStyle>
          <a:p>
            <a:pPr rtl="0"/>
            <a:r>
              <a:rPr lang="fi-FI"/>
              <a:t>Muokkaa ots. perustyyl. napsautt.</a:t>
            </a:r>
            <a:endParaRPr lang="fi-FI" noProof="0" dirty="0"/>
          </a:p>
        </p:txBody>
      </p:sp>
      <p:sp>
        <p:nvSpPr>
          <p:cNvPr id="3" name="Tekstin paikkamerkki 2"/>
          <p:cNvSpPr>
            <a:spLocks noGrp="1"/>
          </p:cNvSpPr>
          <p:nvPr>
            <p:ph type="body" idx="1"/>
          </p:nvPr>
        </p:nvSpPr>
        <p:spPr>
          <a:xfrm>
            <a:off x="1524000" y="3810000"/>
            <a:ext cx="9144000" cy="1143000"/>
          </a:xfrm>
        </p:spPr>
        <p:txBody>
          <a:bodyPr rtlCol="0" anchor="t">
            <a:normAutofit/>
          </a:bodyPr>
          <a:lstStyle>
            <a:lvl1pPr marL="0" indent="0" algn="ctr" rtl="0">
              <a:spcBef>
                <a:spcPts val="0"/>
              </a:spcBef>
              <a:buNone/>
              <a:defRPr sz="2400" cap="none" baseline="0">
                <a:solidFill>
                  <a:schemeClr val="tx2"/>
                </a:solidFill>
              </a:defRPr>
            </a:lvl1pPr>
            <a:lvl2pPr marL="457200" indent="0" algn="l" rtl="0">
              <a:buNone/>
              <a:defRPr sz="1800">
                <a:solidFill>
                  <a:schemeClr val="tx1">
                    <a:tint val="75000"/>
                  </a:schemeClr>
                </a:solidFill>
              </a:defRPr>
            </a:lvl2pPr>
            <a:lvl3pPr marL="914400" indent="0" algn="l" rtl="0">
              <a:buNone/>
              <a:defRPr sz="1600">
                <a:solidFill>
                  <a:schemeClr val="tx1">
                    <a:tint val="75000"/>
                  </a:schemeClr>
                </a:solidFill>
              </a:defRPr>
            </a:lvl3pPr>
            <a:lvl4pPr marL="1371600" indent="0" algn="l" rtl="0">
              <a:buNone/>
              <a:defRPr sz="1400">
                <a:solidFill>
                  <a:schemeClr val="tx1">
                    <a:tint val="75000"/>
                  </a:schemeClr>
                </a:solidFill>
              </a:defRPr>
            </a:lvl4pPr>
            <a:lvl5pPr marL="1828800" indent="0" algn="l" rtl="0">
              <a:buNone/>
              <a:defRPr sz="1400">
                <a:solidFill>
                  <a:schemeClr val="tx1">
                    <a:tint val="75000"/>
                  </a:schemeClr>
                </a:solidFill>
              </a:defRPr>
            </a:lvl5pPr>
            <a:lvl6pPr marL="2286000" indent="0" algn="l" rtl="0">
              <a:buNone/>
              <a:defRPr sz="1400">
                <a:solidFill>
                  <a:schemeClr val="tx1">
                    <a:tint val="75000"/>
                  </a:schemeClr>
                </a:solidFill>
              </a:defRPr>
            </a:lvl6pPr>
            <a:lvl7pPr marL="2743200" indent="0" algn="l" rtl="0">
              <a:buNone/>
              <a:defRPr sz="1400">
                <a:solidFill>
                  <a:schemeClr val="tx1">
                    <a:tint val="75000"/>
                  </a:schemeClr>
                </a:solidFill>
              </a:defRPr>
            </a:lvl7pPr>
            <a:lvl8pPr marL="3200400" indent="0" algn="l" rtl="0">
              <a:buNone/>
              <a:defRPr sz="1400">
                <a:solidFill>
                  <a:schemeClr val="tx1">
                    <a:tint val="75000"/>
                  </a:schemeClr>
                </a:solidFill>
              </a:defRPr>
            </a:lvl8pPr>
            <a:lvl9pPr marL="3657600" indent="0" algn="l" rtl="0">
              <a:buNone/>
              <a:defRPr sz="1400">
                <a:solidFill>
                  <a:schemeClr val="tx1">
                    <a:tint val="75000"/>
                  </a:schemeClr>
                </a:solidFill>
              </a:defRPr>
            </a:lvl9pPr>
          </a:lstStyle>
          <a:p>
            <a:pPr lvl="0" rtl="0"/>
            <a:r>
              <a:rPr lang="fi-FI" noProof="0"/>
              <a:t>Muokkaa tekstin perustyylejä napsauttamalla</a:t>
            </a:r>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4" name="Päivämäärän paikkamerkki 3"/>
          <p:cNvSpPr>
            <a:spLocks noGrp="1"/>
          </p:cNvSpPr>
          <p:nvPr>
            <p:ph type="dt" sz="half" idx="10"/>
          </p:nvPr>
        </p:nvSpPr>
        <p:spPr/>
        <p:txBody>
          <a:bodyPr rtlCol="0"/>
          <a:lstStyle>
            <a:lvl1pPr>
              <a:defRPr/>
            </a:lvl1pPr>
          </a:lstStyle>
          <a:p>
            <a:fld id="{E0BE2EAD-400D-4415-95F6-49C2CFA23AAD}" type="datetime1">
              <a:rPr lang="fi-FI" smtClean="0"/>
              <a:pPr/>
              <a:t>3.5.2022</a:t>
            </a:fld>
            <a:endParaRPr lang="fi-FI" dirty="0"/>
          </a:p>
        </p:txBody>
      </p:sp>
      <p:sp>
        <p:nvSpPr>
          <p:cNvPr id="6" name="Dian numeron paikkamerkki 5"/>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27158437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Vaihtoehtoinen osan otsikko">
    <p:bg>
      <p:bgRef idx="1003">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1524000" y="1143000"/>
            <a:ext cx="9144000" cy="2667000"/>
          </a:xfrm>
        </p:spPr>
        <p:txBody>
          <a:bodyPr rtlCol="0" anchor="b">
            <a:normAutofit/>
          </a:bodyPr>
          <a:lstStyle>
            <a:lvl1pPr algn="ctr" rtl="0">
              <a:defRPr sz="5200" b="0">
                <a:solidFill>
                  <a:schemeClr val="tx1"/>
                </a:solidFill>
              </a:defRPr>
            </a:lvl1pPr>
          </a:lstStyle>
          <a:p>
            <a:pPr rtl="0"/>
            <a:r>
              <a:rPr lang="fi-FI"/>
              <a:t>Muokkaa ots. perustyyl. napsautt.</a:t>
            </a:r>
            <a:endParaRPr lang="fi-FI" noProof="0" dirty="0"/>
          </a:p>
        </p:txBody>
      </p:sp>
      <p:sp>
        <p:nvSpPr>
          <p:cNvPr id="3" name="Tekstin paikkamerkki 2"/>
          <p:cNvSpPr>
            <a:spLocks noGrp="1"/>
          </p:cNvSpPr>
          <p:nvPr>
            <p:ph type="body" idx="1" hasCustomPrompt="1"/>
          </p:nvPr>
        </p:nvSpPr>
        <p:spPr>
          <a:xfrm>
            <a:off x="1522413" y="3810000"/>
            <a:ext cx="9144000" cy="1143000"/>
          </a:xfrm>
        </p:spPr>
        <p:txBody>
          <a:bodyPr rtlCol="0" anchor="t">
            <a:normAutofit/>
          </a:bodyPr>
          <a:lstStyle>
            <a:lvl1pPr marL="0" indent="0" algn="ctr" rtl="0">
              <a:spcBef>
                <a:spcPts val="0"/>
              </a:spcBef>
              <a:buNone/>
              <a:defRPr sz="2400" cap="none" baseline="0">
                <a:solidFill>
                  <a:schemeClr val="tx1"/>
                </a:solidFill>
              </a:defRPr>
            </a:lvl1pPr>
            <a:lvl2pPr marL="457200" indent="0" algn="l" rtl="0">
              <a:buNone/>
              <a:defRPr sz="1800">
                <a:solidFill>
                  <a:schemeClr val="tx1">
                    <a:tint val="75000"/>
                  </a:schemeClr>
                </a:solidFill>
              </a:defRPr>
            </a:lvl2pPr>
            <a:lvl3pPr marL="914400" indent="0" algn="l" rtl="0">
              <a:buNone/>
              <a:defRPr sz="1600">
                <a:solidFill>
                  <a:schemeClr val="tx1">
                    <a:tint val="75000"/>
                  </a:schemeClr>
                </a:solidFill>
              </a:defRPr>
            </a:lvl3pPr>
            <a:lvl4pPr marL="1371600" indent="0" algn="l" rtl="0">
              <a:buNone/>
              <a:defRPr sz="1400">
                <a:solidFill>
                  <a:schemeClr val="tx1">
                    <a:tint val="75000"/>
                  </a:schemeClr>
                </a:solidFill>
              </a:defRPr>
            </a:lvl4pPr>
            <a:lvl5pPr marL="1828800" indent="0" algn="l" rtl="0">
              <a:buNone/>
              <a:defRPr sz="1400">
                <a:solidFill>
                  <a:schemeClr val="tx1">
                    <a:tint val="75000"/>
                  </a:schemeClr>
                </a:solidFill>
              </a:defRPr>
            </a:lvl5pPr>
            <a:lvl6pPr marL="2286000" indent="0" algn="l" rtl="0">
              <a:buNone/>
              <a:defRPr sz="1400">
                <a:solidFill>
                  <a:schemeClr val="tx1">
                    <a:tint val="75000"/>
                  </a:schemeClr>
                </a:solidFill>
              </a:defRPr>
            </a:lvl6pPr>
            <a:lvl7pPr marL="2743200" indent="0" algn="l" rtl="0">
              <a:buNone/>
              <a:defRPr sz="1400">
                <a:solidFill>
                  <a:schemeClr val="tx1">
                    <a:tint val="75000"/>
                  </a:schemeClr>
                </a:solidFill>
              </a:defRPr>
            </a:lvl7pPr>
            <a:lvl8pPr marL="3200400" indent="0" algn="l" rtl="0">
              <a:buNone/>
              <a:defRPr sz="1400">
                <a:solidFill>
                  <a:schemeClr val="tx1">
                    <a:tint val="75000"/>
                  </a:schemeClr>
                </a:solidFill>
              </a:defRPr>
            </a:lvl8pPr>
            <a:lvl9pPr marL="3657600" indent="0" algn="l" rtl="0">
              <a:buNone/>
              <a:defRPr sz="1400">
                <a:solidFill>
                  <a:schemeClr val="tx1">
                    <a:tint val="75000"/>
                  </a:schemeClr>
                </a:solidFill>
              </a:defRPr>
            </a:lvl9pPr>
          </a:lstStyle>
          <a:p>
            <a:pPr lvl="0"/>
            <a:r>
              <a:rPr lang="fi-FI" dirty="0"/>
              <a:t>Muokkaa tekstin perustyylejä napsauttamalla</a:t>
            </a:r>
          </a:p>
        </p:txBody>
      </p:sp>
      <p:sp>
        <p:nvSpPr>
          <p:cNvPr id="5" name="Alatunnisteen paikkamerkki 4"/>
          <p:cNvSpPr>
            <a:spLocks noGrp="1"/>
          </p:cNvSpPr>
          <p:nvPr>
            <p:ph type="ftr" sz="quarter" idx="11"/>
          </p:nvPr>
        </p:nvSpPr>
        <p:spPr/>
        <p:txBody>
          <a:bodyPr rtlCol="0"/>
          <a:lstStyle>
            <a:lvl1pPr algn="l" rtl="0">
              <a:defRPr>
                <a:solidFill>
                  <a:schemeClr val="tx2"/>
                </a:solidFill>
              </a:defRPr>
            </a:lvl1pPr>
          </a:lstStyle>
          <a:p>
            <a:pPr rtl="0"/>
            <a:endParaRPr lang="fi-FI" noProof="0" dirty="0"/>
          </a:p>
        </p:txBody>
      </p:sp>
      <p:sp>
        <p:nvSpPr>
          <p:cNvPr id="4" name="Päivämäärän paikkamerkki 3"/>
          <p:cNvSpPr>
            <a:spLocks noGrp="1"/>
          </p:cNvSpPr>
          <p:nvPr>
            <p:ph type="dt" sz="half" idx="10"/>
          </p:nvPr>
        </p:nvSpPr>
        <p:spPr/>
        <p:txBody>
          <a:bodyPr rtlCol="0"/>
          <a:lstStyle>
            <a:lvl1pPr algn="r" rtl="0">
              <a:defRPr>
                <a:solidFill>
                  <a:schemeClr val="tx2"/>
                </a:solidFill>
              </a:defRPr>
            </a:lvl1pPr>
          </a:lstStyle>
          <a:p>
            <a:fld id="{7E0D5182-9520-4807-90D2-56CDC3EF594F}" type="datetime1">
              <a:rPr lang="fi-FI" smtClean="0"/>
              <a:pPr/>
              <a:t>3.5.2022</a:t>
            </a:fld>
            <a:endParaRPr lang="fi-FI" dirty="0"/>
          </a:p>
        </p:txBody>
      </p:sp>
      <p:sp>
        <p:nvSpPr>
          <p:cNvPr id="6" name="Dian numeron paikkamerkki 5"/>
          <p:cNvSpPr>
            <a:spLocks noGrp="1"/>
          </p:cNvSpPr>
          <p:nvPr>
            <p:ph type="sldNum" sz="quarter" idx="12"/>
          </p:nvPr>
        </p:nvSpPr>
        <p:spPr/>
        <p:txBody>
          <a:bodyPr rtlCol="0"/>
          <a:lstStyle>
            <a:lvl1pPr algn="r" rtl="0">
              <a:defRPr>
                <a:solidFill>
                  <a:schemeClr val="tx2"/>
                </a:solidFill>
              </a:defRPr>
            </a:lvl1pPr>
          </a:lstStyle>
          <a:p>
            <a:fld id="{CA8D9AD5-F248-4919-864A-CFD76CC027D6}" type="slidenum">
              <a:rPr lang="fi-FI" smtClean="0"/>
              <a:pPr/>
              <a:t>‹#›</a:t>
            </a:fld>
            <a:endParaRPr lang="fi-FI" dirty="0"/>
          </a:p>
        </p:txBody>
      </p:sp>
    </p:spTree>
    <p:extLst>
      <p:ext uri="{BB962C8B-B14F-4D97-AF65-F5344CB8AC3E}">
        <p14:creationId xmlns:p14="http://schemas.microsoft.com/office/powerpoint/2010/main" val="28043280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a:t>Muokkaa ots. perustyyl. napsautt.</a:t>
            </a:r>
            <a:endParaRPr lang="fi-FI" noProof="0" dirty="0"/>
          </a:p>
        </p:txBody>
      </p:sp>
      <p:sp>
        <p:nvSpPr>
          <p:cNvPr id="3" name="Sisällön paikkamerkki 2"/>
          <p:cNvSpPr>
            <a:spLocks noGrp="1"/>
          </p:cNvSpPr>
          <p:nvPr>
            <p:ph sz="half" idx="1"/>
          </p:nvPr>
        </p:nvSpPr>
        <p:spPr>
          <a:xfrm>
            <a:off x="1341120" y="1901952"/>
            <a:ext cx="4572000" cy="4123944"/>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Sisällön paikkamerkki 3"/>
          <p:cNvSpPr>
            <a:spLocks noGrp="1"/>
          </p:cNvSpPr>
          <p:nvPr>
            <p:ph sz="half" idx="2"/>
          </p:nvPr>
        </p:nvSpPr>
        <p:spPr>
          <a:xfrm>
            <a:off x="6278880" y="1901952"/>
            <a:ext cx="4572000" cy="4123944"/>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5" name="Päivämäärän paikkamerkki 4"/>
          <p:cNvSpPr>
            <a:spLocks noGrp="1"/>
          </p:cNvSpPr>
          <p:nvPr>
            <p:ph type="dt" sz="half" idx="10"/>
          </p:nvPr>
        </p:nvSpPr>
        <p:spPr/>
        <p:txBody>
          <a:bodyPr rtlCol="0"/>
          <a:lstStyle>
            <a:lvl1pPr>
              <a:defRPr/>
            </a:lvl1pPr>
          </a:lstStyle>
          <a:p>
            <a:fld id="{BB7EDFD2-8C84-421E-80E5-EC03E9FB3D15}" type="datetime1">
              <a:rPr lang="fi-FI" smtClean="0"/>
              <a:pPr/>
              <a:t>3.5.2022</a:t>
            </a:fld>
            <a:endParaRPr lang="fi-FI" dirty="0"/>
          </a:p>
        </p:txBody>
      </p:sp>
      <p:sp>
        <p:nvSpPr>
          <p:cNvPr id="7" name="Dian numeron paikkamerkki 6"/>
          <p:cNvSpPr>
            <a:spLocks noGrp="1"/>
          </p:cNvSpPr>
          <p:nvPr>
            <p:ph type="sldNum" sz="quarter" idx="12"/>
          </p:nvPr>
        </p:nvSpPr>
        <p:spPr/>
        <p:txBody>
          <a:bodyPr rtlCol="0"/>
          <a:lstStyle/>
          <a:p>
            <a:pPr rtl="0"/>
            <a:fld id="{A0ECE5F2-81AA-4605-B028-6FBA391056AF}" type="slidenum">
              <a:rPr lang="fi-FI" noProof="0"/>
              <a:pPr rtl="0"/>
              <a:t>‹#›</a:t>
            </a:fld>
            <a:endParaRPr lang="fi-FI" noProof="0" dirty="0"/>
          </a:p>
        </p:txBody>
      </p:sp>
    </p:spTree>
    <p:extLst>
      <p:ext uri="{BB962C8B-B14F-4D97-AF65-F5344CB8AC3E}">
        <p14:creationId xmlns:p14="http://schemas.microsoft.com/office/powerpoint/2010/main" val="3117078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1341120" y="466344"/>
            <a:ext cx="9509760" cy="1234440"/>
          </a:xfrm>
        </p:spPr>
        <p:txBody>
          <a:bodyPr rtlCol="0"/>
          <a:lstStyle>
            <a:lvl1pPr rtl="0">
              <a:defRPr/>
            </a:lvl1pPr>
          </a:lstStyle>
          <a:p>
            <a:pPr rtl="0"/>
            <a:r>
              <a:rPr lang="fi-FI"/>
              <a:t>Muokkaa ots. perustyyl. napsautt.</a:t>
            </a:r>
            <a:endParaRPr lang="fi-FI" noProof="0" dirty="0"/>
          </a:p>
        </p:txBody>
      </p:sp>
      <p:sp>
        <p:nvSpPr>
          <p:cNvPr id="3" name="Tekstin paikkamerkki 2"/>
          <p:cNvSpPr>
            <a:spLocks noGrp="1"/>
          </p:cNvSpPr>
          <p:nvPr>
            <p:ph type="body" idx="1"/>
          </p:nvPr>
        </p:nvSpPr>
        <p:spPr>
          <a:xfrm>
            <a:off x="1341120" y="1837464"/>
            <a:ext cx="4572000" cy="766588"/>
          </a:xfrm>
        </p:spPr>
        <p:txBody>
          <a:bodyPr rtlCol="0" anchor="ctr">
            <a:normAutofit/>
          </a:bodyPr>
          <a:lstStyle>
            <a:lvl1pPr marL="0" indent="0" algn="l" rtl="0">
              <a:spcBef>
                <a:spcPts val="0"/>
              </a:spcBef>
              <a:buNone/>
              <a:defRPr sz="2200" b="0" cap="none" baseline="0"/>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 napsauttamalla</a:t>
            </a:r>
          </a:p>
        </p:txBody>
      </p:sp>
      <p:sp>
        <p:nvSpPr>
          <p:cNvPr id="4" name="Sisällön paikkamerkki 3"/>
          <p:cNvSpPr>
            <a:spLocks noGrp="1"/>
          </p:cNvSpPr>
          <p:nvPr>
            <p:ph sz="half" idx="2"/>
          </p:nvPr>
        </p:nvSpPr>
        <p:spPr>
          <a:xfrm>
            <a:off x="1341120" y="2740732"/>
            <a:ext cx="4572000" cy="3288847"/>
          </a:xfrm>
        </p:spPr>
        <p:txBody>
          <a:bodyPr rtlCol="0">
            <a:normAutofit/>
          </a:bodyPr>
          <a:lstStyle>
            <a:lvl1pPr algn="l" rtl="0">
              <a:defRPr sz="1800"/>
            </a:lvl1pPr>
            <a:lvl2pPr algn="l" rtl="0">
              <a:defRPr sz="1600"/>
            </a:lvl2pPr>
            <a:lvl3pPr algn="l" rtl="0">
              <a:defRPr sz="1400"/>
            </a:lvl3pPr>
            <a:lvl4pPr algn="l" rtl="0">
              <a:defRPr sz="1200"/>
            </a:lvl4pPr>
            <a:lvl5pPr algn="l" rtl="0">
              <a:defRPr sz="1200"/>
            </a:lvl5pPr>
            <a:lvl6pPr algn="l" rtl="0">
              <a:defRPr sz="1200"/>
            </a:lvl6pPr>
            <a:lvl7pPr algn="l" rtl="0">
              <a:defRPr sz="1200"/>
            </a:lvl7pPr>
            <a:lvl8pPr algn="l" rtl="0">
              <a:defRPr sz="1200"/>
            </a:lvl8pPr>
            <a:lvl9pPr algn="l" rtl="0">
              <a:defRPr sz="12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Tekstin paikkamerkki 4"/>
          <p:cNvSpPr>
            <a:spLocks noGrp="1"/>
          </p:cNvSpPr>
          <p:nvPr>
            <p:ph type="body" sz="quarter" idx="3"/>
          </p:nvPr>
        </p:nvSpPr>
        <p:spPr>
          <a:xfrm>
            <a:off x="6278880" y="1837464"/>
            <a:ext cx="4572000" cy="766588"/>
          </a:xfrm>
        </p:spPr>
        <p:txBody>
          <a:bodyPr rtlCol="0" anchor="ctr">
            <a:normAutofit/>
          </a:bodyPr>
          <a:lstStyle>
            <a:lvl1pPr marL="0" indent="0" algn="l" rtl="0">
              <a:spcBef>
                <a:spcPts val="0"/>
              </a:spcBef>
              <a:buNone/>
              <a:defRPr sz="2200" b="0" cap="none" baseline="0"/>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 napsauttamalla</a:t>
            </a:r>
          </a:p>
        </p:txBody>
      </p:sp>
      <p:sp>
        <p:nvSpPr>
          <p:cNvPr id="6" name="Sisällön paikkamerkki 5"/>
          <p:cNvSpPr>
            <a:spLocks noGrp="1"/>
          </p:cNvSpPr>
          <p:nvPr>
            <p:ph sz="quarter" idx="4"/>
          </p:nvPr>
        </p:nvSpPr>
        <p:spPr>
          <a:xfrm>
            <a:off x="6278880" y="2740732"/>
            <a:ext cx="4572000" cy="3288847"/>
          </a:xfrm>
        </p:spPr>
        <p:txBody>
          <a:bodyPr rtlCol="0">
            <a:normAutofit/>
          </a:bodyPr>
          <a:lstStyle>
            <a:lvl1pPr algn="l" rtl="0">
              <a:defRPr sz="1800"/>
            </a:lvl1pPr>
            <a:lvl2pPr algn="l" rtl="0">
              <a:defRPr sz="1600"/>
            </a:lvl2pPr>
            <a:lvl3pPr algn="l" rtl="0">
              <a:defRPr sz="1400"/>
            </a:lvl3pPr>
            <a:lvl4pPr algn="l" rtl="0">
              <a:defRPr sz="1200"/>
            </a:lvl4pPr>
            <a:lvl5pPr algn="l" rtl="0">
              <a:defRPr sz="1200"/>
            </a:lvl5pPr>
            <a:lvl6pPr algn="l" rtl="0">
              <a:defRPr sz="1200"/>
            </a:lvl6pPr>
            <a:lvl7pPr algn="l" rtl="0">
              <a:defRPr sz="1200"/>
            </a:lvl7pPr>
            <a:lvl8pPr algn="l" rtl="0">
              <a:defRPr sz="1200"/>
            </a:lvl8pPr>
            <a:lvl9pPr algn="l" rtl="0">
              <a:defRPr sz="12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8" name="Alatunnisteen paikkamerkki 7"/>
          <p:cNvSpPr>
            <a:spLocks noGrp="1"/>
          </p:cNvSpPr>
          <p:nvPr>
            <p:ph type="ftr" sz="quarter" idx="11"/>
          </p:nvPr>
        </p:nvSpPr>
        <p:spPr/>
        <p:txBody>
          <a:bodyPr rtlCol="0"/>
          <a:lstStyle/>
          <a:p>
            <a:pPr rtl="0"/>
            <a:endParaRPr lang="fi-FI" noProof="0" dirty="0"/>
          </a:p>
        </p:txBody>
      </p:sp>
      <p:sp>
        <p:nvSpPr>
          <p:cNvPr id="7" name="Päivämäärän paikkamerkki 6"/>
          <p:cNvSpPr>
            <a:spLocks noGrp="1"/>
          </p:cNvSpPr>
          <p:nvPr>
            <p:ph type="dt" sz="half" idx="10"/>
          </p:nvPr>
        </p:nvSpPr>
        <p:spPr/>
        <p:txBody>
          <a:bodyPr rtlCol="0"/>
          <a:lstStyle>
            <a:lvl1pPr>
              <a:defRPr/>
            </a:lvl1pPr>
          </a:lstStyle>
          <a:p>
            <a:fld id="{F6640E1F-6D67-49C1-BE42-D5CAE386A583}" type="datetime1">
              <a:rPr lang="fi-FI" smtClean="0"/>
              <a:pPr/>
              <a:t>3.5.2022</a:t>
            </a:fld>
            <a:endParaRPr lang="fi-FI" dirty="0"/>
          </a:p>
        </p:txBody>
      </p:sp>
      <p:sp>
        <p:nvSpPr>
          <p:cNvPr id="9" name="Dian numeron paikkamerkki 8"/>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a:t>Muokkaa ots. perustyyl. napsautt.</a:t>
            </a:r>
            <a:endParaRPr lang="fi-FI" noProof="0" dirty="0"/>
          </a:p>
        </p:txBody>
      </p:sp>
      <p:sp>
        <p:nvSpPr>
          <p:cNvPr id="4" name="Alatunnisteen paikkamerkki 3"/>
          <p:cNvSpPr>
            <a:spLocks noGrp="1"/>
          </p:cNvSpPr>
          <p:nvPr>
            <p:ph type="ftr" sz="quarter" idx="11"/>
          </p:nvPr>
        </p:nvSpPr>
        <p:spPr/>
        <p:txBody>
          <a:bodyPr rtlCol="0"/>
          <a:lstStyle/>
          <a:p>
            <a:pPr rtl="0"/>
            <a:endParaRPr lang="fi-FI" noProof="0" dirty="0"/>
          </a:p>
        </p:txBody>
      </p:sp>
      <p:sp>
        <p:nvSpPr>
          <p:cNvPr id="3" name="Päivämäärän paikkamerkki 2"/>
          <p:cNvSpPr>
            <a:spLocks noGrp="1"/>
          </p:cNvSpPr>
          <p:nvPr>
            <p:ph type="dt" sz="half" idx="10"/>
          </p:nvPr>
        </p:nvSpPr>
        <p:spPr/>
        <p:txBody>
          <a:bodyPr rtlCol="0"/>
          <a:lstStyle>
            <a:lvl1pPr>
              <a:defRPr/>
            </a:lvl1pPr>
          </a:lstStyle>
          <a:p>
            <a:fld id="{F7850F18-7837-4DFF-B921-AF5EBAE263DA}" type="datetime1">
              <a:rPr lang="fi-FI" smtClean="0"/>
              <a:pPr/>
              <a:t>3.5.2022</a:t>
            </a:fld>
            <a:endParaRPr lang="fi-FI" dirty="0"/>
          </a:p>
        </p:txBody>
      </p:sp>
      <p:sp>
        <p:nvSpPr>
          <p:cNvPr id="5" name="Dian numeron paikkamerkki 4"/>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3" name="Alatunnisteen paikkamerkki 2"/>
          <p:cNvSpPr>
            <a:spLocks noGrp="1"/>
          </p:cNvSpPr>
          <p:nvPr>
            <p:ph type="ftr" sz="quarter" idx="11"/>
          </p:nvPr>
        </p:nvSpPr>
        <p:spPr/>
        <p:txBody>
          <a:bodyPr rtlCol="0"/>
          <a:lstStyle>
            <a:lvl1pPr algn="l" rtl="0">
              <a:defRPr>
                <a:solidFill>
                  <a:schemeClr val="tx2"/>
                </a:solidFill>
              </a:defRPr>
            </a:lvl1pPr>
          </a:lstStyle>
          <a:p>
            <a:pPr rtl="0"/>
            <a:endParaRPr lang="fi-FI" noProof="0" dirty="0"/>
          </a:p>
        </p:txBody>
      </p:sp>
      <p:sp>
        <p:nvSpPr>
          <p:cNvPr id="2" name="Päivämäärän paikkamerkki 1"/>
          <p:cNvSpPr>
            <a:spLocks noGrp="1"/>
          </p:cNvSpPr>
          <p:nvPr>
            <p:ph type="dt" sz="half" idx="10"/>
          </p:nvPr>
        </p:nvSpPr>
        <p:spPr/>
        <p:txBody>
          <a:bodyPr rtlCol="0"/>
          <a:lstStyle>
            <a:lvl1pPr algn="r" rtl="0">
              <a:defRPr>
                <a:solidFill>
                  <a:schemeClr val="tx2"/>
                </a:solidFill>
              </a:defRPr>
            </a:lvl1pPr>
          </a:lstStyle>
          <a:p>
            <a:fld id="{E519CA0F-81CA-4061-89F2-8BAF8FAD2640}" type="datetime1">
              <a:rPr lang="fi-FI" smtClean="0"/>
              <a:pPr/>
              <a:t>3.5.2022</a:t>
            </a:fld>
            <a:endParaRPr lang="fi-FI" dirty="0"/>
          </a:p>
        </p:txBody>
      </p:sp>
      <p:sp>
        <p:nvSpPr>
          <p:cNvPr id="4" name="Dian numeron paikkamerkki 3"/>
          <p:cNvSpPr>
            <a:spLocks noGrp="1"/>
          </p:cNvSpPr>
          <p:nvPr>
            <p:ph type="sldNum" sz="quarter" idx="12"/>
          </p:nvPr>
        </p:nvSpPr>
        <p:spPr/>
        <p:txBody>
          <a:bodyPr rtlCol="0"/>
          <a:lstStyle>
            <a:lvl1pPr algn="r" rtl="0">
              <a:defRPr>
                <a:solidFill>
                  <a:schemeClr val="tx2"/>
                </a:solidFill>
              </a:defRPr>
            </a:lvl1pPr>
          </a:lstStyle>
          <a:p>
            <a:fld id="{CA8D9AD5-F248-4919-864A-CFD76CC027D6}" type="slidenum">
              <a:rPr lang="fi-FI" smtClean="0"/>
              <a:pPr/>
              <a:t>‹#›</a:t>
            </a:fld>
            <a:endParaRPr lang="fi-FI"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Kuvateksti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760412" y="2362200"/>
            <a:ext cx="3200400" cy="1990725"/>
          </a:xfrm>
        </p:spPr>
        <p:txBody>
          <a:bodyPr rtlCol="0" anchor="b">
            <a:normAutofit/>
          </a:bodyPr>
          <a:lstStyle>
            <a:lvl1pPr algn="l" rtl="0">
              <a:defRPr sz="3400" b="0"/>
            </a:lvl1pPr>
          </a:lstStyle>
          <a:p>
            <a:pPr rtl="0"/>
            <a:r>
              <a:rPr lang="fi-FI"/>
              <a:t>Muokkaa ots. perustyyl. napsautt.</a:t>
            </a:r>
            <a:endParaRPr lang="fi-FI" noProof="0" dirty="0"/>
          </a:p>
        </p:txBody>
      </p:sp>
      <p:sp>
        <p:nvSpPr>
          <p:cNvPr id="4" name="Tekstin paikkamerkki 3"/>
          <p:cNvSpPr>
            <a:spLocks noGrp="1"/>
          </p:cNvSpPr>
          <p:nvPr>
            <p:ph type="body" sz="half" idx="2"/>
          </p:nvPr>
        </p:nvSpPr>
        <p:spPr>
          <a:xfrm>
            <a:off x="760412" y="4367308"/>
            <a:ext cx="3200400" cy="1622012"/>
          </a:xfrm>
        </p:spPr>
        <p:txBody>
          <a:bodyPr rtlCol="0">
            <a:normAutofit/>
          </a:bodyPr>
          <a:lstStyle>
            <a:lvl1pPr marL="0" indent="0" algn="l" rtl="0">
              <a:spcBef>
                <a:spcPts val="1200"/>
              </a:spcBef>
              <a:buNone/>
              <a:defRPr sz="16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i-FI" noProof="0"/>
              <a:t>Muokkaa tekstin perustyylejä napsauttamalla</a:t>
            </a:r>
          </a:p>
        </p:txBody>
      </p:sp>
      <p:sp>
        <p:nvSpPr>
          <p:cNvPr id="3" name="Sisällön paikkamerkki 2"/>
          <p:cNvSpPr>
            <a:spLocks noGrp="1"/>
          </p:cNvSpPr>
          <p:nvPr>
            <p:ph idx="1"/>
          </p:nvPr>
        </p:nvSpPr>
        <p:spPr>
          <a:xfrm>
            <a:off x="4494212" y="685800"/>
            <a:ext cx="7239001" cy="5486400"/>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5" name="Päivämäärän paikkamerkki 4"/>
          <p:cNvSpPr>
            <a:spLocks noGrp="1"/>
          </p:cNvSpPr>
          <p:nvPr>
            <p:ph type="dt" sz="half" idx="10"/>
          </p:nvPr>
        </p:nvSpPr>
        <p:spPr/>
        <p:txBody>
          <a:bodyPr rtlCol="0"/>
          <a:lstStyle>
            <a:lvl1pPr>
              <a:defRPr/>
            </a:lvl1pPr>
          </a:lstStyle>
          <a:p>
            <a:fld id="{86F064F9-1404-4799-9F4A-188F804DBA7B}" type="datetime1">
              <a:rPr lang="fi-FI" smtClean="0"/>
              <a:pPr/>
              <a:t>3.5.2022</a:t>
            </a:fld>
            <a:endParaRPr lang="fi-FI" dirty="0"/>
          </a:p>
        </p:txBody>
      </p:sp>
      <p:sp>
        <p:nvSpPr>
          <p:cNvPr id="7" name="Dian numeron paikkamerkki 6"/>
          <p:cNvSpPr>
            <a:spLocks noGrp="1"/>
          </p:cNvSpPr>
          <p:nvPr>
            <p:ph type="sldNum" sz="quarter" idx="12"/>
          </p:nvPr>
        </p:nvSpPr>
        <p:spPr/>
        <p:txBody>
          <a:bodyPr rtlCol="0"/>
          <a:lstStyle/>
          <a:p>
            <a:pPr rtl="0"/>
            <a:fld id="{CA8D9AD5-F248-4919-864A-CFD76CC027D6}" type="slidenum">
              <a:rPr lang="fi-FI" noProof="0"/>
              <a:pPr rtl="0"/>
              <a:t>‹#›</a:t>
            </a:fld>
            <a:endParaRPr lang="fi-FI" noProof="0" dirty="0"/>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Suorakulmio 6"/>
          <p:cNvSpPr/>
          <p:nvPr/>
        </p:nvSpPr>
        <p:spPr bwMode="ltGray">
          <a:xfrm>
            <a:off x="1587" y="6583680"/>
            <a:ext cx="12188826" cy="2743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rtl="0" fontAlgn="auto">
              <a:lnSpc>
                <a:spcPct val="100000"/>
              </a:lnSpc>
              <a:spcBef>
                <a:spcPts val="0"/>
              </a:spcBef>
              <a:spcAft>
                <a:spcPts val="0"/>
              </a:spcAft>
              <a:buClrTx/>
              <a:buSzTx/>
              <a:buFontTx/>
              <a:buNone/>
              <a:tabLst/>
            </a:pPr>
            <a:endParaRPr kumimoji="0" lang="fi-FI" b="0" i="0" u="none" strike="noStrike" kern="0" cap="none" spc="0" normalizeH="0" baseline="0" noProof="0" dirty="0">
              <a:ln>
                <a:noFill/>
              </a:ln>
              <a:solidFill>
                <a:prstClr val="white"/>
              </a:solidFill>
              <a:effectLst/>
              <a:uLnTx/>
              <a:uFillTx/>
              <a:latin typeface="Euphemia"/>
            </a:endParaRPr>
          </a:p>
        </p:txBody>
      </p:sp>
      <p:sp>
        <p:nvSpPr>
          <p:cNvPr id="8" name="Suorakulmio 7"/>
          <p:cNvSpPr/>
          <p:nvPr/>
        </p:nvSpPr>
        <p:spPr bwMode="white">
          <a:xfrm>
            <a:off x="1587" y="65836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0"/>
            <a:endParaRPr lang="fi-FI" noProof="0" dirty="0"/>
          </a:p>
        </p:txBody>
      </p:sp>
      <p:sp>
        <p:nvSpPr>
          <p:cNvPr id="2" name="Otsikon paikkamerkki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pPr rtl="0"/>
            <a:r>
              <a:rPr lang="fi-FI" noProof="0" dirty="0"/>
              <a:t>Muokkaa </a:t>
            </a:r>
            <a:r>
              <a:rPr lang="fi-FI" noProof="0" dirty="0" err="1"/>
              <a:t>perustyyl</a:t>
            </a:r>
            <a:r>
              <a:rPr lang="fi-FI" noProof="0" dirty="0"/>
              <a:t>. </a:t>
            </a:r>
            <a:r>
              <a:rPr lang="fi-FI" noProof="0" dirty="0" err="1"/>
              <a:t>napsautt</a:t>
            </a:r>
            <a:r>
              <a:rPr lang="fi-FI" noProof="0" dirty="0"/>
              <a:t>.</a:t>
            </a:r>
          </a:p>
        </p:txBody>
      </p:sp>
      <p:sp>
        <p:nvSpPr>
          <p:cNvPr id="3" name="Tekstin paikkamerkki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fi-FI"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a:p>
            <a:pPr lvl="5" rtl="0"/>
            <a:r>
              <a:rPr lang="fi-FI" noProof="0" dirty="0"/>
              <a:t>Kuudes</a:t>
            </a:r>
          </a:p>
          <a:p>
            <a:pPr lvl="6" rtl="0"/>
            <a:r>
              <a:rPr lang="fi-FI" noProof="0" dirty="0"/>
              <a:t>Seitsemäs</a:t>
            </a:r>
          </a:p>
          <a:p>
            <a:pPr lvl="7" rtl="0"/>
            <a:r>
              <a:rPr lang="fi-FI" noProof="0" dirty="0"/>
              <a:t>Kahdeksas</a:t>
            </a:r>
          </a:p>
          <a:p>
            <a:pPr lvl="8" rtl="0"/>
            <a:r>
              <a:rPr lang="fi-FI" noProof="0" dirty="0"/>
              <a:t>Yhdeksäs</a:t>
            </a:r>
          </a:p>
        </p:txBody>
      </p:sp>
      <p:sp>
        <p:nvSpPr>
          <p:cNvPr id="5" name="Alatunnisteen paikkamerkki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rtl="0">
              <a:defRPr sz="1100" cap="all" baseline="0">
                <a:solidFill>
                  <a:schemeClr val="bg2"/>
                </a:solidFill>
              </a:defRPr>
            </a:lvl1pPr>
          </a:lstStyle>
          <a:p>
            <a:pPr rtl="0"/>
            <a:endParaRPr lang="fi-FI" noProof="0" dirty="0"/>
          </a:p>
        </p:txBody>
      </p:sp>
      <p:sp>
        <p:nvSpPr>
          <p:cNvPr id="4" name="Päivämäärän paikkamerkki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rtl="0">
              <a:defRPr sz="1100">
                <a:solidFill>
                  <a:schemeClr val="bg2"/>
                </a:solidFill>
              </a:defRPr>
            </a:lvl1pPr>
          </a:lstStyle>
          <a:p>
            <a:fld id="{4F08C797-ADC4-4F7F-B2B0-4F50AE69C745}" type="datetime1">
              <a:rPr lang="fi-FI" smtClean="0"/>
              <a:pPr/>
              <a:t>3.5.2022</a:t>
            </a:fld>
            <a:endParaRPr lang="fi-FI" dirty="0"/>
          </a:p>
        </p:txBody>
      </p:sp>
      <p:sp>
        <p:nvSpPr>
          <p:cNvPr id="6" name="Dian numeron paikkamerkki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rtl="0">
              <a:defRPr sz="1100">
                <a:solidFill>
                  <a:schemeClr val="bg2"/>
                </a:solidFill>
              </a:defRPr>
            </a:lvl1pPr>
          </a:lstStyle>
          <a:p>
            <a:fld id="{CA8D9AD5-F248-4919-864A-CFD76CC027D6}" type="slidenum">
              <a:rPr lang="fi-FI" smtClean="0"/>
              <a:pPr/>
              <a:t>‹#›</a:t>
            </a:fld>
            <a:endParaRPr lang="fi-FI" dirty="0"/>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2" r:id="rId4"/>
    <p:sldLayoutId id="2147483661" r:id="rId5"/>
    <p:sldLayoutId id="2147483653" r:id="rId6"/>
    <p:sldLayoutId id="2147483654" r:id="rId7"/>
    <p:sldLayoutId id="2147483655" r:id="rId8"/>
    <p:sldLayoutId id="2147483656" r:id="rId9"/>
    <p:sldLayoutId id="2147483663" r:id="rId10"/>
    <p:sldLayoutId id="2147483657" r:id="rId11"/>
    <p:sldLayoutId id="2147483658" r:id="rId12"/>
    <p:sldLayoutId id="2147483659"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2">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2"/>
        </a:buClr>
        <a:buSzPct val="80000"/>
        <a:buFont typeface="Wingdings" pitchFamily="2" charset="2"/>
        <a:buChar char="§"/>
        <a:defRPr sz="2000" kern="1200">
          <a:solidFill>
            <a:schemeClr val="tx2"/>
          </a:solidFill>
          <a:latin typeface="+mn-lt"/>
          <a:ea typeface="+mn-ea"/>
          <a:cs typeface="+mn-cs"/>
        </a:defRPr>
      </a:lvl1pPr>
      <a:lvl2pPr marL="594360" indent="-228600" algn="l" defTabSz="914400" rtl="0" eaLnBrk="1" latinLnBrk="0" hangingPunct="1">
        <a:lnSpc>
          <a:spcPct val="90000"/>
        </a:lnSpc>
        <a:spcBef>
          <a:spcPts val="1000"/>
        </a:spcBef>
        <a:buClr>
          <a:schemeClr val="tx2"/>
        </a:buClr>
        <a:buSzPct val="80000"/>
        <a:buFont typeface="Wingdings" pitchFamily="2" charset="2"/>
        <a:buChar char="§"/>
        <a:defRPr sz="1800" kern="1200">
          <a:solidFill>
            <a:schemeClr val="tx2"/>
          </a:solidFill>
          <a:latin typeface="+mn-lt"/>
          <a:ea typeface="+mn-ea"/>
          <a:cs typeface="+mn-cs"/>
        </a:defRPr>
      </a:lvl2pPr>
      <a:lvl3pPr marL="914400" indent="-228600" algn="l" defTabSz="914400" rtl="0" eaLnBrk="1" latinLnBrk="0" hangingPunct="1">
        <a:lnSpc>
          <a:spcPct val="90000"/>
        </a:lnSpc>
        <a:spcBef>
          <a:spcPts val="800"/>
        </a:spcBef>
        <a:buClr>
          <a:schemeClr val="tx2"/>
        </a:buClr>
        <a:buSzPct val="80000"/>
        <a:buFont typeface="Wingdings" pitchFamily="2" charset="2"/>
        <a:buChar char="§"/>
        <a:defRPr sz="1600" kern="1200">
          <a:solidFill>
            <a:schemeClr val="tx2"/>
          </a:solidFill>
          <a:latin typeface="+mn-lt"/>
          <a:ea typeface="+mn-ea"/>
          <a:cs typeface="+mn-cs"/>
        </a:defRPr>
      </a:lvl3pPr>
      <a:lvl4pPr marL="1234440" indent="-228600" algn="l" defTabSz="914400" rtl="0" eaLnBrk="1" latinLnBrk="0" hangingPunct="1">
        <a:lnSpc>
          <a:spcPct val="90000"/>
        </a:lnSpc>
        <a:spcBef>
          <a:spcPts val="800"/>
        </a:spcBef>
        <a:buClr>
          <a:schemeClr val="tx2"/>
        </a:buClr>
        <a:buSzPct val="80000"/>
        <a:buFont typeface="Wingdings" pitchFamily="2" charset="2"/>
        <a:buChar char="§"/>
        <a:defRPr sz="1400" kern="1200">
          <a:solidFill>
            <a:schemeClr val="tx2"/>
          </a:solidFill>
          <a:latin typeface="+mn-lt"/>
          <a:ea typeface="+mn-ea"/>
          <a:cs typeface="+mn-cs"/>
        </a:defRPr>
      </a:lvl4pPr>
      <a:lvl5pPr marL="1554480" indent="-228600" algn="l" defTabSz="914400" rtl="0" eaLnBrk="1" latinLnBrk="0" hangingPunct="1">
        <a:lnSpc>
          <a:spcPct val="90000"/>
        </a:lnSpc>
        <a:spcBef>
          <a:spcPts val="800"/>
        </a:spcBef>
        <a:buClr>
          <a:schemeClr val="tx2"/>
        </a:buClr>
        <a:buSzPct val="80000"/>
        <a:buFont typeface="Wingdings" pitchFamily="2" charset="2"/>
        <a:buChar char="§"/>
        <a:defRPr sz="1400" kern="1200">
          <a:solidFill>
            <a:schemeClr val="tx2"/>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itchFamily="2" charset="2"/>
        <a:buChar char="§"/>
        <a:defRPr sz="1400" kern="1200">
          <a:solidFill>
            <a:schemeClr val="tx2"/>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itchFamily="2" charset="2"/>
        <a:buChar char="§"/>
        <a:defRPr sz="1400" kern="1200" baseline="0">
          <a:solidFill>
            <a:schemeClr val="tx2"/>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itchFamily="2" charset="2"/>
        <a:buChar char="§"/>
        <a:defRPr sz="1400" kern="1200" baseline="0">
          <a:solidFill>
            <a:schemeClr val="tx2"/>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itchFamily="2" charset="2"/>
        <a:buChar char="§"/>
        <a:defRPr sz="1400" kern="1200" baseline="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0">
          <p15:clr>
            <a:srgbClr val="F26B43"/>
          </p15:clr>
        </p15:guide>
        <p15:guide id="2" pos="40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nicolai.tveatcov@gov.m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199456" y="980728"/>
            <a:ext cx="10044609" cy="1872208"/>
          </a:xfrm>
        </p:spPr>
        <p:txBody>
          <a:bodyPr rtlCol="0">
            <a:noAutofit/>
          </a:bodyPr>
          <a:lstStyle/>
          <a:p>
            <a:pPr algn="ctr"/>
            <a:r>
              <a:rPr lang="en-US" sz="4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Civil society input in ensuring </a:t>
            </a:r>
            <a:br>
              <a:rPr lang="en-US" sz="4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US" sz="4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Peace and Security </a:t>
            </a:r>
            <a:br>
              <a:rPr lang="en-US" sz="4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US" sz="4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 example of </a:t>
            </a:r>
            <a:r>
              <a:rPr lang="en-US" sz="46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Transnistria</a:t>
            </a:r>
            <a:r>
              <a:rPr lang="en-US" sz="4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case</a:t>
            </a:r>
            <a:endParaRPr lang="fi-FI" sz="4600" b="1" dirty="0">
              <a:solidFill>
                <a:schemeClr val="tx1"/>
              </a:solidFill>
            </a:endParaRPr>
          </a:p>
        </p:txBody>
      </p:sp>
      <p:sp>
        <p:nvSpPr>
          <p:cNvPr id="7" name="Tekstiruutu 6">
            <a:extLst>
              <a:ext uri="{FF2B5EF4-FFF2-40B4-BE49-F238E27FC236}">
                <a16:creationId xmlns:a16="http://schemas.microsoft.com/office/drawing/2014/main" id="{C9ABC9D0-CD3F-423C-9D88-039B55D48A5F}"/>
              </a:ext>
            </a:extLst>
          </p:cNvPr>
          <p:cNvSpPr txBox="1"/>
          <p:nvPr/>
        </p:nvSpPr>
        <p:spPr>
          <a:xfrm>
            <a:off x="983432" y="5229200"/>
            <a:ext cx="6096000" cy="1323439"/>
          </a:xfrm>
          <a:prstGeom prst="rect">
            <a:avLst/>
          </a:prstGeom>
          <a:noFill/>
        </p:spPr>
        <p:txBody>
          <a:bodyPr wrap="square">
            <a:spAutoFit/>
          </a:bodyPr>
          <a:lstStyle/>
          <a:p>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Nikolay </a:t>
            </a:r>
            <a:r>
              <a:rPr lang="en-US" sz="20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Tsvyatkov</a:t>
            </a: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p>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PhD </a:t>
            </a:r>
            <a:r>
              <a:rPr lang="en-US" sz="20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Hab</a:t>
            </a: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in political sciences, </a:t>
            </a:r>
          </a:p>
          <a:p>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Deputy Chief Bureau for </a:t>
            </a: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reintegration politics,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State Chancellery, Republic of Moldova</a:t>
            </a:r>
            <a:endParaRPr lang="fi-FI"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880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631504" y="692696"/>
            <a:ext cx="9144000" cy="2667000"/>
          </a:xfrm>
        </p:spPr>
        <p:txBody>
          <a:bodyPr rtlCol="0">
            <a:normAutofit/>
          </a:bodyPr>
          <a:lstStyle/>
          <a:p>
            <a:pPr>
              <a:lnSpc>
                <a:spcPct val="150000"/>
              </a:lnSpc>
            </a:pPr>
            <a:r>
              <a:rPr lang="en-US" sz="5400" dirty="0">
                <a:effectLst/>
                <a:latin typeface="Calibri" panose="020F0502020204030204" pitchFamily="34" charset="0"/>
                <a:ea typeface="Calibri" panose="020F0502020204030204" pitchFamily="34" charset="0"/>
                <a:cs typeface="Times New Roman" panose="02020603050405020304" pitchFamily="18" charset="0"/>
              </a:rPr>
              <a:t>Thank you for your attention.</a:t>
            </a:r>
            <a:endParaRPr lang="fi-FI"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kstiruutu 5">
            <a:extLst>
              <a:ext uri="{FF2B5EF4-FFF2-40B4-BE49-F238E27FC236}">
                <a16:creationId xmlns:a16="http://schemas.microsoft.com/office/drawing/2014/main" id="{ACBED947-001F-4033-95C5-61FDCB089B93}"/>
              </a:ext>
            </a:extLst>
          </p:cNvPr>
          <p:cNvSpPr txBox="1"/>
          <p:nvPr/>
        </p:nvSpPr>
        <p:spPr>
          <a:xfrm>
            <a:off x="839416" y="4653136"/>
            <a:ext cx="6096000" cy="2000548"/>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Nikolay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Tsvyatkov</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PhD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Hab</a:t>
            </a:r>
            <a:r>
              <a:rPr lang="en-US" sz="1800" dirty="0">
                <a:effectLst/>
                <a:latin typeface="Calibri" panose="020F0502020204030204" pitchFamily="34" charset="0"/>
                <a:ea typeface="Calibri" panose="020F0502020204030204" pitchFamily="34" charset="0"/>
                <a:cs typeface="Times New Roman" panose="02020603050405020304" pitchFamily="18" charset="0"/>
              </a:rPr>
              <a:t> in political sciences, </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Deputy Chief Bureau </a:t>
            </a:r>
            <a:r>
              <a:rPr lang="en-US" dirty="0">
                <a:latin typeface="Calibri" panose="020F0502020204030204" pitchFamily="34" charset="0"/>
                <a:ea typeface="Calibri" panose="020F0502020204030204" pitchFamily="34" charset="0"/>
                <a:cs typeface="Times New Roman" panose="02020603050405020304" pitchFamily="18" charset="0"/>
              </a:rPr>
              <a:t>for reintegration politics,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State Chancellery, Republic of Moldova</a:t>
            </a:r>
          </a:p>
          <a:p>
            <a:r>
              <a:rPr lang="en-US" dirty="0">
                <a:latin typeface="Calibri" panose="020F0502020204030204" pitchFamily="34" charset="0"/>
                <a:ea typeface="Calibri" panose="020F0502020204030204" pitchFamily="34" charset="0"/>
                <a:cs typeface="Times New Roman" panose="02020603050405020304" pitchFamily="18" charset="0"/>
                <a:hlinkClick r:id="rId3"/>
              </a:rPr>
              <a:t>nicolai.tveatcov@gov.md</a:t>
            </a: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281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4967ACBA-F6E1-4406-AE91-27470F7629D8}"/>
              </a:ext>
            </a:extLst>
          </p:cNvPr>
          <p:cNvSpPr>
            <a:spLocks noGrp="1"/>
          </p:cNvSpPr>
          <p:nvPr>
            <p:ph type="title"/>
          </p:nvPr>
        </p:nvSpPr>
        <p:spPr>
          <a:xfrm>
            <a:off x="515380" y="603916"/>
            <a:ext cx="3960440" cy="864095"/>
          </a:xfrm>
        </p:spPr>
        <p:txBody>
          <a:bodyPr>
            <a:noAutofit/>
          </a:bodyPr>
          <a:lstStyle/>
          <a:p>
            <a:pPr algn="ctr"/>
            <a:r>
              <a:rPr lang="fi-FI" sz="3000" b="1" kern="1200" dirty="0" err="1">
                <a:solidFill>
                  <a:schemeClr val="bg1"/>
                </a:solidFill>
                <a:effectLst/>
                <a:latin typeface="+mn-lt"/>
                <a:ea typeface="+mn-ea"/>
                <a:cs typeface="+mn-cs"/>
              </a:rPr>
              <a:t>The</a:t>
            </a:r>
            <a:r>
              <a:rPr lang="fi-FI" sz="3000" b="1" kern="1200" dirty="0">
                <a:solidFill>
                  <a:schemeClr val="bg1"/>
                </a:solidFill>
                <a:effectLst/>
                <a:latin typeface="+mn-lt"/>
                <a:ea typeface="+mn-ea"/>
                <a:cs typeface="+mn-cs"/>
              </a:rPr>
              <a:t> </a:t>
            </a:r>
            <a:r>
              <a:rPr lang="fi-FI" sz="3000" b="1" kern="1200" dirty="0" err="1">
                <a:solidFill>
                  <a:schemeClr val="bg1"/>
                </a:solidFill>
                <a:effectLst/>
                <a:latin typeface="+mn-lt"/>
                <a:ea typeface="+mn-ea"/>
                <a:cs typeface="+mn-cs"/>
              </a:rPr>
              <a:t>conflict</a:t>
            </a:r>
            <a:r>
              <a:rPr lang="fi-FI" sz="3000" b="1" kern="1200" dirty="0">
                <a:solidFill>
                  <a:schemeClr val="bg1"/>
                </a:solidFill>
                <a:effectLst/>
                <a:latin typeface="+mn-lt"/>
                <a:ea typeface="+mn-ea"/>
                <a:cs typeface="+mn-cs"/>
              </a:rPr>
              <a:t> </a:t>
            </a:r>
            <a:br>
              <a:rPr lang="fi-FI" sz="3000" b="1" kern="1200" dirty="0">
                <a:solidFill>
                  <a:schemeClr val="bg1"/>
                </a:solidFill>
                <a:effectLst/>
                <a:latin typeface="+mn-lt"/>
                <a:ea typeface="+mn-ea"/>
                <a:cs typeface="+mn-cs"/>
              </a:rPr>
            </a:br>
            <a:r>
              <a:rPr lang="fi-FI" sz="3000" b="1" kern="1200" dirty="0">
                <a:solidFill>
                  <a:schemeClr val="bg1"/>
                </a:solidFill>
                <a:effectLst/>
                <a:latin typeface="+mn-lt"/>
                <a:ea typeface="+mn-ea"/>
                <a:cs typeface="+mn-cs"/>
              </a:rPr>
              <a:t>in Eastern Moldova</a:t>
            </a:r>
            <a:endParaRPr lang="en-US" sz="3000" dirty="0"/>
          </a:p>
        </p:txBody>
      </p:sp>
      <p:sp>
        <p:nvSpPr>
          <p:cNvPr id="9" name="Tekstiruutu 8">
            <a:extLst>
              <a:ext uri="{FF2B5EF4-FFF2-40B4-BE49-F238E27FC236}">
                <a16:creationId xmlns:a16="http://schemas.microsoft.com/office/drawing/2014/main" id="{E18AE88F-7119-4D2C-B288-AD233A3E9039}"/>
              </a:ext>
            </a:extLst>
          </p:cNvPr>
          <p:cNvSpPr txBox="1"/>
          <p:nvPr/>
        </p:nvSpPr>
        <p:spPr>
          <a:xfrm>
            <a:off x="263352" y="1700808"/>
            <a:ext cx="4464496" cy="4553276"/>
          </a:xfrm>
          <a:prstGeom prst="rect">
            <a:avLst/>
          </a:prstGeom>
        </p:spPr>
        <p:txBody>
          <a:bodyPr vert="horz" lIns="91440" tIns="45720" rIns="91440" bIns="45720" rtlCol="0">
            <a:noAutofit/>
          </a:bodyPr>
          <a:lstStyle/>
          <a:p>
            <a:pPr marL="285750" indent="-285750">
              <a:lnSpc>
                <a:spcPct val="150000"/>
              </a:lnSpc>
              <a:spcBef>
                <a:spcPts val="1200"/>
              </a:spcBef>
              <a:buClr>
                <a:schemeClr val="bg1"/>
              </a:buClr>
              <a:buSzPct val="80000"/>
              <a:buFont typeface="Wingdings" panose="05000000000000000000" pitchFamily="2" charset="2"/>
              <a:buChar char="§"/>
            </a:pPr>
            <a:r>
              <a:rPr lang="en-US" sz="2000" kern="1200" dirty="0">
                <a:solidFill>
                  <a:schemeClr val="bg1"/>
                </a:solidFill>
                <a:effectLst/>
                <a:latin typeface="Times New Roman" panose="02020603050405020304" pitchFamily="18" charset="0"/>
                <a:cs typeface="Times New Roman" panose="02020603050405020304" pitchFamily="18" charset="0"/>
              </a:rPr>
              <a:t>Part of Moldova’s territory, known as the </a:t>
            </a:r>
            <a:r>
              <a:rPr lang="en-US" sz="2000" kern="1200" dirty="0" err="1">
                <a:solidFill>
                  <a:schemeClr val="bg1"/>
                </a:solidFill>
                <a:effectLst/>
                <a:latin typeface="Times New Roman" panose="02020603050405020304" pitchFamily="18" charset="0"/>
                <a:cs typeface="Times New Roman" panose="02020603050405020304" pitchFamily="18" charset="0"/>
              </a:rPr>
              <a:t>Transdniestrian</a:t>
            </a:r>
            <a:r>
              <a:rPr lang="en-US" sz="2000" kern="1200" dirty="0">
                <a:solidFill>
                  <a:schemeClr val="bg1"/>
                </a:solidFill>
                <a:effectLst/>
                <a:latin typeface="Times New Roman" panose="02020603050405020304" pitchFamily="18" charset="0"/>
                <a:cs typeface="Times New Roman" panose="02020603050405020304" pitchFamily="18" charset="0"/>
              </a:rPr>
              <a:t> region, declared its de-facto secession from Moldova in September 1990 and has remained outside of the control of Moldova’s central government since then. </a:t>
            </a:r>
          </a:p>
          <a:p>
            <a:pPr marL="285750" indent="-285750">
              <a:lnSpc>
                <a:spcPct val="150000"/>
              </a:lnSpc>
              <a:spcBef>
                <a:spcPts val="1200"/>
              </a:spcBef>
              <a:buClr>
                <a:schemeClr val="bg1"/>
              </a:buClr>
              <a:buSzPct val="80000"/>
              <a:buFont typeface="Wingdings" panose="05000000000000000000" pitchFamily="2" charset="2"/>
              <a:buChar char="§"/>
            </a:pPr>
            <a:r>
              <a:rPr lang="en-US" sz="2000" dirty="0">
                <a:solidFill>
                  <a:schemeClr val="bg1"/>
                </a:solidFill>
                <a:latin typeface="Times New Roman" panose="02020603050405020304" pitchFamily="18" charset="0"/>
                <a:cs typeface="Times New Roman" panose="02020603050405020304" pitchFamily="18" charset="0"/>
              </a:rPr>
              <a:t>Civil society offers continuous support to the efforts of the Republic of Moldova in the negotiation process. </a:t>
            </a:r>
            <a:endParaRPr lang="fi-FI" sz="2000" kern="1200" dirty="0">
              <a:solidFill>
                <a:schemeClr val="bg1"/>
              </a:solidFill>
              <a:effectLst/>
              <a:latin typeface="Times New Roman" panose="02020603050405020304" pitchFamily="18" charset="0"/>
              <a:cs typeface="Times New Roman" panose="02020603050405020304" pitchFamily="18" charset="0"/>
            </a:endParaRPr>
          </a:p>
        </p:txBody>
      </p:sp>
      <p:pic>
        <p:nvPicPr>
          <p:cNvPr id="10" name="Kuva 9">
            <a:extLst>
              <a:ext uri="{FF2B5EF4-FFF2-40B4-BE49-F238E27FC236}">
                <a16:creationId xmlns:a16="http://schemas.microsoft.com/office/drawing/2014/main" id="{0F4ED8F9-71AA-4DF4-8A64-2F8EEFECB4B1}"/>
              </a:ext>
            </a:extLst>
          </p:cNvPr>
          <p:cNvPicPr>
            <a:picLocks noChangeAspect="1"/>
          </p:cNvPicPr>
          <p:nvPr/>
        </p:nvPicPr>
        <p:blipFill>
          <a:blip r:embed="rId3" cstate="print"/>
          <a:stretch>
            <a:fillRect/>
          </a:stretch>
        </p:blipFill>
        <p:spPr>
          <a:xfrm>
            <a:off x="6096000" y="440850"/>
            <a:ext cx="5112568" cy="59382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76639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ruutu 6">
            <a:extLst>
              <a:ext uri="{FF2B5EF4-FFF2-40B4-BE49-F238E27FC236}">
                <a16:creationId xmlns:a16="http://schemas.microsoft.com/office/drawing/2014/main" id="{FC08B9C1-C6E2-4FDD-8261-6CD23EBFE416}"/>
              </a:ext>
            </a:extLst>
          </p:cNvPr>
          <p:cNvSpPr txBox="1"/>
          <p:nvPr/>
        </p:nvSpPr>
        <p:spPr>
          <a:xfrm>
            <a:off x="407368" y="1484784"/>
            <a:ext cx="6552728" cy="5115311"/>
          </a:xfrm>
          <a:prstGeom prst="rect">
            <a:avLst/>
          </a:prstGeom>
          <a:noFill/>
        </p:spPr>
        <p:txBody>
          <a:bodyPr wrap="square">
            <a:spAutoFit/>
          </a:bodyPr>
          <a:lstStyle/>
          <a:p>
            <a:pPr marL="271463" lvl="0" indent="-184150" algn="just">
              <a:lnSpc>
                <a:spcPct val="150000"/>
              </a:lnSpc>
              <a:buFont typeface="Arial" pitchFamily="34" charset="0"/>
              <a:buChar char="•"/>
            </a:pPr>
            <a:r>
              <a:rPr lang="en-US" sz="2000" dirty="0">
                <a:latin typeface="Times New Roman" panose="02020603050405020304" pitchFamily="18" charset="0"/>
                <a:cs typeface="Times New Roman" panose="02020603050405020304" pitchFamily="18" charset="0"/>
              </a:rPr>
              <a:t>The most obvious difficulties in management of the </a:t>
            </a:r>
            <a:r>
              <a:rPr lang="en-US" sz="2000" dirty="0" err="1">
                <a:latin typeface="Times New Roman" panose="02020603050405020304" pitchFamily="18" charset="0"/>
                <a:cs typeface="Times New Roman" panose="02020603050405020304" pitchFamily="18" charset="0"/>
              </a:rPr>
              <a:t>Transdniestrian</a:t>
            </a:r>
            <a:r>
              <a:rPr lang="en-US" sz="2000" dirty="0">
                <a:latin typeface="Times New Roman" panose="02020603050405020304" pitchFamily="18" charset="0"/>
                <a:cs typeface="Times New Roman" panose="02020603050405020304" pitchFamily="18" charset="0"/>
              </a:rPr>
              <a:t> file are dealing with the lack of effective control over the situation in the region, the inapplicability of national legislation, the inaccessibility of the region for incumbent officials, the rhetoric of constant confrontation of Tiraspol and the use of unilateral actions. </a:t>
            </a:r>
          </a:p>
          <a:p>
            <a:pPr marL="271463" lvl="0" indent="-184150" algn="just">
              <a:lnSpc>
                <a:spcPct val="150000"/>
              </a:lnSpc>
              <a:buFont typeface="Arial" pitchFamily="34" charset="0"/>
              <a:buChar char="•"/>
            </a:pPr>
            <a:r>
              <a:rPr lang="en-US" sz="2000" dirty="0">
                <a:latin typeface="Times New Roman" panose="02020603050405020304" pitchFamily="18" charset="0"/>
                <a:cs typeface="Times New Roman" panose="02020603050405020304" pitchFamily="18" charset="0"/>
              </a:rPr>
              <a:t>Despite this, and until the final settlement of the </a:t>
            </a:r>
            <a:r>
              <a:rPr lang="en-US" sz="2000" dirty="0" err="1">
                <a:latin typeface="Times New Roman" panose="02020603050405020304" pitchFamily="18" charset="0"/>
                <a:cs typeface="Times New Roman" panose="02020603050405020304" pitchFamily="18" charset="0"/>
              </a:rPr>
              <a:t>Transdniestrian</a:t>
            </a:r>
            <a:r>
              <a:rPr lang="en-US" sz="2000" dirty="0">
                <a:latin typeface="Times New Roman" panose="02020603050405020304" pitchFamily="18" charset="0"/>
                <a:cs typeface="Times New Roman" panose="02020603050405020304" pitchFamily="18" charset="0"/>
              </a:rPr>
              <a:t> conflict, Chisinau will make all possible efforts together with civil society organisms to provide the necessary assistance to the residents of the eastern regions of the country.</a:t>
            </a:r>
            <a:endParaRPr lang="ru-RU" sz="2000" dirty="0">
              <a:latin typeface="Times New Roman" panose="02020603050405020304" pitchFamily="18" charset="0"/>
              <a:cs typeface="Times New Roman" panose="02020603050405020304" pitchFamily="18" charset="0"/>
            </a:endParaRPr>
          </a:p>
        </p:txBody>
      </p:sp>
      <p:sp>
        <p:nvSpPr>
          <p:cNvPr id="11" name="Tekstiruutu 10">
            <a:extLst>
              <a:ext uri="{FF2B5EF4-FFF2-40B4-BE49-F238E27FC236}">
                <a16:creationId xmlns:a16="http://schemas.microsoft.com/office/drawing/2014/main" id="{377F9EF3-B890-4AC9-ACC2-7CCB8839DD71}"/>
              </a:ext>
            </a:extLst>
          </p:cNvPr>
          <p:cNvSpPr txBox="1"/>
          <p:nvPr/>
        </p:nvSpPr>
        <p:spPr>
          <a:xfrm>
            <a:off x="191344" y="548680"/>
            <a:ext cx="7128792" cy="584775"/>
          </a:xfrm>
          <a:prstGeom prst="rect">
            <a:avLst/>
          </a:prstGeom>
          <a:noFill/>
        </p:spPr>
        <p:txBody>
          <a:bodyPr wrap="square">
            <a:spAutoFit/>
          </a:bodyPr>
          <a:lstStyle/>
          <a:p>
            <a:pPr algn="ctr"/>
            <a:r>
              <a:rPr lang="en-US" sz="3200" b="1" dirty="0">
                <a:effectLst/>
                <a:latin typeface="Calibri" panose="020F0502020204030204" pitchFamily="34" charset="0"/>
                <a:ea typeface="Calibri" panose="020F0502020204030204" pitchFamily="34" charset="0"/>
                <a:cs typeface="Times New Roman" panose="02020603050405020304" pitchFamily="18" charset="0"/>
              </a:rPr>
              <a:t>Positive responsibility</a:t>
            </a:r>
            <a:r>
              <a:rPr lang="ro-RO" sz="3200" b="1" dirty="0">
                <a:effectLst/>
                <a:latin typeface="Calibri" panose="020F0502020204030204" pitchFamily="34" charset="0"/>
                <a:ea typeface="Calibri" panose="020F0502020204030204" pitchFamily="34" charset="0"/>
                <a:cs typeface="Times New Roman" panose="02020603050405020304" pitchFamily="18" charset="0"/>
              </a:rPr>
              <a:t> and Civil society</a:t>
            </a:r>
            <a:endParaRPr lang="fi-FI" sz="32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7536160" y="1628800"/>
            <a:ext cx="4389106" cy="26334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97067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ruutu 6">
            <a:extLst>
              <a:ext uri="{FF2B5EF4-FFF2-40B4-BE49-F238E27FC236}">
                <a16:creationId xmlns:a16="http://schemas.microsoft.com/office/drawing/2014/main" id="{FC08B9C1-C6E2-4FDD-8261-6CD23EBFE416}"/>
              </a:ext>
            </a:extLst>
          </p:cNvPr>
          <p:cNvSpPr txBox="1"/>
          <p:nvPr/>
        </p:nvSpPr>
        <p:spPr>
          <a:xfrm>
            <a:off x="0" y="1041232"/>
            <a:ext cx="7200800" cy="5576976"/>
          </a:xfrm>
          <a:prstGeom prst="rect">
            <a:avLst/>
          </a:prstGeom>
          <a:noFill/>
        </p:spPr>
        <p:txBody>
          <a:bodyPr wrap="square">
            <a:spAutoFit/>
          </a:bodyPr>
          <a:lstStyle/>
          <a:p>
            <a:pPr marL="174625" indent="-174625" algn="just">
              <a:lnSpc>
                <a:spcPct val="150000"/>
              </a:lnSpc>
              <a:buFont typeface="Wingdings" pitchFamily="2" charset="2"/>
              <a:buChar char="ü"/>
            </a:pPr>
            <a:r>
              <a:rPr lang="en-US" sz="2000" b="1" u="sng" dirty="0">
                <a:latin typeface="Times New Roman" panose="02020603050405020304" pitchFamily="18" charset="0"/>
                <a:cs typeface="Times New Roman" panose="02020603050405020304" pitchFamily="18" charset="0"/>
              </a:rPr>
              <a:t>Negotiation format „5+2”</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ro-RO" sz="2000" dirty="0">
                <a:latin typeface="Times New Roman" panose="02020603050405020304" pitchFamily="18" charset="0"/>
                <a:cs typeface="Times New Roman" panose="02020603050405020304" pitchFamily="18" charset="0"/>
              </a:rPr>
              <a:t>conflict </a:t>
            </a:r>
            <a:r>
              <a:rPr lang="en-US" sz="2000" dirty="0">
                <a:latin typeface="Times New Roman" panose="02020603050405020304" pitchFamily="18" charset="0"/>
                <a:cs typeface="Times New Roman" panose="02020603050405020304" pitchFamily="18" charset="0"/>
              </a:rPr>
              <a:t>parties, mediators and observers)</a:t>
            </a:r>
            <a:r>
              <a:rPr lang="ro-RO"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endParaRPr lang="ro-RO" sz="2000" dirty="0">
              <a:latin typeface="Times New Roman" panose="02020603050405020304" pitchFamily="18" charset="0"/>
              <a:cs typeface="Times New Roman" panose="02020603050405020304" pitchFamily="18" charset="0"/>
            </a:endParaRPr>
          </a:p>
          <a:p>
            <a:pPr marL="446088" lvl="1" indent="11113" algn="just">
              <a:lnSpc>
                <a:spcPct val="150000"/>
              </a:lnSpc>
              <a:buFont typeface="Arial" pitchFamily="34" charset="0"/>
              <a:buChar char="•"/>
            </a:pPr>
            <a:r>
              <a:rPr lang="ro-RO" sz="2000" dirty="0">
                <a:latin typeface="Times New Roman" panose="02020603050405020304" pitchFamily="18" charset="0"/>
                <a:cs typeface="Times New Roman" panose="02020603050405020304" pitchFamily="18" charset="0"/>
              </a:rPr>
              <a:t>C</a:t>
            </a:r>
            <a:r>
              <a:rPr lang="en-US" sz="2000" dirty="0" err="1">
                <a:latin typeface="Times New Roman" panose="02020603050405020304" pitchFamily="18" charset="0"/>
                <a:cs typeface="Times New Roman" panose="02020603050405020304" pitchFamily="18" charset="0"/>
              </a:rPr>
              <a:t>entral</a:t>
            </a:r>
            <a:r>
              <a:rPr lang="en-US" sz="2000" dirty="0">
                <a:latin typeface="Times New Roman" panose="02020603050405020304" pitchFamily="18" charset="0"/>
                <a:cs typeface="Times New Roman" panose="02020603050405020304" pitchFamily="18" charset="0"/>
              </a:rPr>
              <a:t> goal of which is to determine the final parameters of the model for the settlement of the </a:t>
            </a:r>
            <a:r>
              <a:rPr lang="en-US" sz="2000" dirty="0" err="1">
                <a:latin typeface="Times New Roman" panose="02020603050405020304" pitchFamily="18" charset="0"/>
                <a:cs typeface="Times New Roman" panose="02020603050405020304" pitchFamily="18" charset="0"/>
              </a:rPr>
              <a:t>Transdniestrian</a:t>
            </a:r>
            <a:r>
              <a:rPr lang="en-US" sz="2000" dirty="0">
                <a:latin typeface="Times New Roman" panose="02020603050405020304" pitchFamily="18" charset="0"/>
                <a:cs typeface="Times New Roman" panose="02020603050405020304" pitchFamily="18" charset="0"/>
              </a:rPr>
              <a:t> conflict.</a:t>
            </a:r>
          </a:p>
          <a:p>
            <a:pPr marL="446088" lvl="1" indent="11113" algn="just">
              <a:lnSpc>
                <a:spcPct val="150000"/>
              </a:lnSpc>
              <a:buFont typeface="Arial" pitchFamily="34" charset="0"/>
              <a:buChar char="•"/>
            </a:pPr>
            <a:r>
              <a:rPr lang="ro-RO" sz="2000" dirty="0">
                <a:latin typeface="Times New Roman" panose="02020603050405020304" pitchFamily="18" charset="0"/>
                <a:cs typeface="Times New Roman" panose="02020603050405020304" pitchFamily="18" charset="0"/>
              </a:rPr>
              <a:t>A</a:t>
            </a:r>
            <a:r>
              <a:rPr lang="en-US" sz="2000" dirty="0" err="1">
                <a:latin typeface="Times New Roman" panose="02020603050405020304" pitchFamily="18" charset="0"/>
                <a:cs typeface="Times New Roman" panose="02020603050405020304" pitchFamily="18" charset="0"/>
              </a:rPr>
              <a:t>genda</a:t>
            </a:r>
            <a:r>
              <a:rPr lang="en-US" sz="2000" dirty="0">
                <a:latin typeface="Times New Roman" panose="02020603050405020304" pitchFamily="18" charset="0"/>
                <a:cs typeface="Times New Roman" panose="02020603050405020304" pitchFamily="18" charset="0"/>
              </a:rPr>
              <a:t> is divided into 3 thematic baskets</a:t>
            </a:r>
            <a:r>
              <a:rPr lang="ro-RO"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socio-economic issues, human rights, institutional, political and security issues</a:t>
            </a:r>
            <a:r>
              <a:rPr lang="ro-RO" sz="2000" dirty="0">
                <a:latin typeface="Times New Roman" panose="02020603050405020304" pitchFamily="18" charset="0"/>
                <a:cs typeface="Times New Roman" panose="02020603050405020304" pitchFamily="18" charset="0"/>
              </a:rPr>
              <a:t>.</a:t>
            </a:r>
          </a:p>
          <a:p>
            <a:pPr marL="174625" indent="-174625" algn="just">
              <a:lnSpc>
                <a:spcPct val="150000"/>
              </a:lnSpc>
              <a:buFont typeface="Wingdings" pitchFamily="2" charset="2"/>
              <a:buChar char="ü"/>
            </a:pPr>
            <a:r>
              <a:rPr lang="en-US" sz="2000" b="1" u="sng" dirty="0">
                <a:latin typeface="Times New Roman" panose="02020603050405020304" pitchFamily="18" charset="0"/>
                <a:cs typeface="Times New Roman" panose="02020603050405020304" pitchFamily="18" charset="0"/>
              </a:rPr>
              <a:t>Format„1+</a:t>
            </a:r>
            <a:r>
              <a:rPr lang="en-US" sz="2000" b="1" dirty="0">
                <a:latin typeface="Times New Roman" panose="02020603050405020304" pitchFamily="18" charset="0"/>
                <a:cs typeface="Times New Roman" panose="02020603050405020304" pitchFamily="18" charset="0"/>
              </a:rPr>
              <a:t>1” -</a:t>
            </a:r>
            <a:r>
              <a:rPr lang="en-US" sz="2000" dirty="0">
                <a:latin typeface="Times New Roman" panose="02020603050405020304" pitchFamily="18" charset="0"/>
                <a:cs typeface="Times New Roman" panose="02020603050405020304" pitchFamily="18" charset="0"/>
              </a:rPr>
              <a:t> working meetings at the level of leaders or between political representatives of Chisinau and Tiraspol.</a:t>
            </a:r>
          </a:p>
          <a:p>
            <a:pPr marL="174625" indent="-174625" algn="just">
              <a:lnSpc>
                <a:spcPct val="150000"/>
              </a:lnSpc>
              <a:buFont typeface="Wingdings" pitchFamily="2" charset="2"/>
              <a:buChar char="ü"/>
            </a:pPr>
            <a:r>
              <a:rPr lang="en-US" sz="2000" b="1" u="sng" dirty="0" err="1">
                <a:latin typeface="Times New Roman" panose="02020603050405020304" pitchFamily="18" charset="0"/>
                <a:cs typeface="Times New Roman" panose="02020603050405020304" pitchFamily="18" charset="0"/>
              </a:rPr>
              <a:t>Sectorial</a:t>
            </a:r>
            <a:r>
              <a:rPr lang="en-US" sz="2000" b="1" u="sng" dirty="0">
                <a:latin typeface="Times New Roman" panose="02020603050405020304" pitchFamily="18" charset="0"/>
                <a:cs typeface="Times New Roman" panose="02020603050405020304" pitchFamily="18" charset="0"/>
              </a:rPr>
              <a:t> working groups</a:t>
            </a:r>
            <a:r>
              <a:rPr lang="en-US" sz="2000" dirty="0">
                <a:latin typeface="Times New Roman" panose="02020603050405020304" pitchFamily="18" charset="0"/>
                <a:cs typeface="Times New Roman" panose="02020603050405020304" pitchFamily="18" charset="0"/>
              </a:rPr>
              <a:t> (economy, education, road transport, human rights, public security, etc.) are composed of profile experts from Chisinau and Tiraspol </a:t>
            </a:r>
            <a:r>
              <a:rPr lang="ro-RO" sz="2000" dirty="0">
                <a:latin typeface="Times New Roman" panose="02020603050405020304" pitchFamily="18" charset="0"/>
                <a:cs typeface="Times New Roman" panose="02020603050405020304" pitchFamily="18" charset="0"/>
              </a:rPr>
              <a:t>set</a:t>
            </a:r>
            <a:r>
              <a:rPr lang="en-US" sz="2000" dirty="0">
                <a:latin typeface="Times New Roman" panose="02020603050405020304" pitchFamily="18" charset="0"/>
                <a:cs typeface="Times New Roman" panose="02020603050405020304" pitchFamily="18" charset="0"/>
              </a:rPr>
              <a:t> to solve technical problems faced by the inhabitants of both banks of the </a:t>
            </a:r>
            <a:r>
              <a:rPr lang="en-US" sz="2000" dirty="0" err="1">
                <a:latin typeface="Times New Roman" panose="02020603050405020304" pitchFamily="18" charset="0"/>
                <a:cs typeface="Times New Roman" panose="02020603050405020304" pitchFamily="18" charset="0"/>
              </a:rPr>
              <a:t>Dniestr</a:t>
            </a:r>
            <a:r>
              <a:rPr lang="en-US" sz="2000" dirty="0">
                <a:latin typeface="Times New Roman" panose="02020603050405020304" pitchFamily="18" charset="0"/>
                <a:cs typeface="Times New Roman" panose="02020603050405020304" pitchFamily="18" charset="0"/>
              </a:rPr>
              <a:t> River. </a:t>
            </a:r>
          </a:p>
        </p:txBody>
      </p:sp>
      <p:sp>
        <p:nvSpPr>
          <p:cNvPr id="11" name="Tekstiruutu 10">
            <a:extLst>
              <a:ext uri="{FF2B5EF4-FFF2-40B4-BE49-F238E27FC236}">
                <a16:creationId xmlns:a16="http://schemas.microsoft.com/office/drawing/2014/main" id="{377F9EF3-B890-4AC9-ACC2-7CCB8839DD71}"/>
              </a:ext>
            </a:extLst>
          </p:cNvPr>
          <p:cNvSpPr txBox="1"/>
          <p:nvPr/>
        </p:nvSpPr>
        <p:spPr>
          <a:xfrm>
            <a:off x="695400" y="260648"/>
            <a:ext cx="5889526" cy="584775"/>
          </a:xfrm>
          <a:prstGeom prst="rect">
            <a:avLst/>
          </a:prstGeom>
          <a:noFill/>
        </p:spPr>
        <p:txBody>
          <a:bodyPr wrap="square">
            <a:spAutoFit/>
          </a:bodyPr>
          <a:lstStyle/>
          <a:p>
            <a:pPr algn="ctr"/>
            <a:r>
              <a:rPr lang="en-US" sz="3200" b="1" dirty="0">
                <a:effectLst/>
                <a:latin typeface="Calibri" panose="020F0502020204030204" pitchFamily="34" charset="0"/>
                <a:ea typeface="Calibri" panose="020F0502020204030204" pitchFamily="34" charset="0"/>
                <a:cs typeface="Times New Roman" panose="02020603050405020304" pitchFamily="18" charset="0"/>
              </a:rPr>
              <a:t>Formats of negotiation process</a:t>
            </a:r>
            <a:endParaRPr lang="fi-FI" sz="32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descr="5+2 format meeting to be held in Vienna on November 27-28 | Новости  Приднестровья">
            <a:extLst>
              <a:ext uri="{FF2B5EF4-FFF2-40B4-BE49-F238E27FC236}">
                <a16:creationId xmlns:a16="http://schemas.microsoft.com/office/drawing/2014/main" id="{D5A1D023-190E-40D1-8967-1481D771C4A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2184" y="1988840"/>
            <a:ext cx="3931322" cy="26161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97067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iruutu 17">
            <a:extLst>
              <a:ext uri="{FF2B5EF4-FFF2-40B4-BE49-F238E27FC236}">
                <a16:creationId xmlns:a16="http://schemas.microsoft.com/office/drawing/2014/main" id="{C678D13C-FA22-4A5E-9933-EA773D4242E6}"/>
              </a:ext>
            </a:extLst>
          </p:cNvPr>
          <p:cNvSpPr txBox="1"/>
          <p:nvPr/>
        </p:nvSpPr>
        <p:spPr>
          <a:xfrm>
            <a:off x="2423592" y="404664"/>
            <a:ext cx="9509760" cy="729392"/>
          </a:xfrm>
          <a:prstGeom prst="rect">
            <a:avLst/>
          </a:prstGeom>
        </p:spPr>
        <p:txBody>
          <a:bodyPr vert="horz" lIns="91440" tIns="45720" rIns="91440" bIns="45720" rtlCol="0" anchor="b">
            <a:normAutofit/>
          </a:bodyPr>
          <a:lstStyle/>
          <a:p>
            <a:pPr lvl="0">
              <a:lnSpc>
                <a:spcPct val="90000"/>
              </a:lnSpc>
              <a:spcBef>
                <a:spcPct val="0"/>
              </a:spcBef>
              <a:spcAft>
                <a:spcPts val="600"/>
              </a:spcAft>
            </a:pPr>
            <a:r>
              <a:rPr lang="fi-FI" sz="3400" b="1" dirty="0" err="1">
                <a:solidFill>
                  <a:schemeClr val="tx2">
                    <a:lumMod val="75000"/>
                  </a:schemeClr>
                </a:solidFill>
                <a:latin typeface="+mj-lt"/>
                <a:ea typeface="+mj-ea"/>
                <a:cs typeface="+mj-cs"/>
              </a:rPr>
              <a:t>Civil</a:t>
            </a:r>
            <a:r>
              <a:rPr lang="fi-FI" sz="3400" b="1" dirty="0">
                <a:solidFill>
                  <a:schemeClr val="tx2">
                    <a:lumMod val="75000"/>
                  </a:schemeClr>
                </a:solidFill>
                <a:latin typeface="+mj-lt"/>
                <a:ea typeface="+mj-ea"/>
                <a:cs typeface="+mj-cs"/>
              </a:rPr>
              <a:t> </a:t>
            </a:r>
            <a:r>
              <a:rPr lang="fi-FI" sz="3400" b="1" dirty="0" err="1">
                <a:solidFill>
                  <a:schemeClr val="tx2">
                    <a:lumMod val="75000"/>
                  </a:schemeClr>
                </a:solidFill>
                <a:latin typeface="+mj-lt"/>
                <a:ea typeface="+mj-ea"/>
                <a:cs typeface="+mj-cs"/>
              </a:rPr>
              <a:t>society</a:t>
            </a:r>
            <a:r>
              <a:rPr lang="fi-FI" sz="3400" b="1" dirty="0">
                <a:solidFill>
                  <a:schemeClr val="tx2">
                    <a:lumMod val="75000"/>
                  </a:schemeClr>
                </a:solidFill>
                <a:latin typeface="+mj-lt"/>
                <a:ea typeface="+mj-ea"/>
                <a:cs typeface="+mj-cs"/>
              </a:rPr>
              <a:t> input in Peace </a:t>
            </a:r>
            <a:r>
              <a:rPr lang="fi-FI" sz="3400" b="1" dirty="0" err="1">
                <a:solidFill>
                  <a:schemeClr val="tx2">
                    <a:lumMod val="75000"/>
                  </a:schemeClr>
                </a:solidFill>
                <a:latin typeface="+mj-lt"/>
                <a:ea typeface="+mj-ea"/>
                <a:cs typeface="+mj-cs"/>
              </a:rPr>
              <a:t>negotiations</a:t>
            </a:r>
            <a:r>
              <a:rPr lang="fi-FI" sz="3400" b="1" dirty="0">
                <a:solidFill>
                  <a:schemeClr val="tx2">
                    <a:lumMod val="75000"/>
                  </a:schemeClr>
                </a:solidFill>
                <a:latin typeface="+mj-lt"/>
                <a:ea typeface="+mj-ea"/>
                <a:cs typeface="+mj-cs"/>
              </a:rPr>
              <a:t> </a:t>
            </a:r>
            <a:endParaRPr lang="fi-FI" sz="3400" dirty="0">
              <a:solidFill>
                <a:schemeClr val="tx2">
                  <a:lumMod val="75000"/>
                </a:schemeClr>
              </a:solidFill>
              <a:latin typeface="+mj-lt"/>
              <a:ea typeface="+mj-ea"/>
              <a:cs typeface="+mj-cs"/>
            </a:endParaRPr>
          </a:p>
        </p:txBody>
      </p:sp>
      <p:sp>
        <p:nvSpPr>
          <p:cNvPr id="22" name="Tekstiruutu 21">
            <a:extLst>
              <a:ext uri="{FF2B5EF4-FFF2-40B4-BE49-F238E27FC236}">
                <a16:creationId xmlns:a16="http://schemas.microsoft.com/office/drawing/2014/main" id="{867E371D-DC16-4E63-ABCE-5A9B39CB5C3D}"/>
              </a:ext>
            </a:extLst>
          </p:cNvPr>
          <p:cNvSpPr txBox="1"/>
          <p:nvPr/>
        </p:nvSpPr>
        <p:spPr>
          <a:xfrm>
            <a:off x="982256" y="1365186"/>
            <a:ext cx="10227488" cy="4127627"/>
          </a:xfrm>
          <a:prstGeom prst="rect">
            <a:avLst/>
          </a:prstGeom>
        </p:spPr>
        <p:txBody>
          <a:bodyPr vert="horz" lIns="91440" tIns="45720" rIns="91440" bIns="45720" rtlCol="0">
            <a:noAutofit/>
          </a:bodyPr>
          <a:lstStyle/>
          <a:p>
            <a:pPr indent="-228600">
              <a:lnSpc>
                <a:spcPct val="150000"/>
              </a:lnSpc>
              <a:spcAft>
                <a:spcPts val="600"/>
              </a:spcAft>
              <a:buClr>
                <a:schemeClr val="tx2"/>
              </a:buClr>
              <a:buSzPct val="80000"/>
              <a:buFont typeface="Wingdings" pitchFamily="2" charset="2"/>
              <a:buChar char="§"/>
            </a:pPr>
            <a:r>
              <a:rPr lang="fi-FI" sz="2000" dirty="0" err="1">
                <a:solidFill>
                  <a:schemeClr val="tx2"/>
                </a:solidFill>
                <a:latin typeface="Times New Roman" panose="02020603050405020304" pitchFamily="18" charset="0"/>
                <a:cs typeface="Times New Roman" panose="02020603050405020304" pitchFamily="18" charset="0"/>
              </a:rPr>
              <a:t>Actually</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more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than</a:t>
            </a:r>
            <a:r>
              <a:rPr lang="fi-FI" sz="2000" dirty="0">
                <a:solidFill>
                  <a:schemeClr val="tx2"/>
                </a:solidFill>
                <a:latin typeface="Times New Roman" panose="02020603050405020304" pitchFamily="18" charset="0"/>
                <a:cs typeface="Times New Roman" panose="02020603050405020304" pitchFamily="18" charset="0"/>
              </a:rPr>
              <a:t> 11.000 </a:t>
            </a:r>
            <a:r>
              <a:rPr lang="fi-FI" sz="2000" dirty="0" err="1">
                <a:solidFill>
                  <a:schemeClr val="tx2"/>
                </a:solidFill>
                <a:latin typeface="Times New Roman" panose="02020603050405020304" pitchFamily="18" charset="0"/>
                <a:cs typeface="Times New Roman" panose="02020603050405020304" pitchFamily="18" charset="0"/>
              </a:rPr>
              <a:t>civil</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society</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organizations</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are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registered</a:t>
            </a:r>
            <a:r>
              <a:rPr lang="fi-FI" sz="2000" dirty="0">
                <a:solidFill>
                  <a:schemeClr val="tx2"/>
                </a:solidFill>
                <a:latin typeface="Times New Roman" panose="02020603050405020304" pitchFamily="18" charset="0"/>
                <a:cs typeface="Times New Roman" panose="02020603050405020304" pitchFamily="18" charset="0"/>
              </a:rPr>
              <a:t> in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Republic</a:t>
            </a:r>
            <a:r>
              <a:rPr lang="fi-FI" sz="2000" dirty="0">
                <a:solidFill>
                  <a:schemeClr val="tx2"/>
                </a:solidFill>
                <a:latin typeface="Times New Roman" panose="02020603050405020304" pitchFamily="18" charset="0"/>
                <a:cs typeface="Times New Roman" panose="02020603050405020304" pitchFamily="18" charset="0"/>
              </a:rPr>
              <a:t> of Moldova  and </a:t>
            </a:r>
            <a:r>
              <a:rPr lang="fi-FI" sz="2000" dirty="0" err="1">
                <a:solidFill>
                  <a:schemeClr val="tx2"/>
                </a:solidFill>
                <a:latin typeface="Times New Roman" panose="02020603050405020304" pitchFamily="18" charset="0"/>
                <a:cs typeface="Times New Roman" panose="02020603050405020304" pitchFamily="18" charset="0"/>
              </a:rPr>
              <a:t>about</a:t>
            </a:r>
            <a:r>
              <a:rPr lang="fi-FI" sz="2000" dirty="0">
                <a:solidFill>
                  <a:schemeClr val="tx2"/>
                </a:solidFill>
                <a:latin typeface="Times New Roman" panose="02020603050405020304" pitchFamily="18" charset="0"/>
                <a:cs typeface="Times New Roman" panose="02020603050405020304" pitchFamily="18" charset="0"/>
              </a:rPr>
              <a:t> 3.000 NGO – in </a:t>
            </a:r>
            <a:r>
              <a:rPr lang="fi-FI" sz="2000" dirty="0" err="1">
                <a:solidFill>
                  <a:schemeClr val="tx2"/>
                </a:solidFill>
                <a:latin typeface="Times New Roman" panose="02020603050405020304" pitchFamily="18" charset="0"/>
                <a:cs typeface="Times New Roman" panose="02020603050405020304" pitchFamily="18" charset="0"/>
              </a:rPr>
              <a:t>Transdniestria</a:t>
            </a:r>
            <a:endParaRPr lang="fi-FI" sz="2000" dirty="0">
              <a:solidFill>
                <a:schemeClr val="tx2"/>
              </a:solidFill>
              <a:latin typeface="Times New Roman" panose="02020603050405020304" pitchFamily="18" charset="0"/>
              <a:cs typeface="Times New Roman" panose="02020603050405020304" pitchFamily="18" charset="0"/>
            </a:endParaRPr>
          </a:p>
          <a:p>
            <a:pPr indent="-228600">
              <a:lnSpc>
                <a:spcPct val="150000"/>
              </a:lnSpc>
              <a:spcAft>
                <a:spcPts val="600"/>
              </a:spcAft>
              <a:buClr>
                <a:schemeClr val="tx2"/>
              </a:buClr>
              <a:buSzPct val="80000"/>
              <a:buFont typeface="Wingdings" pitchFamily="2" charset="2"/>
              <a:buChar char="§"/>
            </a:pPr>
            <a:endParaRPr lang="fi-FI" sz="2000" dirty="0">
              <a:solidFill>
                <a:schemeClr val="tx2"/>
              </a:solidFill>
              <a:latin typeface="Times New Roman" panose="02020603050405020304" pitchFamily="18" charset="0"/>
              <a:cs typeface="Times New Roman" panose="02020603050405020304" pitchFamily="18" charset="0"/>
            </a:endParaRPr>
          </a:p>
          <a:p>
            <a:pPr marL="271463" indent="-228600">
              <a:lnSpc>
                <a:spcPct val="150000"/>
              </a:lnSpc>
              <a:spcAft>
                <a:spcPts val="600"/>
              </a:spcAft>
              <a:buClr>
                <a:schemeClr val="tx2"/>
              </a:buClr>
              <a:buSzPct val="80000"/>
              <a:buFont typeface="Wingdings" pitchFamily="2" charset="2"/>
              <a:buChar char="§"/>
            </a:pPr>
            <a:r>
              <a:rPr lang="fi-FI" sz="2000" b="1" dirty="0">
                <a:solidFill>
                  <a:schemeClr val="tx2"/>
                </a:solidFill>
                <a:latin typeface="Times New Roman" panose="02020603050405020304" pitchFamily="18" charset="0"/>
                <a:cs typeface="Times New Roman" panose="02020603050405020304" pitchFamily="18" charset="0"/>
              </a:rPr>
              <a:t>Human </a:t>
            </a:r>
            <a:r>
              <a:rPr lang="fi-FI" sz="2000" b="1" dirty="0" err="1">
                <a:solidFill>
                  <a:schemeClr val="tx2"/>
                </a:solidFill>
                <a:latin typeface="Times New Roman" panose="02020603050405020304" pitchFamily="18" charset="0"/>
                <a:cs typeface="Times New Roman" panose="02020603050405020304" pitchFamily="18" charset="0"/>
              </a:rPr>
              <a:t>rights</a:t>
            </a:r>
            <a:r>
              <a:rPr lang="fi-FI" sz="2000" b="1"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main </a:t>
            </a:r>
            <a:r>
              <a:rPr lang="fi-FI" sz="2000" dirty="0" err="1">
                <a:solidFill>
                  <a:schemeClr val="tx2"/>
                </a:solidFill>
                <a:latin typeface="Times New Roman" panose="02020603050405020304" pitchFamily="18" charset="0"/>
                <a:cs typeface="Times New Roman" panose="02020603050405020304" pitchFamily="18" charset="0"/>
              </a:rPr>
              <a:t>institution</a:t>
            </a:r>
            <a:r>
              <a:rPr lang="fi-FI" sz="2000" dirty="0">
                <a:solidFill>
                  <a:schemeClr val="tx2"/>
                </a:solidFill>
                <a:latin typeface="Times New Roman" panose="02020603050405020304" pitchFamily="18" charset="0"/>
                <a:cs typeface="Times New Roman" panose="02020603050405020304" pitchFamily="18" charset="0"/>
              </a:rPr>
              <a:t> is </a:t>
            </a:r>
            <a:r>
              <a:rPr lang="fi-FI" sz="2000" dirty="0" err="1">
                <a:solidFill>
                  <a:schemeClr val="tx2"/>
                </a:solidFill>
                <a:latin typeface="Times New Roman" panose="02020603050405020304" pitchFamily="18" charset="0"/>
                <a:cs typeface="Times New Roman" panose="02020603050405020304" pitchFamily="18" charset="0"/>
              </a:rPr>
              <a:t>Ombudsman</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office</a:t>
            </a:r>
            <a:r>
              <a:rPr lang="fi-FI" sz="2000" dirty="0">
                <a:solidFill>
                  <a:schemeClr val="tx2"/>
                </a:solidFill>
                <a:latin typeface="Times New Roman" panose="02020603050405020304" pitchFamily="18" charset="0"/>
                <a:cs typeface="Times New Roman" panose="02020603050405020304" pitchFamily="18" charset="0"/>
              </a:rPr>
              <a:t>. </a:t>
            </a:r>
          </a:p>
          <a:p>
            <a:pPr marL="271463" indent="-228600">
              <a:lnSpc>
                <a:spcPct val="150000"/>
              </a:lnSpc>
              <a:spcAft>
                <a:spcPts val="600"/>
              </a:spcAft>
              <a:buClr>
                <a:schemeClr val="tx2"/>
              </a:buClr>
              <a:buSzPct val="80000"/>
              <a:buFont typeface="Wingdings" pitchFamily="2" charset="2"/>
              <a:buChar char="§"/>
            </a:pPr>
            <a:r>
              <a:rPr lang="fi-FI" sz="2000" b="1" dirty="0" err="1">
                <a:solidFill>
                  <a:schemeClr val="tx2"/>
                </a:solidFill>
                <a:latin typeface="Times New Roman" panose="02020603050405020304" pitchFamily="18" charset="0"/>
                <a:cs typeface="Times New Roman" panose="02020603050405020304" pitchFamily="18" charset="0"/>
              </a:rPr>
              <a:t>Free</a:t>
            </a:r>
            <a:r>
              <a:rPr lang="fi-FI" sz="2000" b="1" dirty="0">
                <a:solidFill>
                  <a:schemeClr val="tx2"/>
                </a:solidFill>
                <a:latin typeface="Times New Roman" panose="02020603050405020304" pitchFamily="18" charset="0"/>
                <a:cs typeface="Times New Roman" panose="02020603050405020304" pitchFamily="18" charset="0"/>
              </a:rPr>
              <a:t> </a:t>
            </a:r>
            <a:r>
              <a:rPr lang="fi-FI" sz="2000" b="1" dirty="0" err="1">
                <a:solidFill>
                  <a:schemeClr val="tx2"/>
                </a:solidFill>
                <a:latin typeface="Times New Roman" panose="02020603050405020304" pitchFamily="18" charset="0"/>
                <a:cs typeface="Times New Roman" panose="02020603050405020304" pitchFamily="18" charset="0"/>
              </a:rPr>
              <a:t>movement</a:t>
            </a:r>
            <a:r>
              <a:rPr lang="fi-FI" sz="2000" b="1"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main </a:t>
            </a:r>
            <a:r>
              <a:rPr lang="fi-FI" sz="2000" dirty="0" err="1">
                <a:solidFill>
                  <a:schemeClr val="tx2"/>
                </a:solidFill>
                <a:latin typeface="Times New Roman" panose="02020603050405020304" pitchFamily="18" charset="0"/>
                <a:cs typeface="Times New Roman" panose="02020603050405020304" pitchFamily="18" charset="0"/>
              </a:rPr>
              <a:t>priority</a:t>
            </a:r>
            <a:r>
              <a:rPr lang="fi-FI" sz="2000" dirty="0">
                <a:solidFill>
                  <a:schemeClr val="tx2"/>
                </a:solidFill>
                <a:latin typeface="Times New Roman" panose="02020603050405020304" pitchFamily="18" charset="0"/>
                <a:cs typeface="Times New Roman" panose="02020603050405020304" pitchFamily="18" charset="0"/>
              </a:rPr>
              <a:t> is </a:t>
            </a:r>
            <a:r>
              <a:rPr lang="fi-FI" sz="2000" dirty="0" err="1">
                <a:solidFill>
                  <a:schemeClr val="tx2"/>
                </a:solidFill>
                <a:latin typeface="Times New Roman" panose="02020603050405020304" pitchFamily="18" charset="0"/>
                <a:cs typeface="Times New Roman" panose="02020603050405020304" pitchFamily="18" charset="0"/>
              </a:rPr>
              <a:t>elimination</a:t>
            </a:r>
            <a:r>
              <a:rPr lang="fi-FI" sz="2000" dirty="0">
                <a:solidFill>
                  <a:schemeClr val="tx2"/>
                </a:solidFill>
                <a:latin typeface="Times New Roman" panose="02020603050405020304" pitchFamily="18" charset="0"/>
                <a:cs typeface="Times New Roman" panose="02020603050405020304" pitchFamily="18" charset="0"/>
              </a:rPr>
              <a:t> of </a:t>
            </a:r>
            <a:r>
              <a:rPr lang="fi-FI" sz="2000" dirty="0" err="1">
                <a:solidFill>
                  <a:schemeClr val="tx2"/>
                </a:solidFill>
                <a:latin typeface="Times New Roman" panose="02020603050405020304" pitchFamily="18" charset="0"/>
                <a:cs typeface="Times New Roman" panose="02020603050405020304" pitchFamily="18" charset="0"/>
              </a:rPr>
              <a:t>all</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unjustified</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barriers</a:t>
            </a:r>
            <a:r>
              <a:rPr lang="fi-FI" sz="2000" dirty="0">
                <a:solidFill>
                  <a:schemeClr val="tx2"/>
                </a:solidFill>
                <a:latin typeface="Times New Roman" panose="02020603050405020304" pitchFamily="18" charset="0"/>
                <a:cs typeface="Times New Roman" panose="02020603050405020304" pitchFamily="18" charset="0"/>
              </a:rPr>
              <a:t> to </a:t>
            </a:r>
            <a:r>
              <a:rPr lang="fi-FI" sz="2000" dirty="0" err="1">
                <a:solidFill>
                  <a:schemeClr val="tx2"/>
                </a:solidFill>
                <a:latin typeface="Times New Roman" panose="02020603050405020304" pitchFamily="18" charset="0"/>
                <a:cs typeface="Times New Roman" panose="02020603050405020304" pitchFamily="18" charset="0"/>
              </a:rPr>
              <a:t>free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movement</a:t>
            </a:r>
            <a:r>
              <a:rPr lang="fi-FI" sz="2000" dirty="0">
                <a:solidFill>
                  <a:schemeClr val="tx2"/>
                </a:solidFill>
                <a:latin typeface="Times New Roman" panose="02020603050405020304" pitchFamily="18" charset="0"/>
                <a:cs typeface="Times New Roman" panose="02020603050405020304" pitchFamily="18" charset="0"/>
              </a:rPr>
              <a:t> in/</a:t>
            </a:r>
            <a:r>
              <a:rPr lang="fi-FI" sz="2000" dirty="0" err="1">
                <a:solidFill>
                  <a:schemeClr val="tx2"/>
                </a:solidFill>
                <a:latin typeface="Times New Roman" panose="02020603050405020304" pitchFamily="18" charset="0"/>
                <a:cs typeface="Times New Roman" panose="02020603050405020304" pitchFamily="18" charset="0"/>
              </a:rPr>
              <a:t>from</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localities</a:t>
            </a:r>
            <a:r>
              <a:rPr lang="fi-FI" sz="2000" dirty="0">
                <a:solidFill>
                  <a:schemeClr val="tx2"/>
                </a:solidFill>
                <a:latin typeface="Times New Roman" panose="02020603050405020304" pitchFamily="18" charset="0"/>
                <a:cs typeface="Times New Roman" panose="02020603050405020304" pitchFamily="18" charset="0"/>
              </a:rPr>
              <a:t> in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Transdniestrian</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region</a:t>
            </a:r>
            <a:endParaRPr lang="fi-FI" sz="2000" dirty="0">
              <a:solidFill>
                <a:schemeClr val="tx2"/>
              </a:solidFill>
              <a:latin typeface="Times New Roman" panose="02020603050405020304" pitchFamily="18" charset="0"/>
              <a:cs typeface="Times New Roman" panose="02020603050405020304" pitchFamily="18" charset="0"/>
            </a:endParaRPr>
          </a:p>
          <a:p>
            <a:pPr marL="271463" indent="-228600">
              <a:lnSpc>
                <a:spcPct val="150000"/>
              </a:lnSpc>
              <a:spcAft>
                <a:spcPts val="600"/>
              </a:spcAft>
              <a:buClr>
                <a:schemeClr val="tx2"/>
              </a:buClr>
              <a:buSzPct val="80000"/>
              <a:buFont typeface="Wingdings" pitchFamily="2" charset="2"/>
              <a:buChar char="§"/>
            </a:pPr>
            <a:r>
              <a:rPr lang="fi-FI" sz="2000" b="1" dirty="0" err="1">
                <a:solidFill>
                  <a:schemeClr val="tx2"/>
                </a:solidFill>
                <a:latin typeface="Times New Roman" panose="02020603050405020304" pitchFamily="18" charset="0"/>
                <a:cs typeface="Times New Roman" panose="02020603050405020304" pitchFamily="18" charset="0"/>
              </a:rPr>
              <a:t>Mass</a:t>
            </a:r>
            <a:r>
              <a:rPr lang="fi-FI" sz="2000" b="1" dirty="0">
                <a:solidFill>
                  <a:schemeClr val="tx2"/>
                </a:solidFill>
                <a:latin typeface="Times New Roman" panose="02020603050405020304" pitchFamily="18" charset="0"/>
                <a:cs typeface="Times New Roman" panose="02020603050405020304" pitchFamily="18" charset="0"/>
              </a:rPr>
              <a:t>-media. </a:t>
            </a:r>
            <a:r>
              <a:rPr lang="fi-FI" sz="2000" dirty="0" err="1">
                <a:solidFill>
                  <a:schemeClr val="tx2"/>
                </a:solidFill>
                <a:latin typeface="Times New Roman" panose="02020603050405020304" pitchFamily="18" charset="0"/>
                <a:cs typeface="Times New Roman" panose="02020603050405020304" pitchFamily="18" charset="0"/>
              </a:rPr>
              <a:t>Freedom</a:t>
            </a:r>
            <a:r>
              <a:rPr lang="fi-FI" sz="2000" dirty="0">
                <a:solidFill>
                  <a:schemeClr val="tx2"/>
                </a:solidFill>
                <a:latin typeface="Times New Roman" panose="02020603050405020304" pitchFamily="18" charset="0"/>
                <a:cs typeface="Times New Roman" panose="02020603050405020304" pitchFamily="18" charset="0"/>
              </a:rPr>
              <a:t> of </a:t>
            </a:r>
            <a:r>
              <a:rPr lang="fi-FI" sz="2000" dirty="0" err="1">
                <a:solidFill>
                  <a:schemeClr val="tx2"/>
                </a:solidFill>
                <a:latin typeface="Times New Roman" panose="02020603050405020304" pitchFamily="18" charset="0"/>
                <a:cs typeface="Times New Roman" panose="02020603050405020304" pitchFamily="18" charset="0"/>
              </a:rPr>
              <a:t>opinion</a:t>
            </a:r>
            <a:r>
              <a:rPr lang="fi-FI" sz="2000" dirty="0">
                <a:solidFill>
                  <a:schemeClr val="tx2"/>
                </a:solidFill>
                <a:latin typeface="Times New Roman" panose="02020603050405020304" pitchFamily="18" charset="0"/>
                <a:cs typeface="Times New Roman" panose="02020603050405020304" pitchFamily="18" charset="0"/>
              </a:rPr>
              <a:t> is </a:t>
            </a:r>
            <a:r>
              <a:rPr lang="fi-FI" sz="2000" dirty="0" err="1">
                <a:solidFill>
                  <a:schemeClr val="tx2"/>
                </a:solidFill>
                <a:latin typeface="Times New Roman" panose="02020603050405020304" pitchFamily="18" charset="0"/>
                <a:cs typeface="Times New Roman" panose="02020603050405020304" pitchFamily="18" charset="0"/>
              </a:rPr>
              <a:t>guaranted</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by</a:t>
            </a:r>
            <a:r>
              <a:rPr lang="fi-FI" sz="2000" dirty="0">
                <a:solidFill>
                  <a:schemeClr val="tx2"/>
                </a:solidFill>
                <a:latin typeface="Times New Roman" panose="02020603050405020304" pitchFamily="18" charset="0"/>
                <a:cs typeface="Times New Roman" panose="02020603050405020304" pitchFamily="18" charset="0"/>
              </a:rPr>
              <a:t> art. 32 and 34 of Moldovan </a:t>
            </a:r>
            <a:r>
              <a:rPr lang="fi-FI" sz="2000" dirty="0" err="1">
                <a:solidFill>
                  <a:schemeClr val="tx2"/>
                </a:solidFill>
                <a:latin typeface="Times New Roman" panose="02020603050405020304" pitchFamily="18" charset="0"/>
                <a:cs typeface="Times New Roman" panose="02020603050405020304" pitchFamily="18" charset="0"/>
              </a:rPr>
              <a:t>Constitution</a:t>
            </a:r>
            <a:r>
              <a:rPr lang="fi-FI" sz="2000" dirty="0">
                <a:solidFill>
                  <a:schemeClr val="tx2"/>
                </a:solidFill>
                <a:latin typeface="Times New Roman" panose="02020603050405020304" pitchFamily="18" charset="0"/>
                <a:cs typeface="Times New Roman" panose="02020603050405020304" pitchFamily="18" charset="0"/>
              </a:rPr>
              <a:t> and a </a:t>
            </a:r>
            <a:r>
              <a:rPr lang="fi-FI" sz="2000" dirty="0" err="1">
                <a:solidFill>
                  <a:schemeClr val="tx2"/>
                </a:solidFill>
                <a:latin typeface="Times New Roman" panose="02020603050405020304" pitchFamily="18" charset="0"/>
                <a:cs typeface="Times New Roman" panose="02020603050405020304" pitchFamily="18" charset="0"/>
              </a:rPr>
              <a:t>lot</a:t>
            </a:r>
            <a:r>
              <a:rPr lang="fi-FI" sz="2000" dirty="0">
                <a:solidFill>
                  <a:schemeClr val="tx2"/>
                </a:solidFill>
                <a:latin typeface="Times New Roman" panose="02020603050405020304" pitchFamily="18" charset="0"/>
                <a:cs typeface="Times New Roman" panose="02020603050405020304" pitchFamily="18" charset="0"/>
              </a:rPr>
              <a:t> of </a:t>
            </a:r>
            <a:r>
              <a:rPr lang="fi-FI" sz="2000" dirty="0" err="1">
                <a:solidFill>
                  <a:schemeClr val="tx2"/>
                </a:solidFill>
                <a:latin typeface="Times New Roman" panose="02020603050405020304" pitchFamily="18" charset="0"/>
                <a:cs typeface="Times New Roman" panose="02020603050405020304" pitchFamily="18" charset="0"/>
              </a:rPr>
              <a:t>normative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acts</a:t>
            </a:r>
            <a:r>
              <a:rPr lang="fi-FI" sz="2000" dirty="0">
                <a:solidFill>
                  <a:schemeClr val="tx2"/>
                </a:solidFill>
                <a:latin typeface="Times New Roman" panose="02020603050405020304" pitchFamily="18" charset="0"/>
                <a:cs typeface="Times New Roman" panose="02020603050405020304" pitchFamily="18" charset="0"/>
              </a:rPr>
              <a:t>. </a:t>
            </a:r>
          </a:p>
          <a:p>
            <a:pPr marL="271463" indent="-228600">
              <a:lnSpc>
                <a:spcPct val="150000"/>
              </a:lnSpc>
              <a:spcAft>
                <a:spcPts val="600"/>
              </a:spcAft>
              <a:buClr>
                <a:schemeClr val="tx2"/>
              </a:buClr>
              <a:buSzPct val="80000"/>
              <a:buFont typeface="Wingdings" pitchFamily="2" charset="2"/>
              <a:buChar char="§"/>
            </a:pPr>
            <a:r>
              <a:rPr lang="fi-FI" sz="2000" b="1" dirty="0" err="1">
                <a:solidFill>
                  <a:schemeClr val="tx2"/>
                </a:solidFill>
                <a:latin typeface="Times New Roman" panose="02020603050405020304" pitchFamily="18" charset="0"/>
                <a:cs typeface="Times New Roman" panose="02020603050405020304" pitchFamily="18" charset="0"/>
              </a:rPr>
              <a:t>Confidence-building</a:t>
            </a:r>
            <a:r>
              <a:rPr lang="fi-FI" sz="2000" b="1" dirty="0">
                <a:solidFill>
                  <a:schemeClr val="tx2"/>
                </a:solidFill>
                <a:latin typeface="Times New Roman" panose="02020603050405020304" pitchFamily="18" charset="0"/>
                <a:cs typeface="Times New Roman" panose="02020603050405020304" pitchFamily="18" charset="0"/>
              </a:rPr>
              <a:t> </a:t>
            </a:r>
            <a:r>
              <a:rPr lang="fi-FI" sz="2000" b="1" dirty="0" err="1">
                <a:solidFill>
                  <a:schemeClr val="tx2"/>
                </a:solidFill>
                <a:latin typeface="Times New Roman" panose="02020603050405020304" pitchFamily="18" charset="0"/>
                <a:cs typeface="Times New Roman" panose="02020603050405020304" pitchFamily="18" charset="0"/>
              </a:rPr>
              <a:t>measures</a:t>
            </a:r>
            <a:r>
              <a:rPr lang="fi-FI" sz="2000" dirty="0">
                <a:solidFill>
                  <a:schemeClr val="tx2"/>
                </a:solidFill>
                <a:latin typeface="Times New Roman" panose="02020603050405020304" pitchFamily="18" charset="0"/>
                <a:cs typeface="Times New Roman" panose="02020603050405020304" pitchFamily="18" charset="0"/>
              </a:rPr>
              <a:t> to </a:t>
            </a:r>
            <a:r>
              <a:rPr lang="fi-FI" sz="2000" dirty="0" err="1">
                <a:solidFill>
                  <a:schemeClr val="tx2"/>
                </a:solidFill>
                <a:latin typeface="Times New Roman" panose="02020603050405020304" pitchFamily="18" charset="0"/>
                <a:cs typeface="Times New Roman" panose="02020603050405020304" pitchFamily="18" charset="0"/>
              </a:rPr>
              <a:t>improve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cooperation</a:t>
            </a:r>
            <a:r>
              <a:rPr lang="fi-FI" sz="2000" dirty="0">
                <a:solidFill>
                  <a:schemeClr val="tx2"/>
                </a:solidFill>
                <a:latin typeface="Times New Roman" panose="02020603050405020304" pitchFamily="18" charset="0"/>
                <a:cs typeface="Times New Roman" panose="02020603050405020304" pitchFamily="18" charset="0"/>
              </a:rPr>
              <a:t> and </a:t>
            </a:r>
            <a:r>
              <a:rPr lang="fi-FI" sz="2000" dirty="0" err="1">
                <a:solidFill>
                  <a:schemeClr val="tx2"/>
                </a:solidFill>
                <a:latin typeface="Times New Roman" panose="02020603050405020304" pitchFamily="18" charset="0"/>
                <a:cs typeface="Times New Roman" panose="02020603050405020304" pitchFamily="18" charset="0"/>
              </a:rPr>
              <a:t>distinct</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support</a:t>
            </a:r>
            <a:r>
              <a:rPr lang="fi-FI" sz="2000" dirty="0">
                <a:solidFill>
                  <a:schemeClr val="tx2"/>
                </a:solidFill>
                <a:latin typeface="Times New Roman" panose="02020603050405020304" pitchFamily="18" charset="0"/>
                <a:cs typeface="Times New Roman" panose="02020603050405020304" pitchFamily="18" charset="0"/>
              </a:rPr>
              <a:t> for </a:t>
            </a:r>
            <a:r>
              <a:rPr lang="fi-FI" sz="2000" dirty="0" err="1">
                <a:solidFill>
                  <a:schemeClr val="tx2"/>
                </a:solidFill>
                <a:latin typeface="Times New Roman" panose="02020603050405020304" pitchFamily="18" charset="0"/>
                <a:cs typeface="Times New Roman" panose="02020603050405020304" pitchFamily="18" charset="0"/>
              </a:rPr>
              <a:t>keeping</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dialogue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between</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inhabitants</a:t>
            </a:r>
            <a:r>
              <a:rPr lang="fi-FI" sz="2000" dirty="0">
                <a:solidFill>
                  <a:schemeClr val="tx2"/>
                </a:solidFill>
                <a:latin typeface="Times New Roman" panose="02020603050405020304" pitchFamily="18" charset="0"/>
                <a:cs typeface="Times New Roman" panose="02020603050405020304" pitchFamily="18" charset="0"/>
              </a:rPr>
              <a:t> and </a:t>
            </a:r>
            <a:r>
              <a:rPr lang="fi-FI" sz="2000" dirty="0" err="1">
                <a:solidFill>
                  <a:schemeClr val="tx2"/>
                </a:solidFill>
                <a:latin typeface="Times New Roman" panose="02020603050405020304" pitchFamily="18" charset="0"/>
                <a:cs typeface="Times New Roman" panose="02020603050405020304" pitchFamily="18" charset="0"/>
              </a:rPr>
              <a:t>civil</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activists</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from</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two</a:t>
            </a:r>
            <a:r>
              <a:rPr lang="fi-FI" sz="2000" dirty="0">
                <a:solidFill>
                  <a:schemeClr val="tx2"/>
                </a:solidFill>
                <a:latin typeface="Times New Roman" panose="02020603050405020304" pitchFamily="18" charset="0"/>
                <a:cs typeface="Times New Roman" panose="02020603050405020304" pitchFamily="18" charset="0"/>
              </a:rPr>
              <a:t> </a:t>
            </a:r>
            <a:r>
              <a:rPr lang="fi-FI" sz="2000" dirty="0" err="1">
                <a:solidFill>
                  <a:schemeClr val="tx2"/>
                </a:solidFill>
                <a:latin typeface="Times New Roman" panose="02020603050405020304" pitchFamily="18" charset="0"/>
                <a:cs typeface="Times New Roman" panose="02020603050405020304" pitchFamily="18" charset="0"/>
              </a:rPr>
              <a:t>banks</a:t>
            </a:r>
            <a:r>
              <a:rPr lang="fi-FI" sz="2000" dirty="0">
                <a:solidFill>
                  <a:schemeClr val="tx2"/>
                </a:solidFill>
                <a:latin typeface="Times New Roman" panose="02020603050405020304" pitchFamily="18" charset="0"/>
                <a:cs typeface="Times New Roman" panose="02020603050405020304" pitchFamily="18" charset="0"/>
              </a:rPr>
              <a:t> of </a:t>
            </a:r>
            <a:r>
              <a:rPr lang="fi-FI" sz="2000" dirty="0" err="1">
                <a:solidFill>
                  <a:schemeClr val="tx2"/>
                </a:solidFill>
                <a:latin typeface="Times New Roman" panose="02020603050405020304" pitchFamily="18" charset="0"/>
                <a:cs typeface="Times New Roman" panose="02020603050405020304" pitchFamily="18" charset="0"/>
              </a:rPr>
              <a:t>the</a:t>
            </a:r>
            <a:r>
              <a:rPr lang="fi-FI" sz="2000" dirty="0">
                <a:solidFill>
                  <a:schemeClr val="tx2"/>
                </a:solidFill>
                <a:latin typeface="Times New Roman" panose="02020603050405020304" pitchFamily="18" charset="0"/>
                <a:cs typeface="Times New Roman" panose="02020603050405020304" pitchFamily="18" charset="0"/>
              </a:rPr>
              <a:t> River. </a:t>
            </a:r>
            <a:r>
              <a:rPr lang="fi-FI" sz="2000" dirty="0">
                <a:solidFill>
                  <a:schemeClr val="tx2"/>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58643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ruutu 6">
            <a:extLst>
              <a:ext uri="{FF2B5EF4-FFF2-40B4-BE49-F238E27FC236}">
                <a16:creationId xmlns:a16="http://schemas.microsoft.com/office/drawing/2014/main" id="{87E38311-45D5-4BFA-99B4-8A02E65F6E55}"/>
              </a:ext>
            </a:extLst>
          </p:cNvPr>
          <p:cNvSpPr txBox="1"/>
          <p:nvPr/>
        </p:nvSpPr>
        <p:spPr>
          <a:xfrm>
            <a:off x="119337" y="6381328"/>
            <a:ext cx="3384376" cy="253916"/>
          </a:xfrm>
          <a:prstGeom prst="rect">
            <a:avLst/>
          </a:prstGeom>
          <a:noFill/>
        </p:spPr>
        <p:txBody>
          <a:bodyPr wrap="square">
            <a:spAutoFit/>
          </a:bodyPr>
          <a:lstStyle/>
          <a:p>
            <a:r>
              <a:rPr lang="fi-FI" sz="1050" dirty="0">
                <a:solidFill>
                  <a:schemeClr val="bg1"/>
                </a:solidFill>
              </a:rPr>
              <a:t>http://ombudsman.md/en/</a:t>
            </a:r>
          </a:p>
        </p:txBody>
      </p:sp>
      <p:sp>
        <p:nvSpPr>
          <p:cNvPr id="9" name="Tekstiruutu 8">
            <a:extLst>
              <a:ext uri="{FF2B5EF4-FFF2-40B4-BE49-F238E27FC236}">
                <a16:creationId xmlns:a16="http://schemas.microsoft.com/office/drawing/2014/main" id="{AC6A5592-E758-424C-B402-5709984D26EC}"/>
              </a:ext>
            </a:extLst>
          </p:cNvPr>
          <p:cNvSpPr txBox="1"/>
          <p:nvPr/>
        </p:nvSpPr>
        <p:spPr>
          <a:xfrm>
            <a:off x="335360" y="692696"/>
            <a:ext cx="4104456" cy="1107996"/>
          </a:xfrm>
          <a:prstGeom prst="rect">
            <a:avLst/>
          </a:prstGeom>
          <a:noFill/>
        </p:spPr>
        <p:txBody>
          <a:bodyPr wrap="square">
            <a:spAutoFit/>
          </a:bodyPr>
          <a:lstStyle/>
          <a:p>
            <a:pPr algn="ctr"/>
            <a:r>
              <a:rPr lang="en-US" sz="33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Ombudsman’s Office</a:t>
            </a:r>
          </a:p>
          <a:p>
            <a:pPr algn="ctr"/>
            <a:r>
              <a:rPr lang="ro-RO" sz="33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Main objectives</a:t>
            </a:r>
            <a:endParaRPr lang="fi-FI" sz="3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kstiruutu 11">
            <a:extLst>
              <a:ext uri="{FF2B5EF4-FFF2-40B4-BE49-F238E27FC236}">
                <a16:creationId xmlns:a16="http://schemas.microsoft.com/office/drawing/2014/main" id="{75E0793A-21E6-497C-8712-5F18EAD96818}"/>
              </a:ext>
            </a:extLst>
          </p:cNvPr>
          <p:cNvSpPr txBox="1"/>
          <p:nvPr/>
        </p:nvSpPr>
        <p:spPr>
          <a:xfrm>
            <a:off x="5231904" y="476672"/>
            <a:ext cx="6480720" cy="6093976"/>
          </a:xfrm>
          <a:prstGeom prst="rect">
            <a:avLst/>
          </a:prstGeom>
          <a:noFill/>
        </p:spPr>
        <p:txBody>
          <a:bodyPr wrap="square">
            <a:spAutoFit/>
          </a:bodyPr>
          <a:lstStyle/>
          <a:p>
            <a:pPr algn="just">
              <a:lnSpc>
                <a:spcPct val="150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The </a:t>
            </a:r>
            <a:r>
              <a:rPr lang="ro-RO" sz="2000" dirty="0">
                <a:latin typeface="Times New Roman" panose="02020603050405020304" pitchFamily="18" charset="0"/>
                <a:ea typeface="Calibri" panose="020F0502020204030204" pitchFamily="34" charset="0"/>
                <a:cs typeface="Times New Roman" panose="02020603050405020304" pitchFamily="18" charset="0"/>
              </a:rPr>
              <a:t>Moldovan </a:t>
            </a:r>
            <a:r>
              <a:rPr lang="en-US" sz="2000" dirty="0">
                <a:latin typeface="Times New Roman" panose="02020603050405020304" pitchFamily="18" charset="0"/>
                <a:ea typeface="Calibri" panose="020F0502020204030204" pitchFamily="34" charset="0"/>
                <a:cs typeface="Times New Roman" panose="02020603050405020304" pitchFamily="18" charset="0"/>
              </a:rPr>
              <a:t>Government expressed its firm</a:t>
            </a:r>
            <a:r>
              <a:rPr lang="ro-RO"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commitment to further support </a:t>
            </a:r>
            <a:r>
              <a:rPr lang="ro-RO" sz="2000" dirty="0">
                <a:latin typeface="Times New Roman" panose="02020603050405020304" pitchFamily="18" charset="0"/>
                <a:ea typeface="Calibri" panose="020F0502020204030204" pitchFamily="34" charset="0"/>
                <a:cs typeface="Times New Roman" panose="02020603050405020304" pitchFamily="18" charset="0"/>
              </a:rPr>
              <a:t>to this </a:t>
            </a:r>
            <a:r>
              <a:rPr lang="en-US" sz="2000" dirty="0">
                <a:latin typeface="Times New Roman" panose="02020603050405020304" pitchFamily="18" charset="0"/>
                <a:cs typeface="Times New Roman" panose="02020603050405020304" pitchFamily="18" charset="0"/>
              </a:rPr>
              <a:t>autonomous public authority</a:t>
            </a:r>
            <a:r>
              <a:rPr lang="ro-RO"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with clear objectives such as: </a:t>
            </a:r>
            <a:endParaRPr lang="en-US" sz="2000" dirty="0">
              <a:latin typeface="Times New Roman" panose="02020603050405020304" pitchFamily="18" charset="0"/>
              <a:cs typeface="Times New Roman" panose="02020603050405020304" pitchFamily="18" charset="0"/>
            </a:endParaRPr>
          </a:p>
          <a:p>
            <a:pPr marL="446088" indent="-271463"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contributes to improving the legislation and the practices in the area of human rights and freedoms.</a:t>
            </a:r>
            <a:endParaRPr lang="ro-RO" sz="2000" dirty="0">
              <a:latin typeface="Times New Roman" panose="02020603050405020304" pitchFamily="18" charset="0"/>
              <a:cs typeface="Times New Roman" panose="02020603050405020304" pitchFamily="18" charset="0"/>
            </a:endParaRPr>
          </a:p>
          <a:p>
            <a:pPr marL="446088" indent="-271463"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monitors the level of observance of human rights and freedoms </a:t>
            </a:r>
            <a:endParaRPr lang="ro-RO" sz="2000" dirty="0">
              <a:latin typeface="Times New Roman" panose="02020603050405020304" pitchFamily="18" charset="0"/>
              <a:cs typeface="Times New Roman" panose="02020603050405020304" pitchFamily="18" charset="0"/>
            </a:endParaRPr>
          </a:p>
          <a:p>
            <a:pPr marL="446088" indent="-271463"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ensures promotion of human rights and freedoms in the society</a:t>
            </a:r>
            <a:endParaRPr lang="ro-RO" sz="2000" dirty="0">
              <a:latin typeface="Times New Roman" panose="02020603050405020304" pitchFamily="18" charset="0"/>
              <a:cs typeface="Times New Roman" panose="02020603050405020304" pitchFamily="18" charset="0"/>
            </a:endParaRPr>
          </a:p>
          <a:p>
            <a:pPr marL="446088" indent="-271463"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ensures the collaboration with the national and international non-commercial organizations in the area of human rights’ and freedoms’ defense and with mass-media</a:t>
            </a:r>
          </a:p>
        </p:txBody>
      </p:sp>
      <p:pic>
        <p:nvPicPr>
          <p:cNvPr id="2050" name="Picture 2"/>
          <p:cNvPicPr>
            <a:picLocks noChangeAspect="1" noChangeArrowheads="1"/>
          </p:cNvPicPr>
          <p:nvPr/>
        </p:nvPicPr>
        <p:blipFill>
          <a:blip r:embed="rId2" cstate="print"/>
          <a:srcRect/>
          <a:stretch>
            <a:fillRect/>
          </a:stretch>
        </p:blipFill>
        <p:spPr bwMode="auto">
          <a:xfrm>
            <a:off x="551384" y="2780928"/>
            <a:ext cx="3827184" cy="2304256"/>
          </a:xfrm>
          <a:prstGeom prst="rect">
            <a:avLst/>
          </a:prstGeom>
          <a:noFill/>
          <a:ln w="9525">
            <a:noFill/>
            <a:miter lim="800000"/>
            <a:headEnd/>
            <a:tailEnd/>
          </a:ln>
          <a:effectLst/>
        </p:spPr>
      </p:pic>
    </p:spTree>
    <p:extLst>
      <p:ext uri="{BB962C8B-B14F-4D97-AF65-F5344CB8AC3E}">
        <p14:creationId xmlns:p14="http://schemas.microsoft.com/office/powerpoint/2010/main" val="928630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iruutu 17">
            <a:extLst>
              <a:ext uri="{FF2B5EF4-FFF2-40B4-BE49-F238E27FC236}">
                <a16:creationId xmlns:a16="http://schemas.microsoft.com/office/drawing/2014/main" id="{C678D13C-FA22-4A5E-9933-EA773D4242E6}"/>
              </a:ext>
            </a:extLst>
          </p:cNvPr>
          <p:cNvSpPr txBox="1"/>
          <p:nvPr/>
        </p:nvSpPr>
        <p:spPr>
          <a:xfrm>
            <a:off x="383928" y="575554"/>
            <a:ext cx="6984776" cy="553998"/>
          </a:xfrm>
          <a:prstGeom prst="rect">
            <a:avLst/>
          </a:prstGeom>
          <a:noFill/>
        </p:spPr>
        <p:txBody>
          <a:bodyPr wrap="square">
            <a:spAutoFit/>
          </a:bodyPr>
          <a:lstStyle/>
          <a:p>
            <a:pPr lvl="0" algn="ctr"/>
            <a:r>
              <a:rPr lang="en-US" sz="3000" b="1" dirty="0"/>
              <a:t>Role of </a:t>
            </a:r>
            <a:r>
              <a:rPr lang="ro-RO" sz="3000" b="1" dirty="0"/>
              <a:t>EU and </a:t>
            </a:r>
            <a:r>
              <a:rPr lang="en-US" sz="3000" b="1" dirty="0"/>
              <a:t>U</a:t>
            </a:r>
            <a:r>
              <a:rPr lang="ro-RO" sz="3000" b="1" dirty="0"/>
              <a:t>NDP</a:t>
            </a:r>
            <a:endParaRPr lang="ru-RU" sz="3000" dirty="0"/>
          </a:p>
        </p:txBody>
      </p:sp>
      <p:sp>
        <p:nvSpPr>
          <p:cNvPr id="22" name="Tekstiruutu 21">
            <a:extLst>
              <a:ext uri="{FF2B5EF4-FFF2-40B4-BE49-F238E27FC236}">
                <a16:creationId xmlns:a16="http://schemas.microsoft.com/office/drawing/2014/main" id="{867E371D-DC16-4E63-ABCE-5A9B39CB5C3D}"/>
              </a:ext>
            </a:extLst>
          </p:cNvPr>
          <p:cNvSpPr txBox="1"/>
          <p:nvPr/>
        </p:nvSpPr>
        <p:spPr>
          <a:xfrm>
            <a:off x="288479" y="1628800"/>
            <a:ext cx="6768752" cy="4653646"/>
          </a:xfrm>
          <a:prstGeom prst="rect">
            <a:avLst/>
          </a:prstGeom>
          <a:noFill/>
        </p:spPr>
        <p:txBody>
          <a:bodyPr wrap="square">
            <a:spAutoFit/>
          </a:bodyPr>
          <a:lstStyle/>
          <a:p>
            <a:pPr marL="358775" lvl="0" indent="-358775" algn="just">
              <a:lnSpc>
                <a:spcPct val="150000"/>
              </a:lnSpc>
              <a:buFont typeface="Wingdings" pitchFamily="2" charset="2"/>
              <a:buChar char="§"/>
            </a:pPr>
            <a:r>
              <a:rPr lang="en-US" sz="2000" dirty="0">
                <a:latin typeface="Times New Roman" panose="02020603050405020304" pitchFamily="18" charset="0"/>
                <a:cs typeface="Times New Roman" panose="02020603050405020304" pitchFamily="18" charset="0"/>
              </a:rPr>
              <a:t>The EU plays an important role and is actively involved in these processes. </a:t>
            </a:r>
          </a:p>
          <a:p>
            <a:pPr marL="358775" lvl="0" indent="-358775" algn="just">
              <a:lnSpc>
                <a:spcPct val="150000"/>
              </a:lnSpc>
              <a:buFont typeface="Wingdings" pitchFamily="2" charset="2"/>
              <a:buChar char="§"/>
            </a:pPr>
            <a:r>
              <a:rPr lang="en-US" sz="2000" dirty="0">
                <a:latin typeface="Times New Roman" panose="02020603050405020304" pitchFamily="18" charset="0"/>
                <a:cs typeface="Times New Roman" panose="02020603050405020304" pitchFamily="18" charset="0"/>
              </a:rPr>
              <a:t>Thus, the EU, together with UNDP Moldova has funded hundreds of sustainable development projects involving civil actors on both banks of the </a:t>
            </a:r>
            <a:r>
              <a:rPr lang="en-US" sz="2000" dirty="0" err="1">
                <a:latin typeface="Times New Roman" panose="02020603050405020304" pitchFamily="18" charset="0"/>
                <a:cs typeface="Times New Roman" panose="02020603050405020304" pitchFamily="18" charset="0"/>
              </a:rPr>
              <a:t>Nistru</a:t>
            </a:r>
            <a:r>
              <a:rPr lang="en-US" sz="2000" dirty="0">
                <a:latin typeface="Times New Roman" panose="02020603050405020304" pitchFamily="18" charset="0"/>
                <a:cs typeface="Times New Roman" panose="02020603050405020304" pitchFamily="18" charset="0"/>
              </a:rPr>
              <a:t> River and strengthening confidence-building measures among people. </a:t>
            </a:r>
          </a:p>
          <a:p>
            <a:pPr marL="358775" lvl="0" indent="-358775" algn="just">
              <a:lnSpc>
                <a:spcPct val="150000"/>
              </a:lnSpc>
              <a:buFont typeface="Wingdings" pitchFamily="2" charset="2"/>
              <a:buChar char="§"/>
            </a:pPr>
            <a:r>
              <a:rPr lang="en-US" sz="2000" dirty="0">
                <a:latin typeface="Times New Roman" panose="02020603050405020304" pitchFamily="18" charset="0"/>
                <a:cs typeface="Times New Roman" panose="02020603050405020304" pitchFamily="18" charset="0"/>
              </a:rPr>
              <a:t>Therefore, in the period 2009-2021, 5 phases of the „Support to Confidence Building Measures” (CBM) Program were implemented, with a total budget of 14.3 million euro and 21.79 ml</a:t>
            </a:r>
            <a:r>
              <a:rPr lang="ro-RO" sz="2000" dirty="0">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pic>
        <p:nvPicPr>
          <p:cNvPr id="1029" name="Picture 5"/>
          <p:cNvPicPr>
            <a:picLocks noChangeAspect="1" noChangeArrowheads="1"/>
          </p:cNvPicPr>
          <p:nvPr/>
        </p:nvPicPr>
        <p:blipFill>
          <a:blip r:embed="rId2" cstate="print"/>
          <a:srcRect/>
          <a:stretch>
            <a:fillRect/>
          </a:stretch>
        </p:blipFill>
        <p:spPr bwMode="auto">
          <a:xfrm>
            <a:off x="7680176" y="1247552"/>
            <a:ext cx="4223345" cy="3945704"/>
          </a:xfrm>
          <a:prstGeom prst="rect">
            <a:avLst/>
          </a:prstGeom>
          <a:ln>
            <a:noFill/>
          </a:ln>
          <a:effectLst>
            <a:softEdge rad="112500"/>
          </a:effectLst>
        </p:spPr>
      </p:pic>
    </p:spTree>
    <p:extLst>
      <p:ext uri="{BB962C8B-B14F-4D97-AF65-F5344CB8AC3E}">
        <p14:creationId xmlns:p14="http://schemas.microsoft.com/office/powerpoint/2010/main" val="1158643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iruutu 17">
            <a:extLst>
              <a:ext uri="{FF2B5EF4-FFF2-40B4-BE49-F238E27FC236}">
                <a16:creationId xmlns:a16="http://schemas.microsoft.com/office/drawing/2014/main" id="{C678D13C-FA22-4A5E-9933-EA773D4242E6}"/>
              </a:ext>
            </a:extLst>
          </p:cNvPr>
          <p:cNvSpPr txBox="1"/>
          <p:nvPr/>
        </p:nvSpPr>
        <p:spPr>
          <a:xfrm>
            <a:off x="335360" y="404664"/>
            <a:ext cx="6984776" cy="553998"/>
          </a:xfrm>
          <a:prstGeom prst="rect">
            <a:avLst/>
          </a:prstGeom>
          <a:noFill/>
        </p:spPr>
        <p:txBody>
          <a:bodyPr wrap="square">
            <a:spAutoFit/>
          </a:bodyPr>
          <a:lstStyle/>
          <a:p>
            <a:pPr lvl="0" algn="ctr"/>
            <a:r>
              <a:rPr lang="en-US" sz="3000" b="1" dirty="0"/>
              <a:t>Role of </a:t>
            </a:r>
            <a:r>
              <a:rPr lang="ro-RO" sz="3000" b="1" dirty="0"/>
              <a:t>Council of Europe</a:t>
            </a:r>
            <a:endParaRPr lang="ru-RU" sz="3000" dirty="0"/>
          </a:p>
        </p:txBody>
      </p:sp>
      <p:sp>
        <p:nvSpPr>
          <p:cNvPr id="22" name="Tekstiruutu 21">
            <a:extLst>
              <a:ext uri="{FF2B5EF4-FFF2-40B4-BE49-F238E27FC236}">
                <a16:creationId xmlns:a16="http://schemas.microsoft.com/office/drawing/2014/main" id="{867E371D-DC16-4E63-ABCE-5A9B39CB5C3D}"/>
              </a:ext>
            </a:extLst>
          </p:cNvPr>
          <p:cNvSpPr txBox="1"/>
          <p:nvPr/>
        </p:nvSpPr>
        <p:spPr>
          <a:xfrm>
            <a:off x="263352" y="1124744"/>
            <a:ext cx="6768752" cy="5115311"/>
          </a:xfrm>
          <a:prstGeom prst="rect">
            <a:avLst/>
          </a:prstGeom>
          <a:noFill/>
        </p:spPr>
        <p:txBody>
          <a:bodyPr wrap="square">
            <a:spAutoFit/>
          </a:bodyPr>
          <a:lstStyle/>
          <a:p>
            <a:pPr lvl="0" algn="just">
              <a:lnSpc>
                <a:spcPct val="150000"/>
              </a:lnSpc>
            </a:pPr>
            <a:r>
              <a:rPr lang="en-US" sz="2000" dirty="0">
                <a:latin typeface="Times New Roman" panose="02020603050405020304" pitchFamily="18" charset="0"/>
                <a:cs typeface="Times New Roman" panose="02020603050405020304" pitchFamily="18" charset="0"/>
              </a:rPr>
              <a:t>Council of Europe constantly carried out projects since 2010 and has allocated around € 2.5 million through action plans to support democratic reforms in the Republic of Moldova: </a:t>
            </a:r>
          </a:p>
          <a:p>
            <a:pPr marL="174625" lvl="0" indent="-174625" algn="just">
              <a:lnSpc>
                <a:spcPct val="150000"/>
              </a:lnSpc>
              <a:buFont typeface="Arial" pitchFamily="34" charset="0"/>
              <a:buChar char="•"/>
            </a:pPr>
            <a:r>
              <a:rPr lang="en-US" sz="2000" dirty="0">
                <a:latin typeface="Times New Roman" panose="02020603050405020304" pitchFamily="18" charset="0"/>
                <a:cs typeface="Times New Roman" panose="02020603050405020304" pitchFamily="18" charset="0"/>
              </a:rPr>
              <a:t>In the areas of human rights in places of detention and in the social sphere, media, civil society, inclusive education for people with disabilities, the collaboration of professionals in educational institutions and the medical field. </a:t>
            </a:r>
          </a:p>
          <a:p>
            <a:pPr marL="174625" lvl="0" indent="-174625" algn="just">
              <a:lnSpc>
                <a:spcPct val="150000"/>
              </a:lnSpc>
              <a:buFont typeface="Arial" pitchFamily="34" charset="0"/>
              <a:buChar char="•"/>
            </a:pPr>
            <a:r>
              <a:rPr lang="en-US" sz="2000" dirty="0">
                <a:latin typeface="Times New Roman" panose="02020603050405020304" pitchFamily="18" charset="0"/>
                <a:cs typeface="Times New Roman" panose="02020603050405020304" pitchFamily="18" charset="0"/>
              </a:rPr>
              <a:t>Transfers of expertise, thematic seminars, trainings, round tables, sports and cultural events were organized. </a:t>
            </a:r>
          </a:p>
          <a:p>
            <a:pPr marL="174625" lvl="0" indent="-174625" algn="just">
              <a:lnSpc>
                <a:spcPct val="150000"/>
              </a:lnSpc>
              <a:buFont typeface="Arial" pitchFamily="34" charset="0"/>
              <a:buChar char="•"/>
            </a:pPr>
            <a:r>
              <a:rPr lang="en-US" sz="2000" dirty="0">
                <a:latin typeface="Times New Roman" panose="02020603050405020304" pitchFamily="18" charset="0"/>
                <a:cs typeface="Times New Roman" panose="02020603050405020304" pitchFamily="18" charset="0"/>
              </a:rPr>
              <a:t>These activities are aimed at debating common problems and challenges, taking over the positive experiences of other states.</a:t>
            </a:r>
          </a:p>
        </p:txBody>
      </p:sp>
      <p:pic>
        <p:nvPicPr>
          <p:cNvPr id="4102" name="Picture 6"/>
          <p:cNvPicPr>
            <a:picLocks noChangeAspect="1" noChangeArrowheads="1"/>
          </p:cNvPicPr>
          <p:nvPr/>
        </p:nvPicPr>
        <p:blipFill>
          <a:blip r:embed="rId2" cstate="print"/>
          <a:srcRect/>
          <a:stretch>
            <a:fillRect/>
          </a:stretch>
        </p:blipFill>
        <p:spPr bwMode="auto">
          <a:xfrm>
            <a:off x="7536160" y="1988840"/>
            <a:ext cx="4392488" cy="2307026"/>
          </a:xfrm>
          <a:prstGeom prst="rect">
            <a:avLst/>
          </a:prstGeom>
          <a:noFill/>
          <a:ln w="9525">
            <a:noFill/>
            <a:miter lim="800000"/>
            <a:headEnd/>
            <a:tailEnd/>
          </a:ln>
          <a:effectLst/>
        </p:spPr>
      </p:pic>
    </p:spTree>
    <p:extLst>
      <p:ext uri="{BB962C8B-B14F-4D97-AF65-F5344CB8AC3E}">
        <p14:creationId xmlns:p14="http://schemas.microsoft.com/office/powerpoint/2010/main" val="1158643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kstiruutu 21">
            <a:extLst>
              <a:ext uri="{FF2B5EF4-FFF2-40B4-BE49-F238E27FC236}">
                <a16:creationId xmlns:a16="http://schemas.microsoft.com/office/drawing/2014/main" id="{2C3AD1F0-F25A-4CA8-A363-54F94F5F4818}"/>
              </a:ext>
            </a:extLst>
          </p:cNvPr>
          <p:cNvSpPr txBox="1"/>
          <p:nvPr/>
        </p:nvSpPr>
        <p:spPr>
          <a:xfrm>
            <a:off x="767408" y="2564904"/>
            <a:ext cx="10947647" cy="3268652"/>
          </a:xfrm>
          <a:prstGeom prst="rect">
            <a:avLst/>
          </a:prstGeom>
          <a:noFill/>
        </p:spPr>
        <p:txBody>
          <a:bodyPr wrap="square">
            <a:spAutoFit/>
          </a:bodyPr>
          <a:lstStyle/>
          <a:p>
            <a:pPr algn="just">
              <a:lnSpc>
                <a:spcPct val="150000"/>
              </a:lnSpc>
            </a:pPr>
            <a:r>
              <a:rPr lang="en-US" sz="2000" dirty="0">
                <a:latin typeface="Times New Roman" panose="02020603050405020304" pitchFamily="18" charset="0"/>
                <a:cs typeface="Times New Roman" panose="02020603050405020304" pitchFamily="18" charset="0"/>
              </a:rPr>
              <a:t>The Moldovan authorities provide all possible assistance, using the dialogue platform at the level of political representatives and actors of the „5 + 2” format, raising awareness of international organizations (OSCE, UN, Council of Europe</a:t>
            </a:r>
            <a:r>
              <a:rPr lang="ro-RO" sz="2000" dirty="0">
                <a:latin typeface="Times New Roman" panose="02020603050405020304" pitchFamily="18" charset="0"/>
                <a:cs typeface="Times New Roman" panose="02020603050405020304" pitchFamily="18" charset="0"/>
              </a:rPr>
              <a:t>, European Union</a:t>
            </a:r>
            <a:r>
              <a:rPr lang="en-US" sz="2000" dirty="0">
                <a:latin typeface="Times New Roman" panose="02020603050405020304" pitchFamily="18" charset="0"/>
                <a:cs typeface="Times New Roman" panose="02020603050405020304" pitchFamily="18" charset="0"/>
              </a:rPr>
              <a:t>), cooperation with human rights promoters, involvement of national law enforcement bodies</a:t>
            </a:r>
            <a:r>
              <a:rPr lang="ro-RO" sz="2000" dirty="0">
                <a:latin typeface="Times New Roman" panose="02020603050405020304" pitchFamily="18" charset="0"/>
                <a:cs typeface="Times New Roman" panose="02020603050405020304" pitchFamily="18" charset="0"/>
              </a:rPr>
              <a:t>, to</a:t>
            </a:r>
            <a:r>
              <a:rPr lang="en-US" sz="2000" dirty="0">
                <a:latin typeface="Times New Roman" panose="02020603050405020304" pitchFamily="18" charset="0"/>
                <a:cs typeface="Times New Roman" panose="02020603050405020304" pitchFamily="18" charset="0"/>
              </a:rPr>
              <a:t> achieve a comprehensive, peaceful and sustainable settlement of the Trans</a:t>
            </a:r>
            <a:r>
              <a:rPr lang="ro-RO" sz="2000" dirty="0">
                <a:latin typeface="Times New Roman" panose="02020603050405020304" pitchFamily="18" charset="0"/>
                <a:cs typeface="Times New Roman" panose="02020603050405020304" pitchFamily="18" charset="0"/>
              </a:rPr>
              <a:t>d</a:t>
            </a:r>
            <a:r>
              <a:rPr lang="en-US" sz="2000" dirty="0" err="1">
                <a:latin typeface="Times New Roman" panose="02020603050405020304" pitchFamily="18" charset="0"/>
                <a:cs typeface="Times New Roman" panose="02020603050405020304" pitchFamily="18" charset="0"/>
              </a:rPr>
              <a:t>ni</a:t>
            </a:r>
            <a:r>
              <a:rPr lang="ro-RO" sz="2000" dirty="0">
                <a:latin typeface="Times New Roman" panose="02020603050405020304" pitchFamily="18" charset="0"/>
                <a:cs typeface="Times New Roman" panose="02020603050405020304" pitchFamily="18" charset="0"/>
              </a:rPr>
              <a:t>e</a:t>
            </a:r>
            <a:r>
              <a:rPr lang="en-US" sz="2000" dirty="0" err="1">
                <a:latin typeface="Times New Roman" panose="02020603050405020304" pitchFamily="18" charset="0"/>
                <a:cs typeface="Times New Roman" panose="02020603050405020304" pitchFamily="18" charset="0"/>
              </a:rPr>
              <a:t>strian</a:t>
            </a:r>
            <a:r>
              <a:rPr lang="en-US" sz="2000" dirty="0">
                <a:latin typeface="Times New Roman" panose="02020603050405020304" pitchFamily="18" charset="0"/>
                <a:cs typeface="Times New Roman" panose="02020603050405020304" pitchFamily="18" charset="0"/>
              </a:rPr>
              <a:t> conflict, based on the sovereignty and territorial integrity of the Republic of Moldova, within its internationally recognized borders, with a special status for the Trans</a:t>
            </a:r>
            <a:r>
              <a:rPr lang="ro-RO" sz="2000" dirty="0">
                <a:latin typeface="Times New Roman" panose="02020603050405020304" pitchFamily="18" charset="0"/>
                <a:cs typeface="Times New Roman" panose="02020603050405020304" pitchFamily="18" charset="0"/>
              </a:rPr>
              <a:t>d</a:t>
            </a:r>
            <a:r>
              <a:rPr lang="en-US" sz="2000" dirty="0" err="1">
                <a:latin typeface="Times New Roman" panose="02020603050405020304" pitchFamily="18" charset="0"/>
                <a:cs typeface="Times New Roman" panose="02020603050405020304" pitchFamily="18" charset="0"/>
              </a:rPr>
              <a:t>ni</a:t>
            </a:r>
            <a:r>
              <a:rPr lang="ro-RO" sz="2000" dirty="0">
                <a:latin typeface="Times New Roman" panose="02020603050405020304" pitchFamily="18" charset="0"/>
                <a:cs typeface="Times New Roman" panose="02020603050405020304" pitchFamily="18" charset="0"/>
              </a:rPr>
              <a:t>e</a:t>
            </a:r>
            <a:r>
              <a:rPr lang="en-US" sz="2000" dirty="0" err="1">
                <a:latin typeface="Times New Roman" panose="02020603050405020304" pitchFamily="18" charset="0"/>
                <a:cs typeface="Times New Roman" panose="02020603050405020304" pitchFamily="18" charset="0"/>
              </a:rPr>
              <a:t>strian</a:t>
            </a:r>
            <a:r>
              <a:rPr lang="en-US" sz="2000" dirty="0">
                <a:latin typeface="Times New Roman" panose="02020603050405020304" pitchFamily="18" charset="0"/>
                <a:cs typeface="Times New Roman" panose="02020603050405020304" pitchFamily="18" charset="0"/>
              </a:rPr>
              <a:t> region </a:t>
            </a:r>
            <a:endParaRPr lang="ru-RU" sz="2000" dirty="0">
              <a:latin typeface="Times New Roman" panose="02020603050405020304" pitchFamily="18" charset="0"/>
              <a:cs typeface="Times New Roman" panose="02020603050405020304" pitchFamily="18" charset="0"/>
            </a:endParaRPr>
          </a:p>
        </p:txBody>
      </p:sp>
      <p:sp>
        <p:nvSpPr>
          <p:cNvPr id="15" name="Tekstiruutu 10">
            <a:extLst>
              <a:ext uri="{FF2B5EF4-FFF2-40B4-BE49-F238E27FC236}">
                <a16:creationId xmlns:a16="http://schemas.microsoft.com/office/drawing/2014/main" id="{377F9EF3-B890-4AC9-ACC2-7CCB8839DD71}"/>
              </a:ext>
            </a:extLst>
          </p:cNvPr>
          <p:cNvSpPr txBox="1"/>
          <p:nvPr/>
        </p:nvSpPr>
        <p:spPr>
          <a:xfrm>
            <a:off x="911424" y="908720"/>
            <a:ext cx="10369152" cy="1200329"/>
          </a:xfrm>
          <a:prstGeom prst="rect">
            <a:avLst/>
          </a:prstGeom>
          <a:noFill/>
        </p:spPr>
        <p:txBody>
          <a:bodyPr wrap="square">
            <a:spAutoFit/>
          </a:bodyPr>
          <a:lstStyle/>
          <a:p>
            <a:pPr algn="ctr"/>
            <a:r>
              <a:rPr lang="en-US" sz="3600" b="1" dirty="0"/>
              <a:t>Absolute priority </a:t>
            </a:r>
            <a:endParaRPr lang="ro-RO" sz="3600" b="1" dirty="0"/>
          </a:p>
          <a:p>
            <a:pPr algn="ctr"/>
            <a:r>
              <a:rPr lang="en-US" sz="3600" b="1" dirty="0"/>
              <a:t>for the Moldovan authorities</a:t>
            </a:r>
            <a:r>
              <a:rPr lang="ro-RO" sz="3600" b="1" dirty="0"/>
              <a:t> and civil society</a:t>
            </a:r>
            <a:endParaRPr lang="fi-FI" sz="3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6135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aidallinen sininen malli 16x9">
  <a:themeElements>
    <a:clrScheme name="Banded_Design_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a:gsLst>
            <a:gs pos="0">
              <a:schemeClr val="phClr">
                <a:lumMod val="0"/>
                <a:lumOff val="100000"/>
              </a:schemeClr>
            </a:gs>
            <a:gs pos="72000">
              <a:schemeClr val="phClr"/>
            </a:gs>
            <a:gs pos="100000">
              <a:schemeClr val="phClr">
                <a:lumMod val="90000"/>
              </a:schemeClr>
            </a:gs>
          </a:gsLst>
          <a:lin ang="5400000" scaled="1"/>
        </a:gradFill>
        <a:gradFill flip="none" rotWithShape="1">
          <a:gsLst>
            <a:gs pos="32000">
              <a:schemeClr val="phClr"/>
            </a:gs>
            <a:gs pos="100000">
              <a:schemeClr val="phClr">
                <a:lumMod val="75000"/>
              </a:schemeClr>
            </a:gs>
          </a:gsLst>
          <a:path path="circle">
            <a:fillToRect l="50000" t="50000" r="50000" b="50000"/>
          </a:path>
          <a:tileRect/>
        </a:gradFill>
      </a:bgFillStyleLst>
    </a:fmtScheme>
  </a:themeElements>
  <a:objectDefaults/>
  <a:extraClrSchemeLst/>
  <a:extLst>
    <a:ext uri="{05A4C25C-085E-4340-85A3-A5531E510DB2}">
      <thm15:themeFamily xmlns:thm15="http://schemas.microsoft.com/office/thememl/2012/main" name="Office_9533075_TF03417271" id="{3C7F7FC9-40D5-44DC-B7AE-5FFC4D26AC32}" vid="{7BC9F923-2592-457D-AA66-26CBD40C15C4}"/>
    </a:ext>
  </a:extLst>
</a:theme>
</file>

<file path=ppt/theme/theme2.xml><?xml version="1.0" encoding="utf-8"?>
<a:theme xmlns:a="http://schemas.openxmlformats.org/drawingml/2006/main" name="Office-teema">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Yrityksen projektisuunnitelman esittely (laajakuva)</Template>
  <TotalTime>660</TotalTime>
  <Words>890</Words>
  <Application>Microsoft Office PowerPoint</Application>
  <PresentationFormat>Laajakuva</PresentationFormat>
  <Paragraphs>54</Paragraphs>
  <Slides>10</Slides>
  <Notes>3</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10</vt:i4>
      </vt:variant>
    </vt:vector>
  </HeadingPairs>
  <TitlesOfParts>
    <vt:vector size="17" baseType="lpstr">
      <vt:lpstr>Arial</vt:lpstr>
      <vt:lpstr>Calibri</vt:lpstr>
      <vt:lpstr>Corbel</vt:lpstr>
      <vt:lpstr>Euphemia</vt:lpstr>
      <vt:lpstr>Times New Roman</vt:lpstr>
      <vt:lpstr>Wingdings</vt:lpstr>
      <vt:lpstr>Raidallinen sininen malli 16x9</vt:lpstr>
      <vt:lpstr>Civil society input in ensuring  Peace and Security  in example of Transnistria case</vt:lpstr>
      <vt:lpstr>The conflict  in Eastern Moldova</vt:lpstr>
      <vt:lpstr>PowerPoint-esitys</vt:lpstr>
      <vt:lpstr>PowerPoint-esitys</vt:lpstr>
      <vt:lpstr>PowerPoint-esitys</vt:lpstr>
      <vt:lpstr>PowerPoint-esitys</vt:lpstr>
      <vt:lpstr>PowerPoint-esitys</vt:lpstr>
      <vt:lpstr>PowerPoint-esitys</vt:lpstr>
      <vt:lpstr>PowerPoint-esitys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of regional conflicts  by building trust and promotion peace  in the example of small states</dc:title>
  <dc:creator>Laura Maria Rajala</dc:creator>
  <cp:lastModifiedBy>Laura Maria Rajala</cp:lastModifiedBy>
  <cp:revision>29</cp:revision>
  <dcterms:created xsi:type="dcterms:W3CDTF">2021-08-26T09:30:10Z</dcterms:created>
  <dcterms:modified xsi:type="dcterms:W3CDTF">2022-05-03T08:16:43Z</dcterms:modified>
</cp:coreProperties>
</file>