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70" r:id="rId10"/>
    <p:sldId id="264" r:id="rId11"/>
    <p:sldId id="265" r:id="rId12"/>
    <p:sldId id="266" r:id="rId13"/>
    <p:sldId id="267" r:id="rId14"/>
    <p:sldId id="268"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106" d="100"/>
          <a:sy n="106" d="100"/>
        </p:scale>
        <p:origin x="79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D927B0-E52B-4BEF-BF98-D27DD4951EE2}" type="datetimeFigureOut">
              <a:rPr lang="en-GB" smtClean="0"/>
              <a:t>24/03/2022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2765817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D927B0-E52B-4BEF-BF98-D27DD4951EE2}" type="datetimeFigureOut">
              <a:rPr lang="en-GB" smtClean="0"/>
              <a:t>24/03/2022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2435934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6D927B0-E52B-4BEF-BF98-D27DD4951EE2}" type="datetimeFigureOut">
              <a:rPr lang="en-GB" smtClean="0"/>
              <a:t>24/03/2022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3859109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6D927B0-E52B-4BEF-BF98-D27DD4951EE2}" type="datetimeFigureOut">
              <a:rPr lang="en-GB" smtClean="0"/>
              <a:t>24/03/2022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410013-5085-40D6-AE92-795D3F05BE36}"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795982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D927B0-E52B-4BEF-BF98-D27DD4951EE2}" type="datetimeFigureOut">
              <a:rPr lang="en-GB" smtClean="0"/>
              <a:t>24/03/2022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18224033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6D927B0-E52B-4BEF-BF98-D27DD4951EE2}" type="datetimeFigureOut">
              <a:rPr lang="en-GB" smtClean="0"/>
              <a:t>24/03/2022</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10317677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6D927B0-E52B-4BEF-BF98-D27DD4951EE2}" type="datetimeFigureOut">
              <a:rPr lang="en-GB" smtClean="0"/>
              <a:t>24/03/2022</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38274665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D927B0-E52B-4BEF-BF98-D27DD4951EE2}" type="datetimeFigureOut">
              <a:rPr lang="en-GB" smtClean="0"/>
              <a:t>24/03/2022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580779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D927B0-E52B-4BEF-BF98-D27DD4951EE2}" type="datetimeFigureOut">
              <a:rPr lang="en-GB" smtClean="0"/>
              <a:t>24/03/2022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930455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C6D927B0-E52B-4BEF-BF98-D27DD4951EE2}" type="datetimeFigureOut">
              <a:rPr lang="en-GB" smtClean="0"/>
              <a:t>24/03/2022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4028832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D927B0-E52B-4BEF-BF98-D27DD4951EE2}" type="datetimeFigureOut">
              <a:rPr lang="en-GB" smtClean="0"/>
              <a:t>24/03/2022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1081362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D927B0-E52B-4BEF-BF98-D27DD4951EE2}" type="datetimeFigureOut">
              <a:rPr lang="en-GB" smtClean="0"/>
              <a:t>24/03/2022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3652325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D927B0-E52B-4BEF-BF98-D27DD4951EE2}" type="datetimeFigureOut">
              <a:rPr lang="en-GB" smtClean="0"/>
              <a:t>24/03/2022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3152647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C6D927B0-E52B-4BEF-BF98-D27DD4951EE2}" type="datetimeFigureOut">
              <a:rPr lang="en-GB" smtClean="0"/>
              <a:t>24/03/2022</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2650121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6D927B0-E52B-4BEF-BF98-D27DD4951EE2}" type="datetimeFigureOut">
              <a:rPr lang="en-GB" smtClean="0"/>
              <a:t>24/03/2022</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1212013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C6D927B0-E52B-4BEF-BF98-D27DD4951EE2}" type="datetimeFigureOut">
              <a:rPr lang="en-GB" smtClean="0"/>
              <a:t>24/03/2022</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2780880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D927B0-E52B-4BEF-BF98-D27DD4951EE2}" type="datetimeFigureOut">
              <a:rPr lang="en-GB" smtClean="0"/>
              <a:t>24/03/2022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410013-5085-40D6-AE92-795D3F05BE36}" type="slidenum">
              <a:rPr lang="en-GB" smtClean="0"/>
              <a:t>‹#›</a:t>
            </a:fld>
            <a:endParaRPr lang="en-GB"/>
          </a:p>
        </p:txBody>
      </p:sp>
    </p:spTree>
    <p:extLst>
      <p:ext uri="{BB962C8B-B14F-4D97-AF65-F5344CB8AC3E}">
        <p14:creationId xmlns:p14="http://schemas.microsoft.com/office/powerpoint/2010/main" val="3008873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6D927B0-E52B-4BEF-BF98-D27DD4951EE2}" type="datetimeFigureOut">
              <a:rPr lang="en-GB" smtClean="0"/>
              <a:t>24/03/2022</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0410013-5085-40D6-AE92-795D3F05BE36}" type="slidenum">
              <a:rPr lang="en-GB" smtClean="0"/>
              <a:t>‹#›</a:t>
            </a:fld>
            <a:endParaRPr lang="en-GB"/>
          </a:p>
        </p:txBody>
      </p:sp>
    </p:spTree>
    <p:extLst>
      <p:ext uri="{BB962C8B-B14F-4D97-AF65-F5344CB8AC3E}">
        <p14:creationId xmlns:p14="http://schemas.microsoft.com/office/powerpoint/2010/main" val="127231993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hyperlink" Target="about:blank" TargetMode="External"/><Relationship Id="rId1" Type="http://schemas.openxmlformats.org/officeDocument/2006/relationships/slideLayout" Target="../slideLayouts/slideLayout2.xml"/><Relationship Id="rId6" Type="http://schemas.openxmlformats.org/officeDocument/2006/relationships/hyperlink" Target="about:blank" TargetMode="External"/><Relationship Id="rId5" Type="http://schemas.openxmlformats.org/officeDocument/2006/relationships/hyperlink" Target="about:blank" TargetMode="External"/><Relationship Id="rId4" Type="http://schemas.openxmlformats.org/officeDocument/2006/relationships/hyperlink" Target="about:blank"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about:blank" TargetMode="External"/><Relationship Id="rId3" Type="http://schemas.openxmlformats.org/officeDocument/2006/relationships/hyperlink" Target="about:blank" TargetMode="External"/><Relationship Id="rId7" Type="http://schemas.openxmlformats.org/officeDocument/2006/relationships/hyperlink" Target="about:blank" TargetMode="External"/><Relationship Id="rId2" Type="http://schemas.openxmlformats.org/officeDocument/2006/relationships/hyperlink" Target="about:blank" TargetMode="External"/><Relationship Id="rId1" Type="http://schemas.openxmlformats.org/officeDocument/2006/relationships/slideLayout" Target="../slideLayouts/slideLayout2.xml"/><Relationship Id="rId6" Type="http://schemas.openxmlformats.org/officeDocument/2006/relationships/hyperlink" Target="about:blank" TargetMode="External"/><Relationship Id="rId5" Type="http://schemas.openxmlformats.org/officeDocument/2006/relationships/hyperlink" Target="about:blank" TargetMode="External"/><Relationship Id="rId10" Type="http://schemas.openxmlformats.org/officeDocument/2006/relationships/hyperlink" Target="about:blank" TargetMode="External"/><Relationship Id="rId4" Type="http://schemas.openxmlformats.org/officeDocument/2006/relationships/hyperlink" Target="about:blank" TargetMode="External"/><Relationship Id="rId9" Type="http://schemas.openxmlformats.org/officeDocument/2006/relationships/hyperlink" Target="about:blan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03B76-5DFE-4454-A9C2-00839F5E49B2}"/>
              </a:ext>
            </a:extLst>
          </p:cNvPr>
          <p:cNvSpPr>
            <a:spLocks noGrp="1"/>
          </p:cNvSpPr>
          <p:nvPr>
            <p:ph type="ctrTitle"/>
          </p:nvPr>
        </p:nvSpPr>
        <p:spPr/>
        <p:txBody>
          <a:bodyPr/>
          <a:lstStyle/>
          <a:p>
            <a:r>
              <a:rPr lang="en-GB" dirty="0"/>
              <a:t>Misinformation </a:t>
            </a:r>
            <a:r>
              <a:rPr lang="en-GB"/>
              <a:t>and Fake News</a:t>
            </a:r>
            <a:endParaRPr lang="en-GB" dirty="0"/>
          </a:p>
        </p:txBody>
      </p:sp>
      <p:sp>
        <p:nvSpPr>
          <p:cNvPr id="3" name="Subtitle 2">
            <a:extLst>
              <a:ext uri="{FF2B5EF4-FFF2-40B4-BE49-F238E27FC236}">
                <a16:creationId xmlns:a16="http://schemas.microsoft.com/office/drawing/2014/main" id="{642A5156-6EBF-4DEA-A43C-6427177CD006}"/>
              </a:ext>
            </a:extLst>
          </p:cNvPr>
          <p:cNvSpPr>
            <a:spLocks noGrp="1"/>
          </p:cNvSpPr>
          <p:nvPr>
            <p:ph type="subTitle" idx="1"/>
          </p:nvPr>
        </p:nvSpPr>
        <p:spPr/>
        <p:txBody>
          <a:bodyPr/>
          <a:lstStyle/>
          <a:p>
            <a:r>
              <a:rPr lang="en-GB" dirty="0"/>
              <a:t>Janne Rajala, Senior cloud architect</a:t>
            </a:r>
          </a:p>
        </p:txBody>
      </p:sp>
    </p:spTree>
    <p:extLst>
      <p:ext uri="{BB962C8B-B14F-4D97-AF65-F5344CB8AC3E}">
        <p14:creationId xmlns:p14="http://schemas.microsoft.com/office/powerpoint/2010/main" val="2563690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9F48E-8FA5-4B7D-B978-8192D1E23EE3}"/>
              </a:ext>
            </a:extLst>
          </p:cNvPr>
          <p:cNvSpPr>
            <a:spLocks noGrp="1"/>
          </p:cNvSpPr>
          <p:nvPr>
            <p:ph type="title"/>
          </p:nvPr>
        </p:nvSpPr>
        <p:spPr>
          <a:xfrm>
            <a:off x="265866" y="147895"/>
            <a:ext cx="9404723" cy="923410"/>
          </a:xfrm>
        </p:spPr>
        <p:txBody>
          <a:bodyPr/>
          <a:lstStyle/>
          <a:p>
            <a:r>
              <a:rPr lang="en-GB" dirty="0"/>
              <a:t>Fake news</a:t>
            </a:r>
          </a:p>
        </p:txBody>
      </p:sp>
      <p:sp>
        <p:nvSpPr>
          <p:cNvPr id="3" name="Content Placeholder 2">
            <a:extLst>
              <a:ext uri="{FF2B5EF4-FFF2-40B4-BE49-F238E27FC236}">
                <a16:creationId xmlns:a16="http://schemas.microsoft.com/office/drawing/2014/main" id="{1C9C3236-410A-477F-B74B-0F5319A6C9EF}"/>
              </a:ext>
            </a:extLst>
          </p:cNvPr>
          <p:cNvSpPr>
            <a:spLocks noGrp="1"/>
          </p:cNvSpPr>
          <p:nvPr>
            <p:ph idx="1"/>
          </p:nvPr>
        </p:nvSpPr>
        <p:spPr>
          <a:xfrm>
            <a:off x="371192" y="1376128"/>
            <a:ext cx="9678661" cy="4872272"/>
          </a:xfrm>
        </p:spPr>
        <p:txBody>
          <a:bodyPr>
            <a:normAutofit/>
          </a:bodyPr>
          <a:lstStyle/>
          <a:p>
            <a:r>
              <a:rPr lang="en-GB" b="0" i="0" dirty="0">
                <a:solidFill>
                  <a:srgbClr val="333333"/>
                </a:solidFill>
                <a:effectLst/>
                <a:latin typeface="Noto Sans" panose="020B0502040504020204" pitchFamily="34" charset="0"/>
              </a:rPr>
              <a:t>Formed of inaccurate information and often deliberately published or shared in media outlets and social media, fake news can be a dangerous way of obtaining information. When sharing news, people often don’t stop and think about whether the article could be fake and, in an age of instant internet access and social media platforms, news is shared to millions at the touch of a button. And therein lies the danger.</a:t>
            </a:r>
          </a:p>
          <a:p>
            <a:r>
              <a:rPr lang="en-GB" b="0" i="0" dirty="0">
                <a:solidFill>
                  <a:srgbClr val="333333"/>
                </a:solidFill>
                <a:effectLst/>
                <a:latin typeface="Noto Sans" panose="020B0502040504020204" pitchFamily="34" charset="0"/>
              </a:rPr>
              <a:t>“Even before the coronavirus crisis hit, more than half of the global sample said they were concerned about what is true or false on the internet when it comes to news,”</a:t>
            </a:r>
            <a:endParaRPr lang="en-GB" dirty="0">
              <a:solidFill>
                <a:srgbClr val="333333"/>
              </a:solidFill>
              <a:latin typeface="Noto Sans" panose="020B0502040504020204" pitchFamily="34" charset="0"/>
            </a:endParaRPr>
          </a:p>
          <a:p>
            <a:r>
              <a:rPr lang="en-GB" dirty="0">
                <a:solidFill>
                  <a:srgbClr val="333333"/>
                </a:solidFill>
                <a:latin typeface="Noto Sans" panose="020B0502040504020204" pitchFamily="34" charset="0"/>
              </a:rPr>
              <a:t>Study in 2019 </a:t>
            </a:r>
            <a:r>
              <a:rPr lang="en-GB" b="0" i="0" dirty="0">
                <a:solidFill>
                  <a:srgbClr val="333333"/>
                </a:solidFill>
                <a:effectLst/>
                <a:latin typeface="Noto Sans" panose="020B0502040504020204" pitchFamily="34" charset="0"/>
              </a:rPr>
              <a:t>found that 42.8 percent of news sharers admit to sharing inaccurate or false news. The study also reported that “those who share news on social media are mainly motivated to inform others and express their feelings”.</a:t>
            </a:r>
            <a:endParaRPr lang="en-GB" dirty="0"/>
          </a:p>
        </p:txBody>
      </p:sp>
    </p:spTree>
    <p:extLst>
      <p:ext uri="{BB962C8B-B14F-4D97-AF65-F5344CB8AC3E}">
        <p14:creationId xmlns:p14="http://schemas.microsoft.com/office/powerpoint/2010/main" val="434503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CAE9A-CEF0-40B4-8454-C8BEC96A428D}"/>
              </a:ext>
            </a:extLst>
          </p:cNvPr>
          <p:cNvSpPr>
            <a:spLocks noGrp="1"/>
          </p:cNvSpPr>
          <p:nvPr>
            <p:ph type="title"/>
          </p:nvPr>
        </p:nvSpPr>
        <p:spPr/>
        <p:txBody>
          <a:bodyPr/>
          <a:lstStyle/>
          <a:p>
            <a:r>
              <a:rPr lang="en-GB" dirty="0"/>
              <a:t>Fake news part 2</a:t>
            </a:r>
          </a:p>
        </p:txBody>
      </p:sp>
      <p:sp>
        <p:nvSpPr>
          <p:cNvPr id="3" name="Content Placeholder 2">
            <a:extLst>
              <a:ext uri="{FF2B5EF4-FFF2-40B4-BE49-F238E27FC236}">
                <a16:creationId xmlns:a16="http://schemas.microsoft.com/office/drawing/2014/main" id="{ECBA85BB-274C-46C5-98CE-3E16296C7088}"/>
              </a:ext>
            </a:extLst>
          </p:cNvPr>
          <p:cNvSpPr>
            <a:spLocks noGrp="1"/>
          </p:cNvSpPr>
          <p:nvPr>
            <p:ph idx="1"/>
          </p:nvPr>
        </p:nvSpPr>
        <p:spPr>
          <a:xfrm>
            <a:off x="135802" y="1267486"/>
            <a:ext cx="9914051" cy="4980914"/>
          </a:xfrm>
        </p:spPr>
        <p:txBody>
          <a:bodyPr>
            <a:normAutofit fontScale="92500" lnSpcReduction="10000"/>
          </a:bodyPr>
          <a:lstStyle/>
          <a:p>
            <a:r>
              <a:rPr lang="en-GB" b="0" i="0" dirty="0">
                <a:solidFill>
                  <a:srgbClr val="333333"/>
                </a:solidFill>
                <a:effectLst/>
                <a:latin typeface="Noto Sans" panose="020B0502040504020204" pitchFamily="34" charset="0"/>
              </a:rPr>
              <a:t>“People share fake news for a variety of reasons”</a:t>
            </a:r>
          </a:p>
          <a:p>
            <a:r>
              <a:rPr lang="en-GB" b="0" i="0" dirty="0">
                <a:solidFill>
                  <a:srgbClr val="333333"/>
                </a:solidFill>
                <a:effectLst/>
                <a:latin typeface="Noto Sans" panose="020B0502040504020204" pitchFamily="34" charset="0"/>
              </a:rPr>
              <a:t>They either believe it to be of interest to people or they try and portray the news as an opinion, but the main reason is to influence like-minded people in certain sections of the community. This often isn’t news, it is opinion which appears to be factually correct, but it isn’t.</a:t>
            </a:r>
            <a:endParaRPr lang="en-GB" dirty="0">
              <a:solidFill>
                <a:srgbClr val="333333"/>
              </a:solidFill>
              <a:latin typeface="Noto Sans" panose="020B0502040504020204" pitchFamily="34" charset="0"/>
            </a:endParaRPr>
          </a:p>
          <a:p>
            <a:r>
              <a:rPr lang="en-GB" b="0" i="0" dirty="0">
                <a:solidFill>
                  <a:srgbClr val="333333"/>
                </a:solidFill>
                <a:effectLst/>
                <a:latin typeface="Noto Sans" panose="020B0502040504020204" pitchFamily="34" charset="0"/>
              </a:rPr>
              <a:t>They want people to believe it is true. This can make sharing fake news dangerous as they want people to change the way they think.</a:t>
            </a:r>
          </a:p>
          <a:p>
            <a:r>
              <a:rPr lang="en-GB" b="0" i="0" dirty="0">
                <a:solidFill>
                  <a:srgbClr val="333333"/>
                </a:solidFill>
                <a:effectLst/>
                <a:latin typeface="Noto Sans" panose="020B0502040504020204" pitchFamily="34" charset="0"/>
              </a:rPr>
              <a:t>Be careful where you choose to get your information from. If you develop a critical mindset it will help you to evaluate the story and decide whether you think it is true or not. Approach what you read with a heavy dose of cynicism.</a:t>
            </a:r>
          </a:p>
          <a:p>
            <a:r>
              <a:rPr lang="en-GB" b="0" i="0" dirty="0">
                <a:solidFill>
                  <a:srgbClr val="333333"/>
                </a:solidFill>
                <a:effectLst/>
                <a:latin typeface="Noto Sans" panose="020B0502040504020204" pitchFamily="34" charset="0"/>
              </a:rPr>
              <a:t>Your first standpoint should be, what are the facts in this story which can be proved to be true? Where are the sources of information and can they be trusted? Where was the article originally published? What sort of organisation is it? Who or what groups are sharing the story?</a:t>
            </a:r>
            <a:endParaRPr lang="en-GB" dirty="0">
              <a:solidFill>
                <a:srgbClr val="333333"/>
              </a:solidFill>
              <a:latin typeface="Noto Sans" panose="020B0502040504020204" pitchFamily="34" charset="0"/>
            </a:endParaRPr>
          </a:p>
          <a:p>
            <a:r>
              <a:rPr lang="en-GB" b="0" i="0" dirty="0">
                <a:solidFill>
                  <a:srgbClr val="333333"/>
                </a:solidFill>
                <a:effectLst/>
                <a:latin typeface="Noto Sans" panose="020B0502040504020204" pitchFamily="34" charset="0"/>
              </a:rPr>
              <a:t>The idea is that you start looking at the story with a critical eye, questioning its authenticity</a:t>
            </a:r>
          </a:p>
        </p:txBody>
      </p:sp>
    </p:spTree>
    <p:extLst>
      <p:ext uri="{BB962C8B-B14F-4D97-AF65-F5344CB8AC3E}">
        <p14:creationId xmlns:p14="http://schemas.microsoft.com/office/powerpoint/2010/main" val="108667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DB964-3E47-462C-BB73-26961938EF34}"/>
              </a:ext>
            </a:extLst>
          </p:cNvPr>
          <p:cNvSpPr>
            <a:spLocks noGrp="1"/>
          </p:cNvSpPr>
          <p:nvPr>
            <p:ph type="title"/>
          </p:nvPr>
        </p:nvSpPr>
        <p:spPr/>
        <p:txBody>
          <a:bodyPr/>
          <a:lstStyle/>
          <a:p>
            <a:r>
              <a:rPr lang="en-GB" dirty="0">
                <a:solidFill>
                  <a:srgbClr val="333333"/>
                </a:solidFill>
                <a:latin typeface="Noto Sans" panose="020B0502040504020204" pitchFamily="34" charset="0"/>
              </a:rPr>
              <a:t>Social media company responsibility to fake news</a:t>
            </a:r>
            <a:br>
              <a:rPr lang="en-GB" dirty="0"/>
            </a:br>
            <a:endParaRPr lang="en-GB" dirty="0"/>
          </a:p>
        </p:txBody>
      </p:sp>
      <p:sp>
        <p:nvSpPr>
          <p:cNvPr id="3" name="Content Placeholder 2">
            <a:extLst>
              <a:ext uri="{FF2B5EF4-FFF2-40B4-BE49-F238E27FC236}">
                <a16:creationId xmlns:a16="http://schemas.microsoft.com/office/drawing/2014/main" id="{1DEEDBA2-0DB7-4FCF-982C-E48330DCC8DF}"/>
              </a:ext>
            </a:extLst>
          </p:cNvPr>
          <p:cNvSpPr>
            <a:spLocks noGrp="1"/>
          </p:cNvSpPr>
          <p:nvPr>
            <p:ph idx="1"/>
          </p:nvPr>
        </p:nvSpPr>
        <p:spPr/>
        <p:txBody>
          <a:bodyPr/>
          <a:lstStyle/>
          <a:p>
            <a:r>
              <a:rPr lang="en-GB" b="0" i="0" dirty="0">
                <a:solidFill>
                  <a:srgbClr val="333333"/>
                </a:solidFill>
                <a:effectLst/>
                <a:latin typeface="Noto Sans" panose="020B0502040504020204" pitchFamily="34" charset="0"/>
              </a:rPr>
              <a:t>In 2016, Facebook launched its reporting and flagging tools after receiving an increasing amount of criticism regarding fake news being shared on its platform.</a:t>
            </a:r>
          </a:p>
          <a:p>
            <a:r>
              <a:rPr lang="en-GB" dirty="0">
                <a:solidFill>
                  <a:srgbClr val="333333"/>
                </a:solidFill>
                <a:latin typeface="Noto Sans" panose="020B0502040504020204" pitchFamily="34" charset="0"/>
              </a:rPr>
              <a:t>Google After launching a $300 million programme to support journalism, the company revealed a new tool in March 2019 to help news outlets tag stories that present misinformation within them, part of its Google News Initiative.</a:t>
            </a:r>
          </a:p>
          <a:p>
            <a:r>
              <a:rPr lang="en-GB" b="0" i="0" dirty="0">
                <a:solidFill>
                  <a:srgbClr val="333333"/>
                </a:solidFill>
                <a:effectLst/>
                <a:latin typeface="Noto Sans" panose="020B0502040504020204" pitchFamily="34" charset="0"/>
              </a:rPr>
              <a:t>A lot is being done to tackle fake news, especially from social media organisations such as Facebook and Twitter , but government has the opportunity to help by promoting news literacy and encouraging people to question what they are reading and to show them how to check content.</a:t>
            </a:r>
            <a:endParaRPr lang="en-GB" dirty="0"/>
          </a:p>
        </p:txBody>
      </p:sp>
    </p:spTree>
    <p:extLst>
      <p:ext uri="{BB962C8B-B14F-4D97-AF65-F5344CB8AC3E}">
        <p14:creationId xmlns:p14="http://schemas.microsoft.com/office/powerpoint/2010/main" val="1002988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703C3-2A7E-49A2-8D6B-F59F0712055A}"/>
              </a:ext>
            </a:extLst>
          </p:cNvPr>
          <p:cNvSpPr>
            <a:spLocks noGrp="1"/>
          </p:cNvSpPr>
          <p:nvPr>
            <p:ph type="title"/>
          </p:nvPr>
        </p:nvSpPr>
        <p:spPr/>
        <p:txBody>
          <a:bodyPr/>
          <a:lstStyle/>
          <a:p>
            <a:r>
              <a:rPr lang="en-GB" dirty="0"/>
              <a:t>Fake news and Coronavirus pandemic</a:t>
            </a:r>
          </a:p>
        </p:txBody>
      </p:sp>
      <p:sp>
        <p:nvSpPr>
          <p:cNvPr id="3" name="Content Placeholder 2">
            <a:extLst>
              <a:ext uri="{FF2B5EF4-FFF2-40B4-BE49-F238E27FC236}">
                <a16:creationId xmlns:a16="http://schemas.microsoft.com/office/drawing/2014/main" id="{3376D55A-094E-409F-86E6-A5C1AE0E087E}"/>
              </a:ext>
            </a:extLst>
          </p:cNvPr>
          <p:cNvSpPr>
            <a:spLocks noGrp="1"/>
          </p:cNvSpPr>
          <p:nvPr>
            <p:ph idx="1"/>
          </p:nvPr>
        </p:nvSpPr>
        <p:spPr/>
        <p:txBody>
          <a:bodyPr>
            <a:normAutofit fontScale="92500"/>
          </a:bodyPr>
          <a:lstStyle/>
          <a:p>
            <a:r>
              <a:rPr lang="en-GB" dirty="0"/>
              <a:t>The outbreak of the coronavirus pandemic has brought another wave of fake news stories. Articles giving out advice on how to treat coronavirus have been shared across the globe and, in some cases, put lives at risk. </a:t>
            </a:r>
          </a:p>
          <a:p>
            <a:r>
              <a:rPr lang="en-GB" dirty="0"/>
              <a:t>From theories saying 5G masts are linked to coronavirus, and President Trump wondering whether drinking bleach could help cure the virus, the pandemic has been inundated with misinformation.</a:t>
            </a:r>
          </a:p>
          <a:p>
            <a:r>
              <a:rPr lang="en-GB" b="0" i="0" dirty="0">
                <a:solidFill>
                  <a:srgbClr val="333333"/>
                </a:solidFill>
                <a:effectLst/>
                <a:latin typeface="Noto Sans" panose="020B0502040504020204" pitchFamily="34" charset="0"/>
              </a:rPr>
              <a:t>Not only is the sharing of misinformation potentially costly to people’s health, but also their psychological wellbeing.</a:t>
            </a:r>
          </a:p>
          <a:p>
            <a:r>
              <a:rPr lang="en-GB" b="0" i="0" dirty="0">
                <a:solidFill>
                  <a:srgbClr val="333333"/>
                </a:solidFill>
                <a:effectLst/>
                <a:latin typeface="Noto Sans" panose="020B0502040504020204" pitchFamily="34" charset="0"/>
              </a:rPr>
              <a:t>In addition to unduly influencing a person's decision making, exposure to fake news can lead to false memories, as well as foster anxiety and a catastrophic outlook. It is a good idea to think critically about all news,</a:t>
            </a:r>
            <a:endParaRPr lang="en-GB" dirty="0"/>
          </a:p>
        </p:txBody>
      </p:sp>
    </p:spTree>
    <p:extLst>
      <p:ext uri="{BB962C8B-B14F-4D97-AF65-F5344CB8AC3E}">
        <p14:creationId xmlns:p14="http://schemas.microsoft.com/office/powerpoint/2010/main" val="3010230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21AE8-08C1-45A1-B3BE-6833EC04B9B9}"/>
              </a:ext>
            </a:extLst>
          </p:cNvPr>
          <p:cNvSpPr>
            <a:spLocks noGrp="1"/>
          </p:cNvSpPr>
          <p:nvPr>
            <p:ph type="title"/>
          </p:nvPr>
        </p:nvSpPr>
        <p:spPr/>
        <p:txBody>
          <a:bodyPr/>
          <a:lstStyle/>
          <a:p>
            <a:r>
              <a:rPr lang="en-GB" dirty="0"/>
              <a:t>How to avoid from fake news</a:t>
            </a:r>
          </a:p>
        </p:txBody>
      </p:sp>
      <p:sp>
        <p:nvSpPr>
          <p:cNvPr id="3" name="Content Placeholder 2">
            <a:extLst>
              <a:ext uri="{FF2B5EF4-FFF2-40B4-BE49-F238E27FC236}">
                <a16:creationId xmlns:a16="http://schemas.microsoft.com/office/drawing/2014/main" id="{77D84A3C-3345-495A-A2EC-0750957879A0}"/>
              </a:ext>
            </a:extLst>
          </p:cNvPr>
          <p:cNvSpPr>
            <a:spLocks noGrp="1"/>
          </p:cNvSpPr>
          <p:nvPr>
            <p:ph idx="1"/>
          </p:nvPr>
        </p:nvSpPr>
        <p:spPr>
          <a:xfrm>
            <a:off x="190124" y="1176950"/>
            <a:ext cx="9859730" cy="5071449"/>
          </a:xfrm>
        </p:spPr>
        <p:txBody>
          <a:bodyPr/>
          <a:lstStyle/>
          <a:p>
            <a:r>
              <a:rPr lang="en-GB" b="0" i="0" dirty="0">
                <a:solidFill>
                  <a:srgbClr val="333333"/>
                </a:solidFill>
                <a:effectLst/>
                <a:latin typeface="Noto Sans" panose="020B0502040504020204" pitchFamily="34" charset="0"/>
              </a:rPr>
              <a:t>Another useful strategy is to create some ‘perceptual distance’ between you and the news. This basically means psychologically stepping back, taking a few mindful breaths in and out, and then relating to the news simply as information</a:t>
            </a:r>
            <a:endParaRPr lang="en-GB" dirty="0"/>
          </a:p>
        </p:txBody>
      </p:sp>
    </p:spTree>
    <p:extLst>
      <p:ext uri="{BB962C8B-B14F-4D97-AF65-F5344CB8AC3E}">
        <p14:creationId xmlns:p14="http://schemas.microsoft.com/office/powerpoint/2010/main" val="747541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2D6E4-7C25-43D4-912C-AA05D3C8A829}"/>
              </a:ext>
            </a:extLst>
          </p:cNvPr>
          <p:cNvSpPr>
            <a:spLocks noGrp="1"/>
          </p:cNvSpPr>
          <p:nvPr>
            <p:ph type="title"/>
          </p:nvPr>
        </p:nvSpPr>
        <p:spPr/>
        <p:txBody>
          <a:bodyPr/>
          <a:lstStyle/>
          <a:p>
            <a:r>
              <a:rPr lang="en-GB" dirty="0"/>
              <a:t>How to spot a fake news</a:t>
            </a:r>
          </a:p>
        </p:txBody>
      </p:sp>
      <p:sp>
        <p:nvSpPr>
          <p:cNvPr id="3" name="Content Placeholder 2">
            <a:extLst>
              <a:ext uri="{FF2B5EF4-FFF2-40B4-BE49-F238E27FC236}">
                <a16:creationId xmlns:a16="http://schemas.microsoft.com/office/drawing/2014/main" id="{191F25C9-9B04-4DAD-8B56-0D314B872454}"/>
              </a:ext>
            </a:extLst>
          </p:cNvPr>
          <p:cNvSpPr>
            <a:spLocks noGrp="1"/>
          </p:cNvSpPr>
          <p:nvPr>
            <p:ph idx="1"/>
          </p:nvPr>
        </p:nvSpPr>
        <p:spPr>
          <a:xfrm>
            <a:off x="380246" y="1267486"/>
            <a:ext cx="10818891" cy="4980914"/>
          </a:xfrm>
        </p:spPr>
        <p:txBody>
          <a:bodyPr>
            <a:normAutofit/>
          </a:bodyPr>
          <a:lstStyle/>
          <a:p>
            <a:pPr algn="l"/>
            <a:r>
              <a:rPr lang="en-GB" b="1" i="0" dirty="0">
                <a:solidFill>
                  <a:srgbClr val="101D49"/>
                </a:solidFill>
                <a:effectLst/>
                <a:latin typeface="NeuzeitGro"/>
              </a:rPr>
              <a:t>Five top tips on how to spot fake news</a:t>
            </a:r>
          </a:p>
          <a:p>
            <a:pPr algn="l"/>
            <a:r>
              <a:rPr lang="en-GB" b="0" i="0" dirty="0">
                <a:solidFill>
                  <a:srgbClr val="333333"/>
                </a:solidFill>
                <a:effectLst/>
                <a:latin typeface="Noto Sans" panose="020B0502040504020204" pitchFamily="34" charset="0"/>
              </a:rPr>
              <a:t>The key to stopping fake news is learning how to spot it. Here are some top tips from the experts, so next time you are reading a news story, stop and think before you share it:</a:t>
            </a:r>
          </a:p>
          <a:p>
            <a:pPr algn="l">
              <a:buFont typeface="Arial" panose="020B0604020202020204" pitchFamily="34" charset="0"/>
              <a:buChar char="•"/>
            </a:pPr>
            <a:r>
              <a:rPr lang="en-GB" b="0" i="0" dirty="0">
                <a:solidFill>
                  <a:srgbClr val="333333"/>
                </a:solidFill>
                <a:effectLst/>
                <a:latin typeface="Noto Sans" panose="020B0502040504020204" pitchFamily="34" charset="0"/>
              </a:rPr>
              <a:t>Always consider whether the information has a named, reliable source</a:t>
            </a:r>
          </a:p>
          <a:p>
            <a:pPr algn="l">
              <a:buFont typeface="Arial" panose="020B0604020202020204" pitchFamily="34" charset="0"/>
              <a:buChar char="•"/>
            </a:pPr>
            <a:r>
              <a:rPr lang="en-GB" b="0" i="0" dirty="0">
                <a:solidFill>
                  <a:srgbClr val="333333"/>
                </a:solidFill>
                <a:effectLst/>
                <a:latin typeface="Noto Sans" panose="020B0502040504020204" pitchFamily="34" charset="0"/>
              </a:rPr>
              <a:t>Develop a critical mindset when reading news stories</a:t>
            </a:r>
          </a:p>
          <a:p>
            <a:pPr algn="l">
              <a:buFont typeface="Arial" panose="020B0604020202020204" pitchFamily="34" charset="0"/>
              <a:buChar char="•"/>
            </a:pPr>
            <a:r>
              <a:rPr lang="en-GB" b="0" i="0" dirty="0">
                <a:solidFill>
                  <a:srgbClr val="333333"/>
                </a:solidFill>
                <a:effectLst/>
                <a:latin typeface="Noto Sans" panose="020B0502040504020204" pitchFamily="34" charset="0"/>
              </a:rPr>
              <a:t>Think about what might be missing from the story. Fake news often leaves information out of the story</a:t>
            </a:r>
          </a:p>
          <a:p>
            <a:pPr algn="l">
              <a:buFont typeface="Arial" panose="020B0604020202020204" pitchFamily="34" charset="0"/>
              <a:buChar char="•"/>
            </a:pPr>
            <a:r>
              <a:rPr lang="en-GB" b="0" i="0" dirty="0">
                <a:solidFill>
                  <a:srgbClr val="333333"/>
                </a:solidFill>
                <a:effectLst/>
                <a:latin typeface="Noto Sans" panose="020B0502040504020204" pitchFamily="34" charset="0"/>
              </a:rPr>
              <a:t>Double check whether quotes attributed to a particular person or group have been represented accurately</a:t>
            </a:r>
          </a:p>
          <a:p>
            <a:pPr algn="l">
              <a:buFont typeface="Arial" panose="020B0604020202020204" pitchFamily="34" charset="0"/>
              <a:buChar char="•"/>
            </a:pPr>
            <a:r>
              <a:rPr lang="en-GB" b="0" i="0" dirty="0">
                <a:solidFill>
                  <a:srgbClr val="333333"/>
                </a:solidFill>
                <a:effectLst/>
                <a:latin typeface="Noto Sans" panose="020B0502040504020204" pitchFamily="34" charset="0"/>
              </a:rPr>
              <a:t>Look for fake images. If it is a fake news story it maybe includes a fake image or images that might not be relevant to the story. If you believe it is fake, check the image on Google reverse</a:t>
            </a:r>
          </a:p>
          <a:p>
            <a:endParaRPr lang="en-GB" dirty="0"/>
          </a:p>
        </p:txBody>
      </p:sp>
    </p:spTree>
    <p:extLst>
      <p:ext uri="{BB962C8B-B14F-4D97-AF65-F5344CB8AC3E}">
        <p14:creationId xmlns:p14="http://schemas.microsoft.com/office/powerpoint/2010/main" val="4226687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DD9E8-38EA-44C5-9C9C-080C083A887D}"/>
              </a:ext>
            </a:extLst>
          </p:cNvPr>
          <p:cNvSpPr>
            <a:spLocks noGrp="1"/>
          </p:cNvSpPr>
          <p:nvPr>
            <p:ph type="title"/>
          </p:nvPr>
        </p:nvSpPr>
        <p:spPr/>
        <p:txBody>
          <a:bodyPr/>
          <a:lstStyle/>
          <a:p>
            <a:r>
              <a:rPr lang="en-GB" dirty="0"/>
              <a:t>What is </a:t>
            </a:r>
            <a:r>
              <a:rPr lang="en-GB" dirty="0" err="1"/>
              <a:t>missinformation</a:t>
            </a:r>
            <a:endParaRPr lang="en-GB" dirty="0"/>
          </a:p>
        </p:txBody>
      </p:sp>
      <p:sp>
        <p:nvSpPr>
          <p:cNvPr id="3" name="Content Placeholder 2">
            <a:extLst>
              <a:ext uri="{FF2B5EF4-FFF2-40B4-BE49-F238E27FC236}">
                <a16:creationId xmlns:a16="http://schemas.microsoft.com/office/drawing/2014/main" id="{8FBC7FE8-9D76-4341-888E-5BE66F8696D7}"/>
              </a:ext>
            </a:extLst>
          </p:cNvPr>
          <p:cNvSpPr>
            <a:spLocks noGrp="1"/>
          </p:cNvSpPr>
          <p:nvPr>
            <p:ph idx="1"/>
          </p:nvPr>
        </p:nvSpPr>
        <p:spPr>
          <a:xfrm>
            <a:off x="474134" y="1329268"/>
            <a:ext cx="9575720" cy="4919132"/>
          </a:xfrm>
        </p:spPr>
        <p:txBody>
          <a:bodyPr>
            <a:normAutofit fontScale="92500" lnSpcReduction="20000"/>
          </a:bodyPr>
          <a:lstStyle/>
          <a:p>
            <a:r>
              <a:rPr lang="en-GB" b="0" i="0" dirty="0">
                <a:solidFill>
                  <a:srgbClr val="BDC1C6"/>
                </a:solidFill>
                <a:effectLst/>
                <a:latin typeface="arial" panose="020B0604020202020204" pitchFamily="34" charset="0"/>
              </a:rPr>
              <a:t>Is it false or inaccurate information, especially that which is deliberately intended to deceive</a:t>
            </a:r>
          </a:p>
          <a:p>
            <a:r>
              <a:rPr lang="en-GB" dirty="0"/>
              <a:t>Misinformation is incorrect or misleading information presented as fact,[1] either intentionally or unintentionally. Disinformation is a subset of misinformation, that which is deliberately deceptive. </a:t>
            </a:r>
          </a:p>
          <a:p>
            <a:r>
              <a:rPr lang="en-GB" dirty="0" err="1"/>
              <a:t>Rumors</a:t>
            </a:r>
            <a:r>
              <a:rPr lang="en-GB" dirty="0"/>
              <a:t> are information not attributed to any particular source, and so are unreliable and often unverified, but can turn out to be either true or false. Even if later retracted, misinformation can continue to influence actions and memory.</a:t>
            </a:r>
          </a:p>
          <a:p>
            <a:r>
              <a:rPr lang="en-GB" dirty="0"/>
              <a:t> People may be more prone to believe misinformation because they are emotionally connected to what they are hearing or reading. </a:t>
            </a:r>
          </a:p>
          <a:p>
            <a:r>
              <a:rPr lang="en-GB" dirty="0"/>
              <a:t>The role of social media has made information readily available to us at anytime and it connects vast groups of people along with their information at one time.</a:t>
            </a:r>
          </a:p>
          <a:p>
            <a:r>
              <a:rPr lang="en-GB" dirty="0"/>
              <a:t> Advances in technology has impacted the way we communicate information and the way misinformation is spread. Misinformation has impacts on our societies' ability to receive information which then influences our communities, politics, and medical field</a:t>
            </a:r>
          </a:p>
        </p:txBody>
      </p:sp>
    </p:spTree>
    <p:extLst>
      <p:ext uri="{BB962C8B-B14F-4D97-AF65-F5344CB8AC3E}">
        <p14:creationId xmlns:p14="http://schemas.microsoft.com/office/powerpoint/2010/main" val="2044699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7063A-E03F-465A-8025-66A1EEF849A7}"/>
              </a:ext>
            </a:extLst>
          </p:cNvPr>
          <p:cNvSpPr>
            <a:spLocks noGrp="1"/>
          </p:cNvSpPr>
          <p:nvPr>
            <p:ph type="title"/>
          </p:nvPr>
        </p:nvSpPr>
        <p:spPr/>
        <p:txBody>
          <a:bodyPr/>
          <a:lstStyle/>
          <a:p>
            <a:r>
              <a:rPr lang="en-GB" dirty="0" err="1"/>
              <a:t>Missinformation</a:t>
            </a:r>
            <a:r>
              <a:rPr lang="en-GB" dirty="0"/>
              <a:t> History</a:t>
            </a:r>
          </a:p>
        </p:txBody>
      </p:sp>
      <p:sp>
        <p:nvSpPr>
          <p:cNvPr id="3" name="Content Placeholder 2">
            <a:extLst>
              <a:ext uri="{FF2B5EF4-FFF2-40B4-BE49-F238E27FC236}">
                <a16:creationId xmlns:a16="http://schemas.microsoft.com/office/drawing/2014/main" id="{92747F90-F899-4F8E-B5E2-BCE12EDC8536}"/>
              </a:ext>
            </a:extLst>
          </p:cNvPr>
          <p:cNvSpPr>
            <a:spLocks noGrp="1"/>
          </p:cNvSpPr>
          <p:nvPr>
            <p:ph idx="1"/>
          </p:nvPr>
        </p:nvSpPr>
        <p:spPr>
          <a:xfrm>
            <a:off x="493712" y="1502585"/>
            <a:ext cx="11554355" cy="4195481"/>
          </a:xfrm>
        </p:spPr>
        <p:txBody>
          <a:bodyPr/>
          <a:lstStyle/>
          <a:p>
            <a:r>
              <a:rPr lang="en-GB" dirty="0"/>
              <a:t>Early examples include the insults and smears spread among political rivals in Imperial and Renaissance Italy in the form of "</a:t>
            </a:r>
            <a:r>
              <a:rPr lang="en-GB" dirty="0" err="1"/>
              <a:t>pasquinades</a:t>
            </a:r>
            <a:r>
              <a:rPr lang="en-GB" dirty="0"/>
              <a:t>." These are anonymous and witty verses named for the </a:t>
            </a:r>
            <a:r>
              <a:rPr lang="en-GB" dirty="0" err="1"/>
              <a:t>Pasquino</a:t>
            </a:r>
            <a:r>
              <a:rPr lang="en-GB" dirty="0"/>
              <a:t> piazza and "talking statue" in Rome</a:t>
            </a:r>
          </a:p>
          <a:p>
            <a:r>
              <a:rPr lang="en-GB" b="0" i="0" dirty="0">
                <a:solidFill>
                  <a:srgbClr val="202122"/>
                </a:solidFill>
                <a:effectLst/>
                <a:latin typeface="Arial" panose="020B0604020202020204" pitchFamily="34" charset="0"/>
              </a:rPr>
              <a:t>In 1588, false news of the victory of the </a:t>
            </a:r>
            <a:r>
              <a:rPr lang="en-GB" b="0" i="0" u="none" strike="noStrike" dirty="0">
                <a:solidFill>
                  <a:srgbClr val="0645AD"/>
                </a:solidFill>
                <a:effectLst/>
                <a:latin typeface="Arial" panose="020B0604020202020204" pitchFamily="34" charset="0"/>
                <a:hlinkClick r:id="rId2" tooltip="Spanish Armada"/>
              </a:rPr>
              <a:t>Spanish Armada</a:t>
            </a:r>
            <a:r>
              <a:rPr lang="en-GB" b="0" i="0" dirty="0">
                <a:solidFill>
                  <a:srgbClr val="202122"/>
                </a:solidFill>
                <a:effectLst/>
                <a:latin typeface="Arial" panose="020B0604020202020204" pitchFamily="34" charset="0"/>
              </a:rPr>
              <a:t> over the English (which had been expected) spread throughout Europe, and news of the actual English victory came many days later</a:t>
            </a:r>
          </a:p>
          <a:p>
            <a:r>
              <a:rPr lang="en-GB" b="0" i="0" dirty="0">
                <a:solidFill>
                  <a:srgbClr val="202122"/>
                </a:solidFill>
                <a:effectLst/>
                <a:latin typeface="Arial" panose="020B0604020202020204" pitchFamily="34" charset="0"/>
              </a:rPr>
              <a:t>The first recorded large-scale disinformation campaign was the "</a:t>
            </a:r>
            <a:r>
              <a:rPr lang="en-GB" b="0" i="0" u="none" strike="noStrike" dirty="0">
                <a:solidFill>
                  <a:srgbClr val="0645AD"/>
                </a:solidFill>
                <a:effectLst/>
                <a:latin typeface="Arial" panose="020B0604020202020204" pitchFamily="34" charset="0"/>
                <a:hlinkClick r:id="rId3" tooltip="Great Moon Hoax"/>
              </a:rPr>
              <a:t>Great Moon Hoax</a:t>
            </a:r>
            <a:r>
              <a:rPr lang="en-GB" b="0" i="0" dirty="0">
                <a:solidFill>
                  <a:srgbClr val="202122"/>
                </a:solidFill>
                <a:effectLst/>
                <a:latin typeface="Arial" panose="020B0604020202020204" pitchFamily="34" charset="0"/>
              </a:rPr>
              <a:t>," published in 1835 in the </a:t>
            </a:r>
            <a:r>
              <a:rPr lang="en-GB" b="0" i="1" dirty="0">
                <a:solidFill>
                  <a:srgbClr val="202122"/>
                </a:solidFill>
                <a:effectLst/>
                <a:latin typeface="Arial" panose="020B0604020202020204" pitchFamily="34" charset="0"/>
              </a:rPr>
              <a:t>New York Sun,</a:t>
            </a:r>
            <a:r>
              <a:rPr lang="en-GB" b="0" i="0" dirty="0">
                <a:solidFill>
                  <a:srgbClr val="202122"/>
                </a:solidFill>
                <a:effectLst/>
                <a:latin typeface="Arial" panose="020B0604020202020204" pitchFamily="34" charset="0"/>
              </a:rPr>
              <a:t> in which a series of articles claimed to describe life on the Moon, "complete with illustrations of humanoid bat-creatures and bearded blue unicorns"</a:t>
            </a:r>
            <a:endParaRPr lang="en-GB" dirty="0"/>
          </a:p>
        </p:txBody>
      </p:sp>
    </p:spTree>
    <p:extLst>
      <p:ext uri="{BB962C8B-B14F-4D97-AF65-F5344CB8AC3E}">
        <p14:creationId xmlns:p14="http://schemas.microsoft.com/office/powerpoint/2010/main" val="1821097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73123-82CA-4D7E-89BE-0F68F03FD58D}"/>
              </a:ext>
            </a:extLst>
          </p:cNvPr>
          <p:cNvSpPr>
            <a:spLocks noGrp="1"/>
          </p:cNvSpPr>
          <p:nvPr>
            <p:ph type="title"/>
          </p:nvPr>
        </p:nvSpPr>
        <p:spPr/>
        <p:txBody>
          <a:bodyPr/>
          <a:lstStyle/>
          <a:p>
            <a:r>
              <a:rPr lang="en-GB" dirty="0"/>
              <a:t>How to identify misinformation </a:t>
            </a:r>
          </a:p>
        </p:txBody>
      </p:sp>
      <p:sp>
        <p:nvSpPr>
          <p:cNvPr id="3" name="Content Placeholder 2">
            <a:extLst>
              <a:ext uri="{FF2B5EF4-FFF2-40B4-BE49-F238E27FC236}">
                <a16:creationId xmlns:a16="http://schemas.microsoft.com/office/drawing/2014/main" id="{1FE47585-514C-4F5F-8414-2B9EFB2DBD4B}"/>
              </a:ext>
            </a:extLst>
          </p:cNvPr>
          <p:cNvSpPr>
            <a:spLocks noGrp="1"/>
          </p:cNvSpPr>
          <p:nvPr>
            <p:ph idx="1"/>
          </p:nvPr>
        </p:nvSpPr>
        <p:spPr>
          <a:xfrm>
            <a:off x="405114" y="1192192"/>
            <a:ext cx="9644739" cy="5056207"/>
          </a:xfrm>
        </p:spPr>
        <p:txBody>
          <a:bodyPr>
            <a:normAutofit lnSpcReduction="10000"/>
          </a:bodyPr>
          <a:lstStyle/>
          <a:p>
            <a:r>
              <a:rPr lang="en-GB" b="0" i="0" dirty="0">
                <a:solidFill>
                  <a:srgbClr val="202122"/>
                </a:solidFill>
                <a:effectLst/>
                <a:latin typeface="Arial" panose="020B0604020202020204" pitchFamily="34" charset="0"/>
              </a:rPr>
              <a:t>One of the best ways to determine whether the information is factual is to use </a:t>
            </a:r>
            <a:r>
              <a:rPr lang="en-GB" dirty="0">
                <a:solidFill>
                  <a:srgbClr val="202122"/>
                </a:solidFill>
                <a:latin typeface="Arial" panose="020B0604020202020204" pitchFamily="34" charset="0"/>
              </a:rPr>
              <a:t>common sense.</a:t>
            </a:r>
          </a:p>
          <a:p>
            <a:r>
              <a:rPr lang="en-GB" b="0" i="0" dirty="0">
                <a:solidFill>
                  <a:srgbClr val="202122"/>
                </a:solidFill>
                <a:effectLst/>
                <a:latin typeface="Arial" panose="020B0604020202020204" pitchFamily="34" charset="0"/>
              </a:rPr>
              <a:t>Reader should check whether the information makes sense, and to check whether the founders or reporters who are spreading the information are </a:t>
            </a:r>
            <a:r>
              <a:rPr lang="en-GB" b="1" dirty="0">
                <a:solidFill>
                  <a:srgbClr val="FF0000"/>
                </a:solidFill>
                <a:latin typeface="Arial" panose="020B0604020202020204" pitchFamily="34" charset="0"/>
              </a:rPr>
              <a:t>biased</a:t>
            </a:r>
            <a:r>
              <a:rPr lang="en-GB" dirty="0">
                <a:solidFill>
                  <a:srgbClr val="202122"/>
                </a:solidFill>
                <a:latin typeface="Arial" panose="020B0604020202020204" pitchFamily="34" charset="0"/>
              </a:rPr>
              <a:t> </a:t>
            </a:r>
            <a:r>
              <a:rPr lang="en-GB" b="0" i="0" dirty="0">
                <a:solidFill>
                  <a:srgbClr val="202122"/>
                </a:solidFill>
                <a:effectLst/>
                <a:latin typeface="Arial" panose="020B0604020202020204" pitchFamily="34" charset="0"/>
              </a:rPr>
              <a:t>or have an agenda to support for.</a:t>
            </a:r>
          </a:p>
          <a:p>
            <a:r>
              <a:rPr lang="en-GB" dirty="0">
                <a:solidFill>
                  <a:srgbClr val="202122"/>
                </a:solidFill>
                <a:latin typeface="Arial" panose="020B0604020202020204" pitchFamily="34" charset="0"/>
              </a:rPr>
              <a:t>Look information from more than one source. Example journalist look the news from multiple news channels. Do all of them have same news. More people are likely to review this information and found out if it is truth or not</a:t>
            </a:r>
          </a:p>
          <a:p>
            <a:r>
              <a:rPr lang="en-GB" b="0" i="0" dirty="0">
                <a:solidFill>
                  <a:srgbClr val="202122"/>
                </a:solidFill>
                <a:effectLst/>
                <a:latin typeface="Arial" panose="020B0604020202020204" pitchFamily="34" charset="0"/>
              </a:rPr>
              <a:t>Readers cannot be </a:t>
            </a:r>
            <a:r>
              <a:rPr lang="en-GB" b="1" dirty="0">
                <a:solidFill>
                  <a:srgbClr val="202122"/>
                </a:solidFill>
                <a:latin typeface="Arial" panose="020B0604020202020204" pitchFamily="34" charset="0"/>
              </a:rPr>
              <a:t>gullible</a:t>
            </a:r>
            <a:r>
              <a:rPr lang="en-GB" b="0" i="0" dirty="0">
                <a:solidFill>
                  <a:srgbClr val="202122"/>
                </a:solidFill>
                <a:effectLst/>
                <a:latin typeface="Arial" panose="020B0604020202020204" pitchFamily="34" charset="0"/>
              </a:rPr>
              <a:t>, but also should not be </a:t>
            </a:r>
            <a:r>
              <a:rPr lang="en-GB" b="1" dirty="0">
                <a:solidFill>
                  <a:srgbClr val="202122"/>
                </a:solidFill>
                <a:latin typeface="Arial" panose="020B0604020202020204" pitchFamily="34" charset="0"/>
              </a:rPr>
              <a:t>paranoid </a:t>
            </a:r>
            <a:r>
              <a:rPr lang="en-GB" b="0" i="0" dirty="0">
                <a:solidFill>
                  <a:srgbClr val="202122"/>
                </a:solidFill>
                <a:effectLst/>
                <a:latin typeface="Arial" panose="020B0604020202020204" pitchFamily="34" charset="0"/>
              </a:rPr>
              <a:t>that all information is incorrect.</a:t>
            </a:r>
          </a:p>
          <a:p>
            <a:r>
              <a:rPr lang="en-GB" b="0" i="0" dirty="0">
                <a:solidFill>
                  <a:srgbClr val="202122"/>
                </a:solidFill>
                <a:effectLst/>
                <a:latin typeface="Arial" panose="020B0604020202020204" pitchFamily="34" charset="0"/>
              </a:rPr>
              <a:t>A person's formal education level and </a:t>
            </a:r>
            <a:r>
              <a:rPr lang="en-GB" sz="2100" dirty="0">
                <a:solidFill>
                  <a:srgbClr val="202122"/>
                </a:solidFill>
                <a:latin typeface="Arial" panose="020B0604020202020204" pitchFamily="34" charset="0"/>
              </a:rPr>
              <a:t>media literacy </a:t>
            </a:r>
            <a:r>
              <a:rPr lang="en-GB" b="0" i="0" dirty="0">
                <a:solidFill>
                  <a:srgbClr val="202122"/>
                </a:solidFill>
                <a:effectLst/>
                <a:latin typeface="Arial" panose="020B0604020202020204" pitchFamily="34" charset="0"/>
              </a:rPr>
              <a:t>correlates with their ability to recognize misinformation. This means if a person is more familiar with the content and process of how the information is researched and presented or is better at critically evaluating information of any source, they are more likely to correctly identify misinformation.</a:t>
            </a:r>
            <a:endParaRPr lang="en-GB" dirty="0">
              <a:solidFill>
                <a:srgbClr val="202122"/>
              </a:solidFill>
              <a:latin typeface="Arial" panose="020B0604020202020204" pitchFamily="34" charset="0"/>
            </a:endParaRPr>
          </a:p>
        </p:txBody>
      </p:sp>
    </p:spTree>
    <p:extLst>
      <p:ext uri="{BB962C8B-B14F-4D97-AF65-F5344CB8AC3E}">
        <p14:creationId xmlns:p14="http://schemas.microsoft.com/office/powerpoint/2010/main" val="1843407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3617F-2AF1-4E43-B15F-492A109AD225}"/>
              </a:ext>
            </a:extLst>
          </p:cNvPr>
          <p:cNvSpPr>
            <a:spLocks noGrp="1"/>
          </p:cNvSpPr>
          <p:nvPr>
            <p:ph type="title"/>
          </p:nvPr>
        </p:nvSpPr>
        <p:spPr/>
        <p:txBody>
          <a:bodyPr/>
          <a:lstStyle/>
          <a:p>
            <a:r>
              <a:rPr lang="en-GB" dirty="0" err="1"/>
              <a:t>Gognitive</a:t>
            </a:r>
            <a:r>
              <a:rPr lang="en-GB" dirty="0"/>
              <a:t> factors</a:t>
            </a:r>
          </a:p>
        </p:txBody>
      </p:sp>
      <p:sp>
        <p:nvSpPr>
          <p:cNvPr id="3" name="Content Placeholder 2">
            <a:extLst>
              <a:ext uri="{FF2B5EF4-FFF2-40B4-BE49-F238E27FC236}">
                <a16:creationId xmlns:a16="http://schemas.microsoft.com/office/drawing/2014/main" id="{4BC6490D-9DF4-4E56-903A-4DFC6D262A99}"/>
              </a:ext>
            </a:extLst>
          </p:cNvPr>
          <p:cNvSpPr>
            <a:spLocks noGrp="1"/>
          </p:cNvSpPr>
          <p:nvPr>
            <p:ph idx="1"/>
          </p:nvPr>
        </p:nvSpPr>
        <p:spPr>
          <a:xfrm>
            <a:off x="381966" y="1435262"/>
            <a:ext cx="9667888" cy="4813138"/>
          </a:xfrm>
        </p:spPr>
        <p:txBody>
          <a:bodyPr>
            <a:normAutofit/>
          </a:bodyPr>
          <a:lstStyle/>
          <a:p>
            <a:r>
              <a:rPr lang="en-GB" b="0" i="0" dirty="0">
                <a:solidFill>
                  <a:srgbClr val="202122"/>
                </a:solidFill>
                <a:effectLst/>
                <a:latin typeface="Arial" panose="020B0604020202020204" pitchFamily="34" charset="0"/>
              </a:rPr>
              <a:t>Prior research suggests it can be difficult to undo the effects of misinformation once individuals believe it to be true, and that fact-checking can backfire. </a:t>
            </a:r>
          </a:p>
          <a:p>
            <a:r>
              <a:rPr lang="en-GB" b="0" i="0" dirty="0">
                <a:solidFill>
                  <a:srgbClr val="202122"/>
                </a:solidFill>
                <a:effectLst/>
                <a:latin typeface="Arial" panose="020B0604020202020204" pitchFamily="34" charset="0"/>
              </a:rPr>
              <a:t>Individuals may desire to reach a certain conclusion, causing them to accept information that supports that conclusion. Individuals are more likely to hang onto information and share information if it emotionally resonates with them.</a:t>
            </a:r>
          </a:p>
          <a:p>
            <a:r>
              <a:rPr lang="en-GB" dirty="0"/>
              <a:t>Factors that contribute to the effectiveness of a corrective message include an individual's mental model or worldview, repeated exposure to the misinformation, time between misinformation and correction, credibility of the sources, and relative coherency of the misinformation and corrective message</a:t>
            </a:r>
            <a:r>
              <a:rPr lang="en-GB" dirty="0">
                <a:solidFill>
                  <a:srgbClr val="202122"/>
                </a:solidFill>
                <a:latin typeface="Arial" panose="020B0604020202020204" pitchFamily="34" charset="0"/>
              </a:rPr>
              <a:t>.</a:t>
            </a:r>
          </a:p>
        </p:txBody>
      </p:sp>
    </p:spTree>
    <p:extLst>
      <p:ext uri="{BB962C8B-B14F-4D97-AF65-F5344CB8AC3E}">
        <p14:creationId xmlns:p14="http://schemas.microsoft.com/office/powerpoint/2010/main" val="1027484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CC14B-E21C-4FA9-B3AB-E2F0AF77E67D}"/>
              </a:ext>
            </a:extLst>
          </p:cNvPr>
          <p:cNvSpPr>
            <a:spLocks noGrp="1"/>
          </p:cNvSpPr>
          <p:nvPr>
            <p:ph type="title"/>
          </p:nvPr>
        </p:nvSpPr>
        <p:spPr/>
        <p:txBody>
          <a:bodyPr/>
          <a:lstStyle/>
          <a:p>
            <a:r>
              <a:rPr lang="en-GB" dirty="0"/>
              <a:t>How to counter misinformation</a:t>
            </a:r>
          </a:p>
        </p:txBody>
      </p:sp>
      <p:sp>
        <p:nvSpPr>
          <p:cNvPr id="3" name="Content Placeholder 2">
            <a:extLst>
              <a:ext uri="{FF2B5EF4-FFF2-40B4-BE49-F238E27FC236}">
                <a16:creationId xmlns:a16="http://schemas.microsoft.com/office/drawing/2014/main" id="{2A67F6E1-DB74-4C4D-8147-FA507E761F2A}"/>
              </a:ext>
            </a:extLst>
          </p:cNvPr>
          <p:cNvSpPr>
            <a:spLocks noGrp="1"/>
          </p:cNvSpPr>
          <p:nvPr>
            <p:ph idx="1"/>
          </p:nvPr>
        </p:nvSpPr>
        <p:spPr>
          <a:xfrm>
            <a:off x="138896" y="1331090"/>
            <a:ext cx="9910957" cy="4917310"/>
          </a:xfrm>
        </p:spPr>
        <p:txBody>
          <a:bodyPr>
            <a:normAutofit/>
          </a:bodyPr>
          <a:lstStyle/>
          <a:p>
            <a:r>
              <a:rPr lang="en-GB" dirty="0"/>
              <a:t>One suggested solution for prevention of misinformation is a distributed consensus mechanism to validate the accuracy of claims, with appropriate flagging or removal of content that is determined to be false or misleadin</a:t>
            </a:r>
            <a:r>
              <a:rPr lang="en-GB" dirty="0">
                <a:solidFill>
                  <a:srgbClr val="202122"/>
                </a:solidFill>
                <a:latin typeface="Arial" panose="020B0604020202020204" pitchFamily="34" charset="0"/>
              </a:rPr>
              <a:t>g.</a:t>
            </a:r>
          </a:p>
          <a:p>
            <a:r>
              <a:rPr lang="en-GB" dirty="0">
                <a:solidFill>
                  <a:srgbClr val="202122"/>
                </a:solidFill>
                <a:latin typeface="Arial" panose="020B0604020202020204" pitchFamily="34" charset="0"/>
              </a:rPr>
              <a:t>Another way is to war about misinformation, give arguments that would correct the information and  prove wrong the first misinformation.</a:t>
            </a:r>
            <a:endParaRPr lang="en-GB" dirty="0"/>
          </a:p>
          <a:p>
            <a:r>
              <a:rPr lang="en-GB" b="0" i="0" dirty="0">
                <a:solidFill>
                  <a:srgbClr val="202122"/>
                </a:solidFill>
                <a:effectLst/>
                <a:latin typeface="Arial" panose="020B0604020202020204" pitchFamily="34" charset="0"/>
              </a:rPr>
              <a:t>Flagging or eliminating false statements in media using algorithmic fact checkers is becoming an increasingly common tactic to fight misinformation</a:t>
            </a:r>
          </a:p>
          <a:p>
            <a:r>
              <a:rPr lang="en-GB" b="0" i="0" dirty="0">
                <a:solidFill>
                  <a:srgbClr val="202122"/>
                </a:solidFill>
                <a:effectLst/>
                <a:latin typeface="Arial" panose="020B0604020202020204" pitchFamily="34" charset="0"/>
              </a:rPr>
              <a:t>To combat the spread of misinformation, social media platforms must be able to find common ground between allowing </a:t>
            </a:r>
            <a:r>
              <a:rPr lang="en-GB" dirty="0">
                <a:solidFill>
                  <a:srgbClr val="202122"/>
                </a:solidFill>
                <a:latin typeface="Arial" panose="020B0604020202020204" pitchFamily="34" charset="0"/>
              </a:rPr>
              <a:t>free speech, </a:t>
            </a:r>
            <a:r>
              <a:rPr lang="en-GB" b="0" i="0" dirty="0">
                <a:solidFill>
                  <a:srgbClr val="202122"/>
                </a:solidFill>
                <a:effectLst/>
                <a:latin typeface="Arial" panose="020B0604020202020204" pitchFamily="34" charset="0"/>
              </a:rPr>
              <a:t>while also not allowing conspiracy theories to be spread throughout their platform.</a:t>
            </a:r>
          </a:p>
          <a:p>
            <a:r>
              <a:rPr lang="en-GB" b="0" i="0" dirty="0">
                <a:solidFill>
                  <a:srgbClr val="202122"/>
                </a:solidFill>
                <a:effectLst/>
                <a:latin typeface="Arial" panose="020B0604020202020204" pitchFamily="34" charset="0"/>
              </a:rPr>
              <a:t>Websites have been created to help people to discern fact from fiction. For example, the site </a:t>
            </a:r>
            <a:r>
              <a:rPr lang="en-GB" b="0" i="0" u="none" strike="noStrike" dirty="0">
                <a:solidFill>
                  <a:srgbClr val="0645AD"/>
                </a:solidFill>
                <a:effectLst/>
                <a:latin typeface="Arial" panose="020B0604020202020204" pitchFamily="34" charset="0"/>
                <a:hlinkClick r:id="rId2" tooltip="FactCheck.org"/>
              </a:rPr>
              <a:t>FactCheck.org</a:t>
            </a:r>
            <a:r>
              <a:rPr lang="en-GB" b="0" i="0" dirty="0">
                <a:solidFill>
                  <a:srgbClr val="202122"/>
                </a:solidFill>
                <a:effectLst/>
                <a:latin typeface="Arial" panose="020B0604020202020204" pitchFamily="34" charset="0"/>
              </a:rPr>
              <a:t> aims to fact check the media, </a:t>
            </a:r>
            <a:r>
              <a:rPr lang="en-GB" dirty="0">
                <a:solidFill>
                  <a:srgbClr val="202122"/>
                </a:solidFill>
                <a:latin typeface="Arial" panose="020B0604020202020204" pitchFamily="34" charset="0"/>
              </a:rPr>
              <a:t>especially viral </a:t>
            </a:r>
            <a:r>
              <a:rPr lang="en-GB" b="0" i="0" dirty="0">
                <a:solidFill>
                  <a:srgbClr val="202122"/>
                </a:solidFill>
                <a:effectLst/>
                <a:latin typeface="Arial" panose="020B0604020202020204" pitchFamily="34" charset="0"/>
              </a:rPr>
              <a:t>political stories</a:t>
            </a:r>
            <a:endParaRPr lang="en-GB" dirty="0"/>
          </a:p>
        </p:txBody>
      </p:sp>
    </p:spTree>
    <p:extLst>
      <p:ext uri="{BB962C8B-B14F-4D97-AF65-F5344CB8AC3E}">
        <p14:creationId xmlns:p14="http://schemas.microsoft.com/office/powerpoint/2010/main" val="2590993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A5C94-FA3E-4563-BA15-0E4B8EEEEA26}"/>
              </a:ext>
            </a:extLst>
          </p:cNvPr>
          <p:cNvSpPr>
            <a:spLocks noGrp="1"/>
          </p:cNvSpPr>
          <p:nvPr>
            <p:ph type="title"/>
          </p:nvPr>
        </p:nvSpPr>
        <p:spPr>
          <a:xfrm>
            <a:off x="148399" y="164627"/>
            <a:ext cx="9713231" cy="889946"/>
          </a:xfrm>
        </p:spPr>
        <p:txBody>
          <a:bodyPr/>
          <a:lstStyle/>
          <a:p>
            <a:r>
              <a:rPr lang="en-GB" dirty="0"/>
              <a:t>Why people produce misinformation</a:t>
            </a:r>
          </a:p>
        </p:txBody>
      </p:sp>
      <p:sp>
        <p:nvSpPr>
          <p:cNvPr id="3" name="Content Placeholder 2">
            <a:extLst>
              <a:ext uri="{FF2B5EF4-FFF2-40B4-BE49-F238E27FC236}">
                <a16:creationId xmlns:a16="http://schemas.microsoft.com/office/drawing/2014/main" id="{8619B165-4E5F-4B37-BACF-B7625DFD6CA2}"/>
              </a:ext>
            </a:extLst>
          </p:cNvPr>
          <p:cNvSpPr>
            <a:spLocks noGrp="1"/>
          </p:cNvSpPr>
          <p:nvPr>
            <p:ph idx="1"/>
          </p:nvPr>
        </p:nvSpPr>
        <p:spPr>
          <a:xfrm>
            <a:off x="232450" y="1054573"/>
            <a:ext cx="9713231" cy="4905736"/>
          </a:xfrm>
        </p:spPr>
        <p:txBody>
          <a:bodyPr>
            <a:normAutofit lnSpcReduction="10000"/>
          </a:bodyPr>
          <a:lstStyle/>
          <a:p>
            <a:r>
              <a:rPr lang="en-GB" dirty="0"/>
              <a:t>Historically, people have relied on journalists and other information professionals to relay facts and truths.  </a:t>
            </a:r>
          </a:p>
          <a:p>
            <a:r>
              <a:rPr lang="en-GB" dirty="0"/>
              <a:t>Many online sources of misinformation use techniques to fool users into thinking their sites are legitimate and the information they generate is factual.</a:t>
            </a:r>
          </a:p>
          <a:p>
            <a:r>
              <a:rPr lang="en-GB" dirty="0"/>
              <a:t>Often misinformation can be politically motivated.</a:t>
            </a:r>
          </a:p>
          <a:p>
            <a:r>
              <a:rPr lang="en-GB" dirty="0"/>
              <a:t>Another role misinformation serves is to distract the public eye from negative information about a given person and/or issues of policy.</a:t>
            </a:r>
          </a:p>
          <a:p>
            <a:r>
              <a:rPr lang="en-GB" dirty="0"/>
              <a:t>Another reason for the recent spread of misinformation may be the lack of consequences. With little to no repercussions, there is nothing to stop people from posting misleading information. The gain they get from the power of influencing other peoples' minds is greater than the impact of a removed post or temporary ban on Twitter. This forces individual companies to be the ones to mandate rules and policies regarding when people's "free speech" impedes other users' quality of life</a:t>
            </a:r>
          </a:p>
        </p:txBody>
      </p:sp>
    </p:spTree>
    <p:extLst>
      <p:ext uri="{BB962C8B-B14F-4D97-AF65-F5344CB8AC3E}">
        <p14:creationId xmlns:p14="http://schemas.microsoft.com/office/powerpoint/2010/main" val="3273805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CC658-78CB-48BE-B96A-4CB2095345D3}"/>
              </a:ext>
            </a:extLst>
          </p:cNvPr>
          <p:cNvSpPr>
            <a:spLocks noGrp="1"/>
          </p:cNvSpPr>
          <p:nvPr>
            <p:ph type="title"/>
          </p:nvPr>
        </p:nvSpPr>
        <p:spPr>
          <a:xfrm>
            <a:off x="173320" y="90579"/>
            <a:ext cx="10806523" cy="1400530"/>
          </a:xfrm>
        </p:spPr>
        <p:txBody>
          <a:bodyPr/>
          <a:lstStyle/>
          <a:p>
            <a:r>
              <a:rPr lang="en-GB" dirty="0"/>
              <a:t>Countermeasures against misinformation</a:t>
            </a:r>
          </a:p>
        </p:txBody>
      </p:sp>
      <p:sp>
        <p:nvSpPr>
          <p:cNvPr id="3" name="Content Placeholder 2">
            <a:extLst>
              <a:ext uri="{FF2B5EF4-FFF2-40B4-BE49-F238E27FC236}">
                <a16:creationId xmlns:a16="http://schemas.microsoft.com/office/drawing/2014/main" id="{C4B2B029-6553-4DB1-9E14-712FD2746B30}"/>
              </a:ext>
            </a:extLst>
          </p:cNvPr>
          <p:cNvSpPr>
            <a:spLocks noGrp="1"/>
          </p:cNvSpPr>
          <p:nvPr>
            <p:ph idx="1"/>
          </p:nvPr>
        </p:nvSpPr>
        <p:spPr>
          <a:xfrm>
            <a:off x="541997" y="984609"/>
            <a:ext cx="11055492" cy="5479565"/>
          </a:xfrm>
        </p:spPr>
        <p:txBody>
          <a:bodyPr>
            <a:normAutofit fontScale="92500" lnSpcReduction="20000"/>
          </a:bodyPr>
          <a:lstStyle/>
          <a:p>
            <a:r>
              <a:rPr lang="en-US" b="0" i="0" dirty="0">
                <a:solidFill>
                  <a:srgbClr val="202122"/>
                </a:solidFill>
                <a:effectLst/>
                <a:latin typeface="Arial" panose="020B0604020202020204" pitchFamily="34" charset="0"/>
              </a:rPr>
              <a:t>Automated detection systems </a:t>
            </a:r>
          </a:p>
          <a:p>
            <a:r>
              <a:rPr lang="en-US" b="0" i="0" dirty="0">
                <a:solidFill>
                  <a:srgbClr val="202122"/>
                </a:solidFill>
                <a:effectLst/>
                <a:latin typeface="Arial" panose="020B0604020202020204" pitchFamily="34" charset="0"/>
              </a:rPr>
              <a:t>Emerging anti-misinformation sector</a:t>
            </a:r>
            <a:endParaRPr lang="en-US" dirty="0">
              <a:solidFill>
                <a:srgbClr val="202122"/>
              </a:solidFill>
              <a:latin typeface="Arial" panose="020B0604020202020204" pitchFamily="34" charset="0"/>
            </a:endParaRPr>
          </a:p>
          <a:p>
            <a:r>
              <a:rPr lang="en-US" b="0" i="0" dirty="0">
                <a:solidFill>
                  <a:srgbClr val="202122"/>
                </a:solidFill>
                <a:effectLst/>
                <a:latin typeface="Arial" panose="020B0604020202020204" pitchFamily="34" charset="0"/>
              </a:rPr>
              <a:t>Provenance enhancing technology (</a:t>
            </a:r>
            <a:r>
              <a:rPr lang="en-GB" b="0" i="0" dirty="0">
                <a:solidFill>
                  <a:srgbClr val="202122"/>
                </a:solidFill>
                <a:effectLst/>
                <a:latin typeface="Arial" panose="020B0604020202020204" pitchFamily="34" charset="0"/>
              </a:rPr>
              <a:t>better enabling people to determine the veracity of a claim, image, or video</a:t>
            </a:r>
            <a:r>
              <a:rPr lang="en-US" b="0" i="0" dirty="0">
                <a:solidFill>
                  <a:srgbClr val="202122"/>
                </a:solidFill>
                <a:effectLst/>
                <a:latin typeface="Arial" panose="020B0604020202020204" pitchFamily="34" charset="0"/>
              </a:rPr>
              <a:t>)</a:t>
            </a:r>
          </a:p>
          <a:p>
            <a:r>
              <a:rPr lang="en-US" b="0" i="0" dirty="0">
                <a:solidFill>
                  <a:srgbClr val="202122"/>
                </a:solidFill>
                <a:effectLst/>
                <a:latin typeface="Arial" panose="020B0604020202020204" pitchFamily="34" charset="0"/>
              </a:rPr>
              <a:t>Active bystanders</a:t>
            </a:r>
          </a:p>
          <a:p>
            <a:r>
              <a:rPr lang="en-US" b="0" i="0" dirty="0">
                <a:solidFill>
                  <a:srgbClr val="202122"/>
                </a:solidFill>
                <a:effectLst/>
                <a:latin typeface="Arial" panose="020B0604020202020204" pitchFamily="34" charset="0"/>
              </a:rPr>
              <a:t>Community moderation</a:t>
            </a:r>
            <a:endParaRPr lang="en-US" dirty="0">
              <a:solidFill>
                <a:srgbClr val="202122"/>
              </a:solidFill>
              <a:latin typeface="Arial" panose="020B0604020202020204" pitchFamily="34" charset="0"/>
            </a:endParaRPr>
          </a:p>
          <a:p>
            <a:r>
              <a:rPr lang="en-US" b="0" i="0" dirty="0">
                <a:solidFill>
                  <a:srgbClr val="202122"/>
                </a:solidFill>
                <a:effectLst/>
                <a:latin typeface="Arial" panose="020B0604020202020204" pitchFamily="34" charset="0"/>
              </a:rPr>
              <a:t>Anti-</a:t>
            </a:r>
            <a:r>
              <a:rPr lang="en-US" b="0" i="0" dirty="0" err="1">
                <a:solidFill>
                  <a:srgbClr val="202122"/>
                </a:solidFill>
                <a:effectLst/>
                <a:latin typeface="Arial" panose="020B0604020202020204" pitchFamily="34" charset="0"/>
              </a:rPr>
              <a:t>virals</a:t>
            </a:r>
            <a:r>
              <a:rPr lang="en-US" b="0" i="0" dirty="0">
                <a:solidFill>
                  <a:srgbClr val="202122"/>
                </a:solidFill>
                <a:effectLst/>
                <a:latin typeface="Arial" panose="020B0604020202020204" pitchFamily="34" charset="0"/>
              </a:rPr>
              <a:t> (</a:t>
            </a:r>
            <a:r>
              <a:rPr lang="en-GB" b="0" i="0" dirty="0" err="1">
                <a:solidFill>
                  <a:srgbClr val="202122"/>
                </a:solidFill>
                <a:effectLst/>
                <a:latin typeface="Arial" panose="020B0604020202020204" pitchFamily="34" charset="0"/>
              </a:rPr>
              <a:t>imiting</a:t>
            </a:r>
            <a:r>
              <a:rPr lang="en-GB" b="0" i="0" dirty="0">
                <a:solidFill>
                  <a:srgbClr val="202122"/>
                </a:solidFill>
                <a:effectLst/>
                <a:latin typeface="Arial" panose="020B0604020202020204" pitchFamily="34" charset="0"/>
              </a:rPr>
              <a:t> the number of times a message can be forwarded in privacy-respecting encrypted chats</a:t>
            </a:r>
            <a:r>
              <a:rPr lang="en-US" b="0" i="0" dirty="0">
                <a:solidFill>
                  <a:srgbClr val="202122"/>
                </a:solidFill>
                <a:effectLst/>
                <a:latin typeface="Arial" panose="020B0604020202020204" pitchFamily="34" charset="0"/>
              </a:rPr>
              <a:t>)</a:t>
            </a:r>
          </a:p>
          <a:p>
            <a:r>
              <a:rPr lang="en-US" dirty="0">
                <a:solidFill>
                  <a:srgbClr val="202122"/>
                </a:solidFill>
                <a:latin typeface="Arial" panose="020B0604020202020204" pitchFamily="34" charset="0"/>
              </a:rPr>
              <a:t>Collective intelligence (For example Wikipedia)</a:t>
            </a:r>
          </a:p>
          <a:p>
            <a:r>
              <a:rPr lang="en-US" b="0" i="0" dirty="0">
                <a:solidFill>
                  <a:srgbClr val="202122"/>
                </a:solidFill>
                <a:effectLst/>
                <a:latin typeface="Arial" panose="020B0604020202020204" pitchFamily="34" charset="0"/>
              </a:rPr>
              <a:t>Trustworthy institutions and data</a:t>
            </a:r>
          </a:p>
          <a:p>
            <a:r>
              <a:rPr lang="en-US" b="0" i="0" u="none" strike="noStrike" dirty="0">
                <a:solidFill>
                  <a:srgbClr val="0645AD"/>
                </a:solidFill>
                <a:effectLst/>
                <a:latin typeface="Arial" panose="020B0604020202020204" pitchFamily="34" charset="0"/>
                <a:hlinkClick r:id="rId2"/>
              </a:rPr>
              <a:t>Media literacy</a:t>
            </a:r>
            <a:r>
              <a:rPr lang="en-US" b="0" i="0" u="none" strike="noStrike" dirty="0">
                <a:solidFill>
                  <a:srgbClr val="0645AD"/>
                </a:solidFill>
                <a:effectLst/>
                <a:latin typeface="Arial" panose="020B0604020202020204" pitchFamily="34" charset="0"/>
              </a:rPr>
              <a:t>  (</a:t>
            </a:r>
            <a:r>
              <a:rPr lang="en-GB" b="0" i="0" dirty="0">
                <a:solidFill>
                  <a:srgbClr val="202122"/>
                </a:solidFill>
                <a:effectLst/>
                <a:latin typeface="Arial" panose="020B0604020202020204" pitchFamily="34" charset="0"/>
              </a:rPr>
              <a:t>increasing citizens' ability to use </a:t>
            </a:r>
            <a:r>
              <a:rPr lang="en-GB" b="0" i="0" u="none" strike="noStrike" dirty="0">
                <a:solidFill>
                  <a:srgbClr val="0645AD"/>
                </a:solidFill>
                <a:effectLst/>
                <a:latin typeface="Arial" panose="020B0604020202020204" pitchFamily="34" charset="0"/>
                <a:hlinkClick r:id="rId3" tooltip="Information and communication technology"/>
              </a:rPr>
              <a:t>ICTs</a:t>
            </a:r>
            <a:r>
              <a:rPr lang="en-GB" b="0" i="0" dirty="0">
                <a:solidFill>
                  <a:srgbClr val="202122"/>
                </a:solidFill>
                <a:effectLst/>
                <a:latin typeface="Arial" panose="020B0604020202020204" pitchFamily="34" charset="0"/>
              </a:rPr>
              <a:t> to find, evaluate, create, and communicate information, </a:t>
            </a:r>
            <a:r>
              <a:rPr lang="en-GB" b="0" i="0" u="none" strike="noStrike" dirty="0">
                <a:solidFill>
                  <a:srgbClr val="0645AD"/>
                </a:solidFill>
                <a:effectLst/>
                <a:latin typeface="Arial" panose="020B0604020202020204" pitchFamily="34" charset="0"/>
                <a:hlinkClick r:id="rId4" tooltip="Education"/>
              </a:rPr>
              <a:t>an essential skill</a:t>
            </a:r>
            <a:r>
              <a:rPr lang="en-GB" b="0" i="0" dirty="0">
                <a:solidFill>
                  <a:srgbClr val="202122"/>
                </a:solidFill>
                <a:effectLst/>
                <a:latin typeface="Arial" panose="020B0604020202020204" pitchFamily="34" charset="0"/>
              </a:rPr>
              <a:t> for citizens of all ages)</a:t>
            </a:r>
          </a:p>
          <a:p>
            <a:r>
              <a:rPr lang="en-GB" dirty="0">
                <a:solidFill>
                  <a:srgbClr val="202122"/>
                </a:solidFill>
                <a:latin typeface="Arial" panose="020B0604020202020204" pitchFamily="34" charset="0"/>
              </a:rPr>
              <a:t>WHO (World Health Organization) Myth Busters Page </a:t>
            </a:r>
            <a:r>
              <a:rPr lang="en-GB" dirty="0">
                <a:solidFill>
                  <a:srgbClr val="202122"/>
                </a:solidFill>
                <a:latin typeface="Arial" panose="020B0604020202020204" pitchFamily="34" charset="0"/>
                <a:hlinkClick r:id="rId5"/>
              </a:rPr>
              <a:t>https://www.who.int/emergencies/diseases/novel-coronavirus-2019/advice-for-public/myth-busters</a:t>
            </a:r>
            <a:endParaRPr lang="en-GB" dirty="0">
              <a:solidFill>
                <a:srgbClr val="202122"/>
              </a:solidFill>
              <a:latin typeface="Arial" panose="020B0604020202020204" pitchFamily="34" charset="0"/>
            </a:endParaRPr>
          </a:p>
          <a:p>
            <a:r>
              <a:rPr lang="en-GB" dirty="0">
                <a:solidFill>
                  <a:srgbClr val="202122"/>
                </a:solidFill>
                <a:latin typeface="Arial" panose="020B0604020202020204" pitchFamily="34" charset="0"/>
              </a:rPr>
              <a:t>Read Gif  Protect yourself and others by reporting misinf</a:t>
            </a:r>
            <a:r>
              <a:rPr lang="en-GB" dirty="0">
                <a:solidFill>
                  <a:srgbClr val="202122"/>
                </a:solidFill>
                <a:latin typeface="Arial" panose="020B0604020202020204" pitchFamily="34" charset="0"/>
                <a:hlinkClick r:id="rId6">
                  <a:extLst>
                    <a:ext uri="{A12FA001-AC4F-418D-AE19-62706E023703}">
                      <ahyp:hlinkClr xmlns:ahyp="http://schemas.microsoft.com/office/drawing/2018/hyperlinkcolor" val="tx"/>
                    </a:ext>
                  </a:extLst>
                </a:hlinkClick>
              </a:rPr>
              <a:t>or</a:t>
            </a:r>
            <a:r>
              <a:rPr lang="en-GB" dirty="0">
                <a:solidFill>
                  <a:srgbClr val="202122"/>
                </a:solidFill>
                <a:latin typeface="Arial" panose="020B0604020202020204" pitchFamily="34" charset="0"/>
              </a:rPr>
              <a:t>mation </a:t>
            </a:r>
            <a:r>
              <a:rPr lang="en-GB" dirty="0">
                <a:solidFill>
                  <a:srgbClr val="202122"/>
                </a:solidFill>
                <a:latin typeface="Arial" panose="020B0604020202020204" pitchFamily="34" charset="0"/>
                <a:hlinkClick r:id="rId6"/>
              </a:rPr>
              <a:t>https://www.who.int/images/default-source/health-topics/coronavirus/misinformation-campaign/stop-misinformation.gif</a:t>
            </a:r>
            <a:endParaRPr lang="en-GB" dirty="0">
              <a:solidFill>
                <a:srgbClr val="202122"/>
              </a:solidFill>
              <a:latin typeface="Arial" panose="020B0604020202020204" pitchFamily="34" charset="0"/>
            </a:endParaRPr>
          </a:p>
          <a:p>
            <a:endParaRPr lang="en-GB" dirty="0">
              <a:solidFill>
                <a:srgbClr val="202122"/>
              </a:solidFill>
              <a:latin typeface="Arial" panose="020B0604020202020204" pitchFamily="34" charset="0"/>
            </a:endParaRPr>
          </a:p>
          <a:p>
            <a:endParaRPr lang="en-US" dirty="0">
              <a:solidFill>
                <a:srgbClr val="202122"/>
              </a:solidFill>
              <a:latin typeface="Arial" panose="020B0604020202020204" pitchFamily="34" charset="0"/>
            </a:endParaRPr>
          </a:p>
          <a:p>
            <a:endParaRPr lang="en-GB" dirty="0"/>
          </a:p>
        </p:txBody>
      </p:sp>
    </p:spTree>
    <p:extLst>
      <p:ext uri="{BB962C8B-B14F-4D97-AF65-F5344CB8AC3E}">
        <p14:creationId xmlns:p14="http://schemas.microsoft.com/office/powerpoint/2010/main" val="3790571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6CE60-3A62-41F5-802E-68EA6762E6AD}"/>
              </a:ext>
            </a:extLst>
          </p:cNvPr>
          <p:cNvSpPr>
            <a:spLocks noGrp="1"/>
          </p:cNvSpPr>
          <p:nvPr>
            <p:ph type="title"/>
          </p:nvPr>
        </p:nvSpPr>
        <p:spPr>
          <a:xfrm>
            <a:off x="266372" y="166003"/>
            <a:ext cx="9783481" cy="887195"/>
          </a:xfrm>
        </p:spPr>
        <p:txBody>
          <a:bodyPr/>
          <a:lstStyle/>
          <a:p>
            <a:r>
              <a:rPr lang="en-GB" dirty="0"/>
              <a:t>How to report misinformation Online</a:t>
            </a:r>
          </a:p>
        </p:txBody>
      </p:sp>
      <p:sp>
        <p:nvSpPr>
          <p:cNvPr id="3" name="Content Placeholder 2">
            <a:extLst>
              <a:ext uri="{FF2B5EF4-FFF2-40B4-BE49-F238E27FC236}">
                <a16:creationId xmlns:a16="http://schemas.microsoft.com/office/drawing/2014/main" id="{E4053239-95F7-4F27-A044-070F6FC44C24}"/>
              </a:ext>
            </a:extLst>
          </p:cNvPr>
          <p:cNvSpPr>
            <a:spLocks noGrp="1"/>
          </p:cNvSpPr>
          <p:nvPr>
            <p:ph idx="1"/>
          </p:nvPr>
        </p:nvSpPr>
        <p:spPr>
          <a:xfrm>
            <a:off x="344032" y="1053198"/>
            <a:ext cx="11706130" cy="5195201"/>
          </a:xfrm>
        </p:spPr>
        <p:txBody>
          <a:bodyPr>
            <a:normAutofit fontScale="85000" lnSpcReduction="20000"/>
          </a:bodyPr>
          <a:lstStyle/>
          <a:p>
            <a:r>
              <a:rPr lang="en-GB" dirty="0"/>
              <a:t>Facebook How do I mark a Facebook post as false news? </a:t>
            </a:r>
          </a:p>
          <a:p>
            <a:r>
              <a:rPr lang="en-GB" dirty="0">
                <a:hlinkClick r:id="rId2"/>
              </a:rPr>
              <a:t>https://www.facebook.com/help/572838089565953?helpref=search&amp;sr=2&amp;query=reporting%20false%20claims&amp;search_session_id=f886d969d0ffdf65b717d0567986859f</a:t>
            </a:r>
            <a:endParaRPr lang="en-GB" dirty="0"/>
          </a:p>
          <a:p>
            <a:r>
              <a:rPr lang="en-GB" dirty="0" err="1"/>
              <a:t>Youtube</a:t>
            </a:r>
            <a:r>
              <a:rPr lang="en-GB" dirty="0"/>
              <a:t> Report inappropriate content  </a:t>
            </a:r>
            <a:r>
              <a:rPr lang="en-GB" dirty="0">
                <a:hlinkClick r:id="rId3"/>
              </a:rPr>
              <a:t>https://support.google.com/youtube/answer/2802027</a:t>
            </a:r>
            <a:endParaRPr lang="en-GB" dirty="0"/>
          </a:p>
          <a:p>
            <a:r>
              <a:rPr lang="en-GB" dirty="0"/>
              <a:t>Twitter Report a tweet, list or direct message </a:t>
            </a:r>
            <a:r>
              <a:rPr lang="en-GB" dirty="0">
                <a:hlinkClick r:id="rId4"/>
              </a:rPr>
              <a:t>https://help.twitter.com/en/safety-and-security/report-a-tweet</a:t>
            </a:r>
            <a:endParaRPr lang="en-GB" dirty="0"/>
          </a:p>
          <a:p>
            <a:r>
              <a:rPr lang="en-GB" dirty="0"/>
              <a:t>Instagram Reduce the spread of false information </a:t>
            </a:r>
            <a:r>
              <a:rPr lang="en-GB" dirty="0">
                <a:hlinkClick r:id="rId5"/>
              </a:rPr>
              <a:t>https://help.instagram.com/1735798276553028</a:t>
            </a:r>
            <a:endParaRPr lang="en-GB" dirty="0"/>
          </a:p>
          <a:p>
            <a:r>
              <a:rPr lang="en-GB" dirty="0"/>
              <a:t>WhatsApp How to report a contact or a group </a:t>
            </a:r>
            <a:r>
              <a:rPr lang="en-GB" dirty="0">
                <a:hlinkClick r:id="rId6"/>
              </a:rPr>
              <a:t>https://faq.whatsapp.com/general/security-and-privacy/staying-safe-on-whatsapp/</a:t>
            </a:r>
            <a:endParaRPr lang="en-GB" dirty="0"/>
          </a:p>
          <a:p>
            <a:r>
              <a:rPr lang="en-GB" dirty="0" err="1"/>
              <a:t>Tiktok</a:t>
            </a:r>
            <a:r>
              <a:rPr lang="en-GB" dirty="0"/>
              <a:t> Report inappropriate content </a:t>
            </a:r>
            <a:r>
              <a:rPr lang="en-GB" dirty="0">
                <a:hlinkClick r:id="rId7"/>
              </a:rPr>
              <a:t>https://support.tiktok.com/en/privacy-safety/report-inappropriate-content-en</a:t>
            </a:r>
            <a:endParaRPr lang="en-GB" dirty="0"/>
          </a:p>
          <a:p>
            <a:r>
              <a:rPr lang="en-GB" dirty="0" err="1"/>
              <a:t>Linkedin</a:t>
            </a:r>
            <a:r>
              <a:rPr lang="en-GB" dirty="0"/>
              <a:t> Recognizing and reporting spam, inappropriate and abusive content </a:t>
            </a:r>
            <a:r>
              <a:rPr lang="en-GB" dirty="0">
                <a:hlinkClick r:id="rId8"/>
              </a:rPr>
              <a:t>https://www.linkedin.com/help/linkedin/answer/37822/recognizing-and-reporting-spam-inappropriate-and-abusive-content?lang=en</a:t>
            </a:r>
            <a:endParaRPr lang="en-GB" dirty="0"/>
          </a:p>
          <a:p>
            <a:r>
              <a:rPr lang="en-GB" dirty="0"/>
              <a:t>Viber How to report inappropriate content </a:t>
            </a:r>
            <a:r>
              <a:rPr lang="en-GB" dirty="0">
                <a:hlinkClick r:id="rId9"/>
              </a:rPr>
              <a:t>https://help.viber.com/en/article/how-to-report-inappropriate-content</a:t>
            </a:r>
            <a:endParaRPr lang="en-GB" dirty="0"/>
          </a:p>
          <a:p>
            <a:r>
              <a:rPr lang="en-GB" dirty="0"/>
              <a:t>VK How do I report misleading information </a:t>
            </a:r>
            <a:r>
              <a:rPr lang="en-GB" dirty="0">
                <a:hlinkClick r:id="rId10"/>
              </a:rPr>
              <a:t>https://vk.com/faq17987</a:t>
            </a:r>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13634786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2104</Words>
  <Application>Microsoft Office PowerPoint</Application>
  <PresentationFormat>Widescreen</PresentationFormat>
  <Paragraphs>91</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vt:lpstr>
      <vt:lpstr>Century Gothic</vt:lpstr>
      <vt:lpstr>NeuzeitGro</vt:lpstr>
      <vt:lpstr>Noto Sans</vt:lpstr>
      <vt:lpstr>Wingdings 3</vt:lpstr>
      <vt:lpstr>Ion</vt:lpstr>
      <vt:lpstr>Misinformation and Fake News</vt:lpstr>
      <vt:lpstr>What is missinformation</vt:lpstr>
      <vt:lpstr>Missinformation History</vt:lpstr>
      <vt:lpstr>How to identify misinformation </vt:lpstr>
      <vt:lpstr>Gognitive factors</vt:lpstr>
      <vt:lpstr>How to counter misinformation</vt:lpstr>
      <vt:lpstr>Why people produce misinformation</vt:lpstr>
      <vt:lpstr>Countermeasures against misinformation</vt:lpstr>
      <vt:lpstr>How to report misinformation Online</vt:lpstr>
      <vt:lpstr>Fake news</vt:lpstr>
      <vt:lpstr>Fake news part 2</vt:lpstr>
      <vt:lpstr>Social media company responsibility to fake news </vt:lpstr>
      <vt:lpstr>Fake news and Coronavirus pandemic</vt:lpstr>
      <vt:lpstr>How to avoid from fake news</vt:lpstr>
      <vt:lpstr>How to spot a fake news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Misinformation</dc:title>
  <dc:creator>Janne Rajala</dc:creator>
  <cp:lastModifiedBy>Janne Rajala</cp:lastModifiedBy>
  <cp:revision>2</cp:revision>
  <dcterms:created xsi:type="dcterms:W3CDTF">2022-03-24T07:34:26Z</dcterms:created>
  <dcterms:modified xsi:type="dcterms:W3CDTF">2022-03-24T12:58:50Z</dcterms:modified>
</cp:coreProperties>
</file>