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Nunito"/>
      <p:regular r:id="rId18"/>
      <p:bold r:id="rId19"/>
      <p:italic r:id="rId20"/>
      <p:boldItalic r:id="rId21"/>
    </p:embeddedFont>
    <p:embeddedFont>
      <p:font typeface="Playfair Display"/>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italic.fntdata"/><Relationship Id="rId22" Type="http://schemas.openxmlformats.org/officeDocument/2006/relationships/font" Target="fonts/PlayfairDisplay-regular.fntdata"/><Relationship Id="rId21" Type="http://schemas.openxmlformats.org/officeDocument/2006/relationships/font" Target="fonts/Nunito-boldItalic.fntdata"/><Relationship Id="rId24" Type="http://schemas.openxmlformats.org/officeDocument/2006/relationships/font" Target="fonts/PlayfairDisplay-italic.fntdata"/><Relationship Id="rId23" Type="http://schemas.openxmlformats.org/officeDocument/2006/relationships/font" Target="fonts/PlayfairDisplay-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PlayfairDisplay-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Nunito-bold.fntdata"/><Relationship Id="rId18" Type="http://schemas.openxmlformats.org/officeDocument/2006/relationships/font" Target="fonts/Nuni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9530ad4c95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9530ad4c95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9530ad4c95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9530ad4c95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9530ad4c95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9530ad4c95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9530ad4c95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9530ad4c95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9530ad4c95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9530ad4c95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9530ad4c95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9530ad4c95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9530ad4c95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9530ad4c95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9530ad4c95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9530ad4c95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9530ad4c95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9530ad4c95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9530ad4c95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9530ad4c95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9530ad4c95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9530ad4c95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SzPts val="1300"/>
              <a:buChar char="●"/>
              <a:defRPr/>
            </a:lvl1pPr>
            <a:lvl2pPr indent="-298450" lvl="1" marL="914400" algn="ctr">
              <a:spcBef>
                <a:spcPts val="1600"/>
              </a:spcBef>
              <a:spcAft>
                <a:spcPts val="0"/>
              </a:spcAft>
              <a:buSzPts val="1100"/>
              <a:buChar char="○"/>
              <a:defRPr/>
            </a:lvl2pPr>
            <a:lvl3pPr indent="-298450" lvl="2" marL="1371600" algn="ctr">
              <a:spcBef>
                <a:spcPts val="1600"/>
              </a:spcBef>
              <a:spcAft>
                <a:spcPts val="0"/>
              </a:spcAft>
              <a:buSzPts val="1100"/>
              <a:buChar char="■"/>
              <a:defRPr/>
            </a:lvl3pPr>
            <a:lvl4pPr indent="-298450" lvl="3" marL="1828800" algn="ctr">
              <a:spcBef>
                <a:spcPts val="1600"/>
              </a:spcBef>
              <a:spcAft>
                <a:spcPts val="0"/>
              </a:spcAft>
              <a:buSzPts val="1100"/>
              <a:buChar char="●"/>
              <a:defRPr/>
            </a:lvl4pPr>
            <a:lvl5pPr indent="-298450" lvl="4" marL="2286000" algn="ctr">
              <a:spcBef>
                <a:spcPts val="1600"/>
              </a:spcBef>
              <a:spcAft>
                <a:spcPts val="0"/>
              </a:spcAft>
              <a:buSzPts val="1100"/>
              <a:buChar char="○"/>
              <a:defRPr/>
            </a:lvl5pPr>
            <a:lvl6pPr indent="-298450" lvl="5" marL="2743200" algn="ctr">
              <a:spcBef>
                <a:spcPts val="1600"/>
              </a:spcBef>
              <a:spcAft>
                <a:spcPts val="0"/>
              </a:spcAft>
              <a:buSzPts val="1100"/>
              <a:buChar char="■"/>
              <a:defRPr/>
            </a:lvl6pPr>
            <a:lvl7pPr indent="-298450" lvl="6" marL="3200400" algn="ctr">
              <a:spcBef>
                <a:spcPts val="1600"/>
              </a:spcBef>
              <a:spcAft>
                <a:spcPts val="0"/>
              </a:spcAft>
              <a:buSzPts val="1100"/>
              <a:buChar char="●"/>
              <a:defRPr/>
            </a:lvl7pPr>
            <a:lvl8pPr indent="-298450" lvl="7" marL="3657600" algn="ctr">
              <a:spcBef>
                <a:spcPts val="1600"/>
              </a:spcBef>
              <a:spcAft>
                <a:spcPts val="0"/>
              </a:spcAft>
              <a:buSzPts val="1100"/>
              <a:buChar char="○"/>
              <a:defRPr/>
            </a:lvl8pPr>
            <a:lvl9pPr indent="-298450" lvl="8" marL="4114800" algn="ctr">
              <a:spcBef>
                <a:spcPts val="1600"/>
              </a:spcBef>
              <a:spcAft>
                <a:spcPts val="160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fi"/>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hyperlink" Target="https://www.nytimes.com/2020/03/19/business/europe-economies-coronavirus-winners.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hyperlink" Target="https://undg.org/wp-content/uploads/2017/11/UNDG_BigData_final_web.pdf" TargetMode="External"/><Relationship Id="rId4" Type="http://schemas.openxmlformats.org/officeDocument/2006/relationships/hyperlink" Target="https://undataforum.or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344250" y="1078275"/>
            <a:ext cx="8455500" cy="2801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i" sz="6100"/>
              <a:t>HUMAN RIGHTS </a:t>
            </a:r>
            <a:endParaRPr sz="6100"/>
          </a:p>
          <a:p>
            <a:pPr indent="0" lvl="0" marL="0" rtl="0" algn="ctr">
              <a:spcBef>
                <a:spcPts val="0"/>
              </a:spcBef>
              <a:spcAft>
                <a:spcPts val="0"/>
              </a:spcAft>
              <a:buNone/>
            </a:pPr>
            <a:r>
              <a:rPr lang="fi" sz="6100"/>
              <a:t>AND </a:t>
            </a:r>
            <a:endParaRPr sz="6100"/>
          </a:p>
          <a:p>
            <a:pPr indent="0" lvl="0" marL="0" rtl="0" algn="ctr">
              <a:spcBef>
                <a:spcPts val="0"/>
              </a:spcBef>
              <a:spcAft>
                <a:spcPts val="0"/>
              </a:spcAft>
              <a:buNone/>
            </a:pPr>
            <a:r>
              <a:rPr lang="fi" sz="6100"/>
              <a:t>DIGITALIZATION</a:t>
            </a:r>
            <a:endParaRPr sz="61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2"/>
          <p:cNvSpPr txBox="1"/>
          <p:nvPr>
            <p:ph type="title"/>
          </p:nvPr>
        </p:nvSpPr>
        <p:spPr>
          <a:xfrm>
            <a:off x="0" y="551575"/>
            <a:ext cx="8096100" cy="3464100"/>
          </a:xfrm>
          <a:prstGeom prst="rect">
            <a:avLst/>
          </a:prstGeom>
        </p:spPr>
        <p:txBody>
          <a:bodyPr anchorCtr="0" anchor="ctr" bIns="91425" lIns="91425" spcFirstLastPara="1" rIns="91425" wrap="square" tIns="91425">
            <a:noAutofit/>
          </a:bodyPr>
          <a:lstStyle/>
          <a:p>
            <a:pPr indent="0" lvl="0" marL="457200" rtl="0" algn="l">
              <a:lnSpc>
                <a:spcPct val="115000"/>
              </a:lnSpc>
              <a:spcBef>
                <a:spcPts val="0"/>
              </a:spcBef>
              <a:spcAft>
                <a:spcPts val="0"/>
              </a:spcAft>
              <a:buNone/>
            </a:pPr>
            <a:r>
              <a:t/>
            </a:r>
            <a:endParaRPr b="0" sz="1950">
              <a:latin typeface="Arial"/>
              <a:ea typeface="Arial"/>
              <a:cs typeface="Arial"/>
              <a:sym typeface="Arial"/>
            </a:endParaRPr>
          </a:p>
          <a:p>
            <a:pPr indent="-352425" lvl="0" marL="647700" rtl="0" algn="l">
              <a:lnSpc>
                <a:spcPct val="115000"/>
              </a:lnSpc>
              <a:spcBef>
                <a:spcPts val="3000"/>
              </a:spcBef>
              <a:spcAft>
                <a:spcPts val="0"/>
              </a:spcAft>
              <a:buClr>
                <a:srgbClr val="777777"/>
              </a:buClr>
              <a:buSzPts val="1950"/>
              <a:buFont typeface="Arial"/>
              <a:buChar char="●"/>
            </a:pPr>
            <a:r>
              <a:rPr b="0" lang="fi" sz="1950">
                <a:latin typeface="Arial"/>
                <a:ea typeface="Arial"/>
                <a:cs typeface="Arial"/>
                <a:sym typeface="Arial"/>
              </a:rPr>
              <a:t>How do we make the Internet safe for children?</a:t>
            </a:r>
            <a:endParaRPr b="0" sz="1950">
              <a:latin typeface="Arial"/>
              <a:ea typeface="Arial"/>
              <a:cs typeface="Arial"/>
              <a:sym typeface="Arial"/>
            </a:endParaRPr>
          </a:p>
          <a:p>
            <a:pPr indent="-352425" lvl="0" marL="647700" rtl="0" algn="l">
              <a:lnSpc>
                <a:spcPct val="115000"/>
              </a:lnSpc>
              <a:spcBef>
                <a:spcPts val="0"/>
              </a:spcBef>
              <a:spcAft>
                <a:spcPts val="0"/>
              </a:spcAft>
              <a:buClr>
                <a:srgbClr val="777777"/>
              </a:buClr>
              <a:buSzPts val="1950"/>
              <a:buFont typeface="Arial"/>
              <a:buChar char="●"/>
            </a:pPr>
            <a:r>
              <a:rPr b="0" lang="fi" sz="1950">
                <a:latin typeface="Arial"/>
                <a:ea typeface="Arial"/>
                <a:cs typeface="Arial"/>
                <a:sym typeface="Arial"/>
              </a:rPr>
              <a:t>What constraints should we put on Facebook and social media to protect our privacy?</a:t>
            </a:r>
            <a:endParaRPr b="0" sz="1950">
              <a:latin typeface="Arial"/>
              <a:ea typeface="Arial"/>
              <a:cs typeface="Arial"/>
              <a:sym typeface="Arial"/>
            </a:endParaRPr>
          </a:p>
          <a:p>
            <a:pPr indent="-352425" lvl="0" marL="647700" rtl="0" algn="l">
              <a:lnSpc>
                <a:spcPct val="115000"/>
              </a:lnSpc>
              <a:spcBef>
                <a:spcPts val="0"/>
              </a:spcBef>
              <a:spcAft>
                <a:spcPts val="0"/>
              </a:spcAft>
              <a:buClr>
                <a:srgbClr val="777777"/>
              </a:buClr>
              <a:buSzPts val="1950"/>
              <a:buFont typeface="Arial"/>
              <a:buChar char="●"/>
            </a:pPr>
            <a:r>
              <a:rPr b="0" lang="fi" sz="1950">
                <a:latin typeface="Arial"/>
                <a:ea typeface="Arial"/>
                <a:cs typeface="Arial"/>
                <a:sym typeface="Arial"/>
              </a:rPr>
              <a:t>Does the Universal Declaration of Human Rights and other Human Rights Instruments need updating?</a:t>
            </a:r>
            <a:endParaRPr sz="5700"/>
          </a:p>
        </p:txBody>
      </p:sp>
      <p:sp>
        <p:nvSpPr>
          <p:cNvPr id="188" name="Google Shape;188;p22"/>
          <p:cNvSpPr txBox="1"/>
          <p:nvPr/>
        </p:nvSpPr>
        <p:spPr>
          <a:xfrm>
            <a:off x="0" y="3284425"/>
            <a:ext cx="5614500" cy="1103700"/>
          </a:xfrm>
          <a:prstGeom prst="rect">
            <a:avLst/>
          </a:prstGeom>
          <a:noFill/>
          <a:ln>
            <a:noFill/>
          </a:ln>
        </p:spPr>
        <p:txBody>
          <a:bodyPr anchorCtr="0" anchor="t" bIns="91425" lIns="91425" spcFirstLastPara="1" rIns="91425" wrap="square" tIns="91425">
            <a:noAutofit/>
          </a:bodyPr>
          <a:lstStyle/>
          <a:p>
            <a:pPr indent="-352425" lvl="0" marL="647700" rtl="0" algn="l">
              <a:lnSpc>
                <a:spcPct val="115000"/>
              </a:lnSpc>
              <a:spcBef>
                <a:spcPts val="0"/>
              </a:spcBef>
              <a:spcAft>
                <a:spcPts val="0"/>
              </a:spcAft>
              <a:buClr>
                <a:srgbClr val="777777"/>
              </a:buClr>
              <a:buSzPts val="1950"/>
              <a:buChar char="●"/>
            </a:pPr>
            <a:r>
              <a:rPr lang="fi" sz="1950">
                <a:solidFill>
                  <a:schemeClr val="dk2"/>
                </a:solidFill>
              </a:rPr>
              <a:t>Should Human Rights be made a priority in all education systems up there with literacy and numeracy?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3"/>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a:t>#UN75 </a:t>
            </a:r>
            <a:endParaRPr/>
          </a:p>
        </p:txBody>
      </p:sp>
      <p:sp>
        <p:nvSpPr>
          <p:cNvPr id="194" name="Google Shape;194;p23"/>
          <p:cNvSpPr txBox="1"/>
          <p:nvPr>
            <p:ph idx="1" type="body"/>
          </p:nvPr>
        </p:nvSpPr>
        <p:spPr>
          <a:xfrm>
            <a:off x="720000" y="1484075"/>
            <a:ext cx="7505700" cy="24480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fi" sz="1500">
                <a:solidFill>
                  <a:srgbClr val="060A14"/>
                </a:solidFill>
                <a:highlight>
                  <a:srgbClr val="F8F8F9"/>
                </a:highlight>
                <a:latin typeface="Arial"/>
                <a:ea typeface="Arial"/>
                <a:cs typeface="Arial"/>
                <a:sym typeface="Arial"/>
              </a:rPr>
              <a:t>There is already an urgent need for governments, social media platforms, and other businesses to protect the fundamental pillars of a democratic society, rule of law, and the full range of our rights online: a need for oversight, accountability, and responsibility. </a:t>
            </a:r>
            <a:endParaRPr sz="1500">
              <a:solidFill>
                <a:srgbClr val="060A14"/>
              </a:solidFill>
              <a:highlight>
                <a:srgbClr val="F8F8F9"/>
              </a:highlight>
              <a:latin typeface="Arial"/>
              <a:ea typeface="Arial"/>
              <a:cs typeface="Arial"/>
              <a:sym typeface="Arial"/>
            </a:endParaRPr>
          </a:p>
          <a:p>
            <a:pPr indent="0" lvl="0" marL="0" rtl="0" algn="l">
              <a:lnSpc>
                <a:spcPct val="150000"/>
              </a:lnSpc>
              <a:spcBef>
                <a:spcPts val="1800"/>
              </a:spcBef>
              <a:spcAft>
                <a:spcPts val="0"/>
              </a:spcAft>
              <a:buNone/>
            </a:pPr>
            <a:r>
              <a:rPr lang="fi" sz="1500">
                <a:solidFill>
                  <a:srgbClr val="060A14"/>
                </a:solidFill>
                <a:highlight>
                  <a:srgbClr val="F8F8F9"/>
                </a:highlight>
                <a:latin typeface="Arial"/>
                <a:ea typeface="Arial"/>
                <a:cs typeface="Arial"/>
                <a:sym typeface="Arial"/>
              </a:rPr>
              <a:t>As the digital frontiers expand, one of our greatest challenges as a human rights community will be to help companies and societies to implement the international human rights framework in the land we have not yet reached. This includes clear guidance on the responsibilities of business as well as the obligations of States.</a:t>
            </a:r>
            <a:endParaRPr sz="1500">
              <a:solidFill>
                <a:srgbClr val="060A14"/>
              </a:solidFill>
              <a:highlight>
                <a:srgbClr val="F8F8F9"/>
              </a:highlight>
              <a:latin typeface="Arial"/>
              <a:ea typeface="Arial"/>
              <a:cs typeface="Arial"/>
              <a:sym typeface="Arial"/>
            </a:endParaRPr>
          </a:p>
          <a:p>
            <a:pPr indent="0" lvl="0" marL="0" rtl="0" algn="l">
              <a:lnSpc>
                <a:spcPct val="150000"/>
              </a:lnSpc>
              <a:spcBef>
                <a:spcPts val="1800"/>
              </a:spcBef>
              <a:spcAft>
                <a:spcPts val="0"/>
              </a:spcAft>
              <a:buNone/>
            </a:pPr>
            <a:r>
              <a:t/>
            </a:r>
            <a:endParaRPr sz="1400">
              <a:solidFill>
                <a:srgbClr val="060A14"/>
              </a:solidFill>
              <a:highlight>
                <a:srgbClr val="F8F8F9"/>
              </a:highlight>
              <a:latin typeface="Arial"/>
              <a:ea typeface="Arial"/>
              <a:cs typeface="Arial"/>
              <a:sym typeface="Arial"/>
            </a:endParaRPr>
          </a:p>
          <a:p>
            <a:pPr indent="0" lvl="0" marL="0" rtl="0" algn="l">
              <a:lnSpc>
                <a:spcPct val="150000"/>
              </a:lnSpc>
              <a:spcBef>
                <a:spcPts val="1800"/>
              </a:spcBef>
              <a:spcAft>
                <a:spcPts val="0"/>
              </a:spcAft>
              <a:buNone/>
            </a:pPr>
            <a:r>
              <a:t/>
            </a:r>
            <a:endParaRPr sz="1200">
              <a:solidFill>
                <a:srgbClr val="060A14"/>
              </a:solidFill>
              <a:highlight>
                <a:srgbClr val="F8F8F9"/>
              </a:highlight>
              <a:latin typeface="Arial"/>
              <a:ea typeface="Arial"/>
              <a:cs typeface="Arial"/>
              <a:sym typeface="Arial"/>
            </a:endParaRPr>
          </a:p>
          <a:p>
            <a:pPr indent="0" lvl="0" marL="0" rtl="0" algn="l">
              <a:lnSpc>
                <a:spcPct val="150000"/>
              </a:lnSpc>
              <a:spcBef>
                <a:spcPts val="1800"/>
              </a:spcBef>
              <a:spcAft>
                <a:spcPts val="0"/>
              </a:spcAft>
              <a:buClr>
                <a:schemeClr val="dk2"/>
              </a:buClr>
              <a:buSzPts val="1100"/>
              <a:buFont typeface="Arial"/>
              <a:buNone/>
            </a:pPr>
            <a:r>
              <a:t/>
            </a:r>
            <a:endParaRPr sz="1200">
              <a:solidFill>
                <a:srgbClr val="060A14"/>
              </a:solidFill>
              <a:highlight>
                <a:srgbClr val="F8F8F9"/>
              </a:highlight>
              <a:latin typeface="Arial"/>
              <a:ea typeface="Arial"/>
              <a:cs typeface="Arial"/>
              <a:sym typeface="Arial"/>
            </a:endParaRPr>
          </a:p>
          <a:p>
            <a:pPr indent="0" lvl="0" marL="0" rtl="0" algn="l">
              <a:spcBef>
                <a:spcPts val="180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4"/>
          <p:cNvSpPr txBox="1"/>
          <p:nvPr>
            <p:ph type="title"/>
          </p:nvPr>
        </p:nvSpPr>
        <p:spPr>
          <a:xfrm>
            <a:off x="232675" y="1924375"/>
            <a:ext cx="7377300" cy="1570800"/>
          </a:xfrm>
          <a:prstGeom prst="rect">
            <a:avLst/>
          </a:prstGeom>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rPr lang="fi" sz="1600">
                <a:solidFill>
                  <a:srgbClr val="060A14"/>
                </a:solidFill>
                <a:highlight>
                  <a:srgbClr val="F8F8F9"/>
                </a:highlight>
                <a:latin typeface="Georgia"/>
                <a:ea typeface="Georgia"/>
                <a:cs typeface="Georgia"/>
                <a:sym typeface="Georgia"/>
              </a:rPr>
              <a:t>At its best, the digital revolution will empower, connect, inform, and save lives. </a:t>
            </a:r>
            <a:endParaRPr sz="1600">
              <a:solidFill>
                <a:srgbClr val="060A14"/>
              </a:solidFill>
              <a:highlight>
                <a:srgbClr val="F8F8F9"/>
              </a:highlight>
              <a:latin typeface="Georgia"/>
              <a:ea typeface="Georgia"/>
              <a:cs typeface="Georgia"/>
              <a:sym typeface="Georgia"/>
            </a:endParaRPr>
          </a:p>
          <a:p>
            <a:pPr indent="0" lvl="0" marL="0" rtl="0" algn="ctr">
              <a:lnSpc>
                <a:spcPct val="150000"/>
              </a:lnSpc>
              <a:spcBef>
                <a:spcPts val="1800"/>
              </a:spcBef>
              <a:spcAft>
                <a:spcPts val="0"/>
              </a:spcAft>
              <a:buClr>
                <a:schemeClr val="dk2"/>
              </a:buClr>
              <a:buSzPts val="1100"/>
              <a:buFont typeface="Arial"/>
              <a:buNone/>
            </a:pPr>
            <a:r>
              <a:rPr lang="fi" sz="1600">
                <a:solidFill>
                  <a:srgbClr val="060A14"/>
                </a:solidFill>
                <a:highlight>
                  <a:srgbClr val="F8F8F9"/>
                </a:highlight>
                <a:latin typeface="Georgia"/>
                <a:ea typeface="Georgia"/>
                <a:cs typeface="Georgia"/>
                <a:sym typeface="Georgia"/>
              </a:rPr>
              <a:t>At its worst, it will disempower, disconnect, misinform, and cost lives.</a:t>
            </a:r>
            <a:endParaRPr sz="1600">
              <a:solidFill>
                <a:srgbClr val="060A14"/>
              </a:solidFill>
              <a:highlight>
                <a:srgbClr val="F8F8F9"/>
              </a:highlight>
              <a:latin typeface="Georgia"/>
              <a:ea typeface="Georgia"/>
              <a:cs typeface="Georgia"/>
              <a:sym typeface="Georgia"/>
            </a:endParaRPr>
          </a:p>
          <a:p>
            <a:pPr indent="0" lvl="0" marL="0" rtl="0" algn="ctr">
              <a:lnSpc>
                <a:spcPct val="150000"/>
              </a:lnSpc>
              <a:spcBef>
                <a:spcPts val="1800"/>
              </a:spcBef>
              <a:spcAft>
                <a:spcPts val="1800"/>
              </a:spcAft>
              <a:buClr>
                <a:schemeClr val="dk2"/>
              </a:buClr>
              <a:buSzPts val="1100"/>
              <a:buFont typeface="Arial"/>
              <a:buNone/>
            </a:pPr>
            <a:r>
              <a:rPr lang="fi" sz="1600">
                <a:solidFill>
                  <a:srgbClr val="060A14"/>
                </a:solidFill>
                <a:highlight>
                  <a:srgbClr val="F8F8F9"/>
                </a:highlight>
                <a:latin typeface="Georgia"/>
                <a:ea typeface="Georgia"/>
                <a:cs typeface="Georgia"/>
                <a:sym typeface="Georgia"/>
              </a:rPr>
              <a:t>Human rights will make all the difference to that equation.</a:t>
            </a:r>
            <a:endParaRPr sz="5000">
              <a:latin typeface="Georgia"/>
              <a:ea typeface="Georgia"/>
              <a:cs typeface="Georgia"/>
              <a:sym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4"/>
          <p:cNvSpPr txBox="1"/>
          <p:nvPr>
            <p:ph idx="2" type="body"/>
          </p:nvPr>
        </p:nvSpPr>
        <p:spPr>
          <a:xfrm>
            <a:off x="4546725" y="396625"/>
            <a:ext cx="4065300" cy="1797000"/>
          </a:xfrm>
          <a:prstGeom prst="rect">
            <a:avLst/>
          </a:prstGeom>
          <a:noFill/>
        </p:spPr>
        <p:txBody>
          <a:bodyPr anchorCtr="0" anchor="t" bIns="91425" lIns="91425" spcFirstLastPara="1" rIns="91425" wrap="square" tIns="91425">
            <a:noAutofit/>
          </a:bodyPr>
          <a:lstStyle/>
          <a:p>
            <a:pPr indent="0" lvl="0" marL="0" rtl="0" algn="l">
              <a:spcBef>
                <a:spcPts val="0"/>
              </a:spcBef>
              <a:spcAft>
                <a:spcPts val="1600"/>
              </a:spcAft>
              <a:buNone/>
            </a:pPr>
            <a:r>
              <a:rPr lang="fi" sz="1700"/>
              <a:t>We live in a world today where vast Information and communications technology infrastructures and extensive flows of information have become natural and unquestioned features of modern life. </a:t>
            </a:r>
            <a:endParaRPr sz="1700"/>
          </a:p>
        </p:txBody>
      </p:sp>
      <p:pic>
        <p:nvPicPr>
          <p:cNvPr id="134" name="Google Shape;134;p14"/>
          <p:cNvPicPr preferRelativeResize="0"/>
          <p:nvPr/>
        </p:nvPicPr>
        <p:blipFill>
          <a:blip r:embed="rId3">
            <a:alphaModFix/>
          </a:blip>
          <a:stretch>
            <a:fillRect/>
          </a:stretch>
        </p:blipFill>
        <p:spPr>
          <a:xfrm>
            <a:off x="375475" y="240400"/>
            <a:ext cx="3829798" cy="2425404"/>
          </a:xfrm>
          <a:prstGeom prst="rect">
            <a:avLst/>
          </a:prstGeom>
          <a:noFill/>
          <a:ln>
            <a:noFill/>
          </a:ln>
        </p:spPr>
      </p:pic>
      <p:pic>
        <p:nvPicPr>
          <p:cNvPr id="135" name="Google Shape;135;p14"/>
          <p:cNvPicPr preferRelativeResize="0"/>
          <p:nvPr/>
        </p:nvPicPr>
        <p:blipFill>
          <a:blip r:embed="rId4">
            <a:alphaModFix/>
          </a:blip>
          <a:stretch>
            <a:fillRect/>
          </a:stretch>
        </p:blipFill>
        <p:spPr>
          <a:xfrm>
            <a:off x="4808888" y="2393675"/>
            <a:ext cx="3540976" cy="2240474"/>
          </a:xfrm>
          <a:prstGeom prst="rect">
            <a:avLst/>
          </a:prstGeom>
          <a:noFill/>
          <a:ln>
            <a:noFill/>
          </a:ln>
        </p:spPr>
      </p:pic>
      <p:sp>
        <p:nvSpPr>
          <p:cNvPr id="136" name="Google Shape;136;p14"/>
          <p:cNvSpPr txBox="1"/>
          <p:nvPr/>
        </p:nvSpPr>
        <p:spPr>
          <a:xfrm>
            <a:off x="375475" y="2788650"/>
            <a:ext cx="4065300" cy="189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fi" sz="1800">
                <a:solidFill>
                  <a:schemeClr val="dk2"/>
                </a:solidFill>
                <a:highlight>
                  <a:schemeClr val="lt1"/>
                </a:highlight>
                <a:latin typeface="Playfair Display"/>
                <a:ea typeface="Playfair Display"/>
                <a:cs typeface="Playfair Display"/>
                <a:sym typeface="Playfair Display"/>
              </a:rPr>
              <a:t>Rapidly growing online services — everything from social media to e-commerce and virtual collaboration — have come to define our day-to-day lives in ways unimaginable just a decade ago.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5"/>
          <p:cNvSpPr txBox="1"/>
          <p:nvPr>
            <p:ph type="title"/>
          </p:nvPr>
        </p:nvSpPr>
        <p:spPr>
          <a:xfrm>
            <a:off x="372750" y="362375"/>
            <a:ext cx="8167500" cy="5796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Clr>
                <a:schemeClr val="dk2"/>
              </a:buClr>
              <a:buSzPts val="1100"/>
              <a:buFont typeface="Arial"/>
              <a:buNone/>
            </a:pPr>
            <a:r>
              <a:rPr lang="fi" sz="2650">
                <a:solidFill>
                  <a:srgbClr val="215983"/>
                </a:solidFill>
                <a:latin typeface="Arial"/>
                <a:ea typeface="Arial"/>
                <a:cs typeface="Arial"/>
                <a:sym typeface="Arial"/>
              </a:rPr>
              <a:t>Do digital technologies hurt or support human rights?</a:t>
            </a:r>
            <a:endParaRPr sz="2650">
              <a:solidFill>
                <a:srgbClr val="215983"/>
              </a:solidFill>
              <a:latin typeface="Arial"/>
              <a:ea typeface="Arial"/>
              <a:cs typeface="Arial"/>
              <a:sym typeface="Arial"/>
            </a:endParaRPr>
          </a:p>
          <a:p>
            <a:pPr indent="0" lvl="0" marL="0" rtl="0" algn="l">
              <a:spcBef>
                <a:spcPts val="0"/>
              </a:spcBef>
              <a:spcAft>
                <a:spcPts val="0"/>
              </a:spcAft>
              <a:buNone/>
            </a:pPr>
            <a:r>
              <a:t/>
            </a:r>
            <a:endParaRPr/>
          </a:p>
        </p:txBody>
      </p:sp>
      <p:sp>
        <p:nvSpPr>
          <p:cNvPr id="142" name="Google Shape;142;p15"/>
          <p:cNvSpPr txBox="1"/>
          <p:nvPr>
            <p:ph idx="1" type="body"/>
          </p:nvPr>
        </p:nvSpPr>
        <p:spPr>
          <a:xfrm>
            <a:off x="311700" y="983325"/>
            <a:ext cx="5711700" cy="22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sz="1350">
                <a:highlight>
                  <a:srgbClr val="FFFFFF"/>
                </a:highlight>
                <a:latin typeface="Verdana"/>
                <a:ea typeface="Verdana"/>
                <a:cs typeface="Verdana"/>
                <a:sym typeface="Verdana"/>
              </a:rPr>
              <a:t>Digital technology already delivers many benefits. </a:t>
            </a:r>
            <a:endParaRPr sz="1350">
              <a:highlight>
                <a:srgbClr val="FFFFFF"/>
              </a:highlight>
              <a:latin typeface="Verdana"/>
              <a:ea typeface="Verdana"/>
              <a:cs typeface="Verdana"/>
              <a:sym typeface="Verdana"/>
            </a:endParaRPr>
          </a:p>
          <a:p>
            <a:pPr indent="0" lvl="0" marL="0" rtl="0" algn="l">
              <a:spcBef>
                <a:spcPts val="1600"/>
              </a:spcBef>
              <a:spcAft>
                <a:spcPts val="1600"/>
              </a:spcAft>
              <a:buNone/>
            </a:pPr>
            <a:r>
              <a:rPr lang="fi" sz="1350">
                <a:highlight>
                  <a:srgbClr val="FFFFFF"/>
                </a:highlight>
                <a:latin typeface="Verdana"/>
                <a:ea typeface="Verdana"/>
                <a:cs typeface="Verdana"/>
                <a:sym typeface="Verdana"/>
              </a:rPr>
              <a:t>Its value for human rights and development is enormous. We can connect and communicate around the globe as never before. We can empower, inform and investigate. We can use encrypted communications, satellite imagery and data streams to directly defend and promote human rights. </a:t>
            </a:r>
            <a:r>
              <a:rPr lang="fi" sz="1350">
                <a:highlight>
                  <a:srgbClr val="FFFFFF"/>
                </a:highlight>
                <a:latin typeface="Verdana"/>
                <a:ea typeface="Verdana"/>
                <a:cs typeface="Verdana"/>
                <a:sym typeface="Verdana"/>
              </a:rPr>
              <a:t>We</a:t>
            </a:r>
            <a:r>
              <a:rPr lang="fi" sz="1350">
                <a:highlight>
                  <a:srgbClr val="FFFFFF"/>
                </a:highlight>
                <a:latin typeface="Verdana"/>
                <a:ea typeface="Verdana"/>
                <a:cs typeface="Verdana"/>
                <a:sym typeface="Verdana"/>
              </a:rPr>
              <a:t> can even use artificial intelligence to predict and head off human rights violations</a:t>
            </a:r>
            <a:r>
              <a:rPr lang="fi" sz="1450">
                <a:highlight>
                  <a:srgbClr val="FFFFFF"/>
                </a:highlight>
                <a:latin typeface="Verdana"/>
                <a:ea typeface="Verdana"/>
                <a:cs typeface="Verdana"/>
                <a:sym typeface="Verdana"/>
              </a:rPr>
              <a:t>.</a:t>
            </a:r>
            <a:endParaRPr sz="2100"/>
          </a:p>
        </p:txBody>
      </p:sp>
      <p:pic>
        <p:nvPicPr>
          <p:cNvPr id="143" name="Google Shape;143;p15"/>
          <p:cNvPicPr preferRelativeResize="0"/>
          <p:nvPr/>
        </p:nvPicPr>
        <p:blipFill>
          <a:blip r:embed="rId3">
            <a:alphaModFix/>
          </a:blip>
          <a:stretch>
            <a:fillRect/>
          </a:stretch>
        </p:blipFill>
        <p:spPr>
          <a:xfrm>
            <a:off x="6023400" y="1092800"/>
            <a:ext cx="2392299" cy="1997450"/>
          </a:xfrm>
          <a:prstGeom prst="rect">
            <a:avLst/>
          </a:prstGeom>
          <a:noFill/>
          <a:ln>
            <a:noFill/>
          </a:ln>
        </p:spPr>
      </p:pic>
      <p:sp>
        <p:nvSpPr>
          <p:cNvPr id="144" name="Google Shape;144;p15"/>
          <p:cNvSpPr txBox="1"/>
          <p:nvPr/>
        </p:nvSpPr>
        <p:spPr>
          <a:xfrm>
            <a:off x="311700" y="3199725"/>
            <a:ext cx="8289600" cy="165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fi" sz="1350">
                <a:solidFill>
                  <a:schemeClr val="dk2"/>
                </a:solidFill>
                <a:highlight>
                  <a:srgbClr val="FFFFFF"/>
                </a:highlight>
                <a:latin typeface="Verdana"/>
                <a:ea typeface="Verdana"/>
                <a:cs typeface="Verdana"/>
                <a:sym typeface="Verdana"/>
              </a:rPr>
              <a:t>But we cannot ignore the </a:t>
            </a:r>
            <a:r>
              <a:rPr lang="fi" sz="1350">
                <a:solidFill>
                  <a:schemeClr val="dk2"/>
                </a:solidFill>
                <a:highlight>
                  <a:srgbClr val="FFFFFF"/>
                </a:highlight>
                <a:latin typeface="Verdana"/>
                <a:ea typeface="Verdana"/>
                <a:cs typeface="Verdana"/>
                <a:sym typeface="Verdana"/>
              </a:rPr>
              <a:t>other</a:t>
            </a:r>
            <a:r>
              <a:rPr lang="fi" sz="1350">
                <a:solidFill>
                  <a:schemeClr val="dk2"/>
                </a:solidFill>
                <a:highlight>
                  <a:srgbClr val="FFFFFF"/>
                </a:highlight>
                <a:latin typeface="Verdana"/>
                <a:ea typeface="Verdana"/>
                <a:cs typeface="Verdana"/>
                <a:sym typeface="Verdana"/>
              </a:rPr>
              <a:t> side. I cannot express it more strongly than this: The digital revolution is a major global human rights issue. Its unquestionable benefits do not cancel out its unmistakable risks.</a:t>
            </a:r>
            <a:endParaRPr sz="1350">
              <a:solidFill>
                <a:schemeClr val="dk2"/>
              </a:solidFill>
              <a:highlight>
                <a:srgbClr val="FFFFFF"/>
              </a:highlight>
              <a:latin typeface="Verdana"/>
              <a:ea typeface="Verdana"/>
              <a:cs typeface="Verdana"/>
              <a:sym typeface="Verdana"/>
            </a:endParaRPr>
          </a:p>
          <a:p>
            <a:pPr indent="0" lvl="0" marL="0" rtl="0" algn="l">
              <a:lnSpc>
                <a:spcPct val="115000"/>
              </a:lnSpc>
              <a:spcBef>
                <a:spcPts val="1600"/>
              </a:spcBef>
              <a:spcAft>
                <a:spcPts val="1600"/>
              </a:spcAft>
              <a:buNone/>
            </a:pPr>
            <a:r>
              <a:rPr lang="fi" sz="1350">
                <a:solidFill>
                  <a:schemeClr val="dk2"/>
                </a:solidFill>
                <a:highlight>
                  <a:srgbClr val="FFFFFF"/>
                </a:highlight>
                <a:latin typeface="Verdana"/>
                <a:ea typeface="Verdana"/>
                <a:cs typeface="Verdana"/>
                <a:sym typeface="Verdana"/>
              </a:rPr>
              <a:t>Neither can we afford to see cyberspace and artificial intelligence as an ungoverned or ungovernable space –a human rights black hole. The same rights exist online and offline. The UN General Assembly and the Human Rights Council have affirmed this.</a:t>
            </a:r>
            <a:endParaRPr sz="2000">
              <a:solidFill>
                <a:schemeClr val="dk2"/>
              </a:solidFill>
              <a:latin typeface="Playfair Display"/>
              <a:ea typeface="Playfair Display"/>
              <a:cs typeface="Playfair Display"/>
              <a:sym typeface="Playfair Displ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6"/>
          <p:cNvSpPr txBox="1"/>
          <p:nvPr>
            <p:ph type="title"/>
          </p:nvPr>
        </p:nvSpPr>
        <p:spPr>
          <a:xfrm>
            <a:off x="410850" y="238600"/>
            <a:ext cx="2808000" cy="58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sz="3000"/>
              <a:t>E-Estonia facts</a:t>
            </a:r>
            <a:endParaRPr sz="3000"/>
          </a:p>
        </p:txBody>
      </p:sp>
      <p:pic>
        <p:nvPicPr>
          <p:cNvPr id="150" name="Google Shape;150;p16"/>
          <p:cNvPicPr preferRelativeResize="0"/>
          <p:nvPr/>
        </p:nvPicPr>
        <p:blipFill rotWithShape="1">
          <a:blip r:embed="rId3">
            <a:alphaModFix/>
          </a:blip>
          <a:srcRect b="0" l="0" r="1448" t="18877"/>
          <a:stretch/>
        </p:blipFill>
        <p:spPr>
          <a:xfrm>
            <a:off x="4488475" y="461700"/>
            <a:ext cx="3877474" cy="4220100"/>
          </a:xfrm>
          <a:prstGeom prst="rect">
            <a:avLst/>
          </a:prstGeom>
          <a:noFill/>
          <a:ln>
            <a:noFill/>
          </a:ln>
        </p:spPr>
      </p:pic>
      <p:sp>
        <p:nvSpPr>
          <p:cNvPr id="151" name="Google Shape;151;p16"/>
          <p:cNvSpPr txBox="1"/>
          <p:nvPr/>
        </p:nvSpPr>
        <p:spPr>
          <a:xfrm>
            <a:off x="299325" y="823300"/>
            <a:ext cx="3877500" cy="385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i" sz="1600">
                <a:highlight>
                  <a:srgbClr val="FEFEFE"/>
                </a:highlight>
                <a:latin typeface="Georgia"/>
                <a:ea typeface="Georgia"/>
                <a:cs typeface="Georgia"/>
                <a:sym typeface="Georgia"/>
              </a:rPr>
              <a:t>Estonia has 1.3 million citizens and it has become the paradigm example of digital services in a mere 20 years. </a:t>
            </a:r>
            <a:endParaRPr sz="1600">
              <a:highlight>
                <a:srgbClr val="FEFEFE"/>
              </a:highlight>
              <a:latin typeface="Georgia"/>
              <a:ea typeface="Georgia"/>
              <a:cs typeface="Georgia"/>
              <a:sym typeface="Georgia"/>
            </a:endParaRPr>
          </a:p>
          <a:p>
            <a:pPr indent="0" lvl="0" marL="0" rtl="0" algn="l">
              <a:spcBef>
                <a:spcPts val="0"/>
              </a:spcBef>
              <a:spcAft>
                <a:spcPts val="0"/>
              </a:spcAft>
              <a:buNone/>
            </a:pPr>
            <a:r>
              <a:t/>
            </a:r>
            <a:endParaRPr sz="1600">
              <a:highlight>
                <a:srgbClr val="FEFEFE"/>
              </a:highlight>
              <a:latin typeface="Georgia"/>
              <a:ea typeface="Georgia"/>
              <a:cs typeface="Georgia"/>
              <a:sym typeface="Georgia"/>
            </a:endParaRPr>
          </a:p>
          <a:p>
            <a:pPr indent="0" lvl="0" marL="0" rtl="0" algn="l">
              <a:spcBef>
                <a:spcPts val="0"/>
              </a:spcBef>
              <a:spcAft>
                <a:spcPts val="0"/>
              </a:spcAft>
              <a:buNone/>
            </a:pPr>
            <a:r>
              <a:rPr lang="fi" sz="1600">
                <a:highlight>
                  <a:srgbClr val="FEFEFE"/>
                </a:highlight>
                <a:latin typeface="Georgia"/>
                <a:ea typeface="Georgia"/>
                <a:cs typeface="Georgia"/>
                <a:sym typeface="Georgia"/>
              </a:rPr>
              <a:t>Estonia’s digital services include aspects such as e-Tax and Digital ID.</a:t>
            </a:r>
            <a:endParaRPr sz="1600">
              <a:latin typeface="Georgia"/>
              <a:ea typeface="Georgia"/>
              <a:cs typeface="Georgia"/>
              <a:sym typeface="Georgia"/>
            </a:endParaRPr>
          </a:p>
          <a:p>
            <a:pPr indent="0" lvl="0" marL="0" rtl="0" algn="l">
              <a:spcBef>
                <a:spcPts val="0"/>
              </a:spcBef>
              <a:spcAft>
                <a:spcPts val="0"/>
              </a:spcAft>
              <a:buNone/>
            </a:pPr>
            <a:r>
              <a:t/>
            </a:r>
            <a:endParaRPr sz="1600">
              <a:solidFill>
                <a:schemeClr val="dk2"/>
              </a:solidFill>
              <a:latin typeface="Georgia"/>
              <a:ea typeface="Georgia"/>
              <a:cs typeface="Georgia"/>
              <a:sym typeface="Georgia"/>
            </a:endParaRPr>
          </a:p>
          <a:p>
            <a:pPr indent="0" lvl="0" marL="0" rtl="0" algn="l">
              <a:spcBef>
                <a:spcPts val="0"/>
              </a:spcBef>
              <a:spcAft>
                <a:spcPts val="0"/>
              </a:spcAft>
              <a:buNone/>
            </a:pPr>
            <a:r>
              <a:rPr lang="fi" sz="1600">
                <a:solidFill>
                  <a:schemeClr val="dk2"/>
                </a:solidFill>
                <a:latin typeface="Georgia"/>
                <a:ea typeface="Georgia"/>
                <a:cs typeface="Georgia"/>
                <a:sym typeface="Georgia"/>
              </a:rPr>
              <a:t>In 2002, Estonia launched a high-tech national ID system. Physical ID cards are paired with digital signatures that Estonians use to pay taxes, vote, do online banking and access their health care records.</a:t>
            </a:r>
            <a:endParaRPr sz="1600">
              <a:solidFill>
                <a:schemeClr val="dk2"/>
              </a:solidFill>
              <a:latin typeface="Georgia"/>
              <a:ea typeface="Georgia"/>
              <a:cs typeface="Georgia"/>
              <a:sym typeface="Georgia"/>
            </a:endParaRPr>
          </a:p>
          <a:p>
            <a:pPr indent="0" lvl="0" marL="0" rtl="0" algn="l">
              <a:spcBef>
                <a:spcPts val="0"/>
              </a:spcBef>
              <a:spcAft>
                <a:spcPts val="0"/>
              </a:spcAft>
              <a:buNone/>
            </a:pPr>
            <a:r>
              <a:t/>
            </a:r>
            <a:endParaRPr sz="1600">
              <a:solidFill>
                <a:schemeClr val="dk2"/>
              </a:solidFill>
              <a:latin typeface="Georgia"/>
              <a:ea typeface="Georgia"/>
              <a:cs typeface="Georgia"/>
              <a:sym typeface="Georgia"/>
            </a:endParaRPr>
          </a:p>
          <a:p>
            <a:pPr indent="0" lvl="0" marL="0" rtl="0" algn="l">
              <a:spcBef>
                <a:spcPts val="0"/>
              </a:spcBef>
              <a:spcAft>
                <a:spcPts val="0"/>
              </a:spcAft>
              <a:buNone/>
            </a:pPr>
            <a:r>
              <a:rPr lang="fi" sz="1600">
                <a:latin typeface="Georgia"/>
                <a:ea typeface="Georgia"/>
                <a:cs typeface="Georgia"/>
                <a:sym typeface="Georgia"/>
              </a:rPr>
              <a:t>For a small country, Estonia has made a big impression on the global stage</a:t>
            </a:r>
            <a:r>
              <a:rPr lang="fi">
                <a:latin typeface="Georgia"/>
                <a:ea typeface="Georgia"/>
                <a:cs typeface="Georgia"/>
                <a:sym typeface="Georgia"/>
              </a:rPr>
              <a:t>.</a:t>
            </a:r>
            <a:endParaRPr sz="1600">
              <a:solidFill>
                <a:schemeClr val="dk2"/>
              </a:solidFill>
              <a:latin typeface="Georgia"/>
              <a:ea typeface="Georgia"/>
              <a:cs typeface="Georgia"/>
              <a:sym typeface="Georgia"/>
            </a:endParaRPr>
          </a:p>
          <a:p>
            <a:pPr indent="0" lvl="0" marL="0" rtl="0" algn="l">
              <a:spcBef>
                <a:spcPts val="0"/>
              </a:spcBef>
              <a:spcAft>
                <a:spcPts val="0"/>
              </a:spcAft>
              <a:buNone/>
            </a:pPr>
            <a:r>
              <a:t/>
            </a:r>
            <a:endParaRPr sz="1600">
              <a:solidFill>
                <a:schemeClr val="dk2"/>
              </a:solidFill>
              <a:latin typeface="Georgia"/>
              <a:ea typeface="Georgia"/>
              <a:cs typeface="Georgia"/>
              <a:sym typeface="Georgia"/>
            </a:endParaRPr>
          </a:p>
          <a:p>
            <a:pPr indent="0" lvl="0" marL="0" rtl="0" algn="l">
              <a:spcBef>
                <a:spcPts val="0"/>
              </a:spcBef>
              <a:spcAft>
                <a:spcPts val="0"/>
              </a:spcAft>
              <a:buNone/>
            </a:pPr>
            <a:r>
              <a:t/>
            </a:r>
            <a:endParaRPr sz="1350">
              <a:solidFill>
                <a:schemeClr val="dk2"/>
              </a:solidFill>
            </a:endParaRPr>
          </a:p>
          <a:p>
            <a:pPr indent="0" lvl="0" marL="0" rtl="0" algn="l">
              <a:spcBef>
                <a:spcPts val="0"/>
              </a:spcBef>
              <a:spcAft>
                <a:spcPts val="0"/>
              </a:spcAft>
              <a:buNone/>
            </a:pPr>
            <a:r>
              <a:t/>
            </a:r>
            <a:endParaRPr sz="135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17"/>
          <p:cNvPicPr preferRelativeResize="0"/>
          <p:nvPr/>
        </p:nvPicPr>
        <p:blipFill>
          <a:blip r:embed="rId3">
            <a:alphaModFix/>
          </a:blip>
          <a:stretch>
            <a:fillRect/>
          </a:stretch>
        </p:blipFill>
        <p:spPr>
          <a:xfrm>
            <a:off x="362125" y="152400"/>
            <a:ext cx="4209875" cy="4838702"/>
          </a:xfrm>
          <a:prstGeom prst="rect">
            <a:avLst/>
          </a:prstGeom>
          <a:noFill/>
          <a:ln>
            <a:noFill/>
          </a:ln>
        </p:spPr>
      </p:pic>
      <p:sp>
        <p:nvSpPr>
          <p:cNvPr id="157" name="Google Shape;157;p17"/>
          <p:cNvSpPr txBox="1"/>
          <p:nvPr/>
        </p:nvSpPr>
        <p:spPr>
          <a:xfrm>
            <a:off x="4722100" y="384225"/>
            <a:ext cx="4052700" cy="405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Georgia"/>
              <a:ea typeface="Georgia"/>
              <a:cs typeface="Georgia"/>
              <a:sym typeface="Georgia"/>
            </a:endParaRPr>
          </a:p>
          <a:p>
            <a:pPr indent="0" lvl="0" marL="0" rtl="0" algn="l">
              <a:spcBef>
                <a:spcPts val="0"/>
              </a:spcBef>
              <a:spcAft>
                <a:spcPts val="0"/>
              </a:spcAft>
              <a:buNone/>
            </a:pPr>
            <a:r>
              <a:rPr lang="fi">
                <a:highlight>
                  <a:srgbClr val="FFFFFF"/>
                </a:highlight>
                <a:latin typeface="Georgia"/>
                <a:ea typeface="Georgia"/>
                <a:cs typeface="Georgia"/>
                <a:sym typeface="Georgia"/>
              </a:rPr>
              <a:t>Around the globe, people are searching for innovative ideas to tackle problems created by the COVID-19 pandemic. Countries are scrambling to find solutions to combat the looming economic crisis, manage pressure on the medical system all the while trying to ensure that life can continue as normally as possible. Even the </a:t>
            </a:r>
            <a:r>
              <a:rPr lang="fi">
                <a:highlight>
                  <a:srgbClr val="FFFFFF"/>
                </a:highlight>
                <a:uFill>
                  <a:noFill/>
                </a:uFill>
                <a:latin typeface="Georgia"/>
                <a:ea typeface="Georgia"/>
                <a:cs typeface="Georgia"/>
                <a:sym typeface="Georgia"/>
                <a:hlinkClick r:id="rId4"/>
              </a:rPr>
              <a:t>New York Times</a:t>
            </a:r>
            <a:r>
              <a:rPr lang="fi">
                <a:highlight>
                  <a:srgbClr val="FFFFFF"/>
                </a:highlight>
                <a:latin typeface="Georgia"/>
                <a:ea typeface="Georgia"/>
                <a:cs typeface="Georgia"/>
                <a:sym typeface="Georgia"/>
              </a:rPr>
              <a:t> recently estimated that some countries might have a competitive edge in their way out the Covid-19 crisis. </a:t>
            </a:r>
            <a:endParaRPr>
              <a:highlight>
                <a:srgbClr val="FFFFFF"/>
              </a:highlight>
              <a:latin typeface="Georgia"/>
              <a:ea typeface="Georgia"/>
              <a:cs typeface="Georgia"/>
              <a:sym typeface="Georgia"/>
            </a:endParaRPr>
          </a:p>
          <a:p>
            <a:pPr indent="0" lvl="0" marL="0" rtl="0" algn="l">
              <a:spcBef>
                <a:spcPts val="0"/>
              </a:spcBef>
              <a:spcAft>
                <a:spcPts val="0"/>
              </a:spcAft>
              <a:buNone/>
            </a:pPr>
            <a:r>
              <a:t/>
            </a:r>
            <a:endParaRPr>
              <a:highlight>
                <a:srgbClr val="FFFFFF"/>
              </a:highlight>
              <a:latin typeface="Georgia"/>
              <a:ea typeface="Georgia"/>
              <a:cs typeface="Georgia"/>
              <a:sym typeface="Georgia"/>
            </a:endParaRPr>
          </a:p>
          <a:p>
            <a:pPr indent="0" lvl="0" marL="0" rtl="0" algn="l">
              <a:spcBef>
                <a:spcPts val="0"/>
              </a:spcBef>
              <a:spcAft>
                <a:spcPts val="0"/>
              </a:spcAft>
              <a:buNone/>
            </a:pPr>
            <a:r>
              <a:rPr lang="fi">
                <a:highlight>
                  <a:srgbClr val="FFFFFF"/>
                </a:highlight>
                <a:latin typeface="Georgia"/>
                <a:ea typeface="Georgia"/>
                <a:cs typeface="Georgia"/>
                <a:sym typeface="Georgia"/>
              </a:rPr>
              <a:t>Estonia among them due to the digital society, startup ecosystem, and agile business and government partnerships. However, a lot of the ideas entrepreneurial Estonians have come up with, can be implemented elsewhere, not to mention that businesses are offering some solutions for free as well.</a:t>
            </a:r>
            <a:endParaRPr>
              <a:latin typeface="Georgia"/>
              <a:ea typeface="Georgia"/>
              <a:cs typeface="Georgia"/>
              <a:sym typeface="Georgia"/>
            </a:endParaRPr>
          </a:p>
          <a:p>
            <a:pPr indent="0" lvl="0" marL="0" rtl="0" algn="l">
              <a:spcBef>
                <a:spcPts val="0"/>
              </a:spcBef>
              <a:spcAft>
                <a:spcPts val="0"/>
              </a:spcAft>
              <a:buNone/>
            </a:pPr>
            <a:r>
              <a:t/>
            </a:r>
            <a:endParaRPr sz="1350">
              <a:solidFill>
                <a:schemeClr val="dk2"/>
              </a:solidFill>
            </a:endParaRPr>
          </a:p>
          <a:p>
            <a:pPr indent="0" lvl="0" marL="0" rtl="0" algn="l">
              <a:lnSpc>
                <a:spcPct val="140000"/>
              </a:lnSpc>
              <a:spcBef>
                <a:spcPts val="1500"/>
              </a:spcBef>
              <a:spcAft>
                <a:spcPts val="0"/>
              </a:spcAft>
              <a:buNone/>
            </a:pPr>
            <a:r>
              <a:t/>
            </a:r>
            <a:endParaRPr sz="1700">
              <a:solidFill>
                <a:srgbClr val="333333"/>
              </a:solidFill>
              <a:highlight>
                <a:srgbClr val="FEFEFE"/>
              </a:highlight>
            </a:endParaRPr>
          </a:p>
          <a:p>
            <a:pPr indent="0" lvl="0" marL="0" rtl="0" algn="l">
              <a:spcBef>
                <a:spcPts val="1500"/>
              </a:spcBef>
              <a:spcAft>
                <a:spcPts val="0"/>
              </a:spcAft>
              <a:buClr>
                <a:schemeClr val="dk2"/>
              </a:buClr>
              <a:buSzPts val="1100"/>
              <a:buFont typeface="Arial"/>
              <a:buNone/>
            </a:pPr>
            <a:r>
              <a:t/>
            </a:r>
            <a:endParaRPr sz="135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8"/>
          <p:cNvSpPr txBox="1"/>
          <p:nvPr>
            <p:ph type="title"/>
          </p:nvPr>
        </p:nvSpPr>
        <p:spPr>
          <a:xfrm>
            <a:off x="509300" y="436600"/>
            <a:ext cx="3258600" cy="70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a:t>Finland</a:t>
            </a:r>
            <a:endParaRPr/>
          </a:p>
        </p:txBody>
      </p:sp>
      <p:pic>
        <p:nvPicPr>
          <p:cNvPr id="163" name="Google Shape;163;p18"/>
          <p:cNvPicPr preferRelativeResize="0"/>
          <p:nvPr/>
        </p:nvPicPr>
        <p:blipFill>
          <a:blip r:embed="rId3">
            <a:alphaModFix/>
          </a:blip>
          <a:stretch>
            <a:fillRect/>
          </a:stretch>
        </p:blipFill>
        <p:spPr>
          <a:xfrm>
            <a:off x="3048925" y="436600"/>
            <a:ext cx="5663976" cy="2984126"/>
          </a:xfrm>
          <a:prstGeom prst="rect">
            <a:avLst/>
          </a:prstGeom>
          <a:noFill/>
          <a:ln>
            <a:noFill/>
          </a:ln>
        </p:spPr>
      </p:pic>
      <p:sp>
        <p:nvSpPr>
          <p:cNvPr id="164" name="Google Shape;164;p18"/>
          <p:cNvSpPr txBox="1"/>
          <p:nvPr/>
        </p:nvSpPr>
        <p:spPr>
          <a:xfrm>
            <a:off x="311700" y="1115525"/>
            <a:ext cx="3456300" cy="230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i"/>
              <a:t>The reform of digital identity management supports citizens’ mobility, inclusion and life management.</a:t>
            </a:r>
            <a:endParaRPr/>
          </a:p>
          <a:p>
            <a:pPr indent="0" lvl="0" marL="0" rtl="0" algn="l">
              <a:spcBef>
                <a:spcPts val="0"/>
              </a:spcBef>
              <a:spcAft>
                <a:spcPts val="0"/>
              </a:spcAft>
              <a:buNone/>
            </a:pPr>
            <a:r>
              <a:t/>
            </a:r>
            <a:endParaRPr/>
          </a:p>
          <a:p>
            <a:pPr indent="0" lvl="0" marL="0" rtl="0" algn="l">
              <a:spcBef>
                <a:spcPts val="0"/>
              </a:spcBef>
              <a:spcAft>
                <a:spcPts val="0"/>
              </a:spcAft>
              <a:buNone/>
            </a:pPr>
            <a:r>
              <a:rPr lang="fi"/>
              <a:t>The aim is that Finland will become a forerunner in information policy and application of artificial intelligence</a:t>
            </a:r>
            <a:endParaRPr/>
          </a:p>
          <a:p>
            <a:pPr indent="0" lvl="0" marL="0" rtl="0" algn="l">
              <a:spcBef>
                <a:spcPts val="0"/>
              </a:spcBef>
              <a:spcAft>
                <a:spcPts val="0"/>
              </a:spcAft>
              <a:buNone/>
            </a:pPr>
            <a:r>
              <a:t/>
            </a:r>
            <a:endParaRPr/>
          </a:p>
          <a:p>
            <a:pPr indent="0" lvl="0" marL="0" rtl="0" algn="l">
              <a:spcBef>
                <a:spcPts val="0"/>
              </a:spcBef>
              <a:spcAft>
                <a:spcPts val="0"/>
              </a:spcAft>
              <a:buNone/>
            </a:pPr>
            <a:r>
              <a:rPr lang="fi"/>
              <a:t>Digital, high-quality public services are available to citizens and companies.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65" name="Google Shape;165;p18"/>
          <p:cNvSpPr txBox="1"/>
          <p:nvPr/>
        </p:nvSpPr>
        <p:spPr>
          <a:xfrm>
            <a:off x="371400" y="3420725"/>
            <a:ext cx="8401200" cy="141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fi">
                <a:solidFill>
                  <a:schemeClr val="dk2"/>
                </a:solidFill>
              </a:rPr>
              <a:t>Business operators will in future interact with public services only in the digital service channel.</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Clr>
                <a:schemeClr val="dk2"/>
              </a:buClr>
              <a:buSzPts val="1100"/>
              <a:buFont typeface="Arial"/>
              <a:buNone/>
            </a:pPr>
            <a:r>
              <a:rPr lang="fi">
                <a:solidFill>
                  <a:schemeClr val="dk2"/>
                </a:solidFill>
              </a:rPr>
              <a:t>The operating model for digital support is in use in the whole country and digital support is developed to serve business operators as well.</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Clr>
                <a:schemeClr val="dk2"/>
              </a:buClr>
              <a:buSzPts val="1100"/>
              <a:buFont typeface="Arial"/>
              <a:buNone/>
            </a:pPr>
            <a:r>
              <a:rPr lang="fi">
                <a:solidFill>
                  <a:schemeClr val="dk2"/>
                </a:solidFill>
              </a:rPr>
              <a:t>All citizens have in use a digital identity enabling digital services.</a:t>
            </a:r>
            <a:endParaRPr>
              <a:latin typeface="Playfair Display"/>
              <a:ea typeface="Playfair Display"/>
              <a:cs typeface="Playfair Display"/>
              <a:sym typeface="Playfair Displ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9"/>
          <p:cNvSpPr txBox="1"/>
          <p:nvPr>
            <p:ph type="title"/>
          </p:nvPr>
        </p:nvSpPr>
        <p:spPr>
          <a:xfrm>
            <a:off x="819150" y="498575"/>
            <a:ext cx="7398000" cy="65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i"/>
              <a:t>Formulation of digital human rights </a:t>
            </a:r>
            <a:endParaRPr/>
          </a:p>
        </p:txBody>
      </p:sp>
      <p:sp>
        <p:nvSpPr>
          <p:cNvPr id="171" name="Google Shape;171;p19"/>
          <p:cNvSpPr txBox="1"/>
          <p:nvPr/>
        </p:nvSpPr>
        <p:spPr>
          <a:xfrm>
            <a:off x="409950" y="1245275"/>
            <a:ext cx="8324100" cy="356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i"/>
              <a:t>10 December 1948 the UN General Assembly in Paris adopted the Universal</a:t>
            </a:r>
            <a:endParaRPr/>
          </a:p>
          <a:p>
            <a:pPr indent="0" lvl="0" marL="0" rtl="0" algn="l">
              <a:spcBef>
                <a:spcPts val="0"/>
              </a:spcBef>
              <a:spcAft>
                <a:spcPts val="0"/>
              </a:spcAft>
              <a:buNone/>
            </a:pPr>
            <a:r>
              <a:rPr lang="fi"/>
              <a:t>Declaration of Human Rights. The digital revolution was then still a long way off. </a:t>
            </a:r>
            <a:endParaRPr/>
          </a:p>
          <a:p>
            <a:pPr indent="0" lvl="0" marL="0" rtl="0" algn="l">
              <a:spcBef>
                <a:spcPts val="0"/>
              </a:spcBef>
              <a:spcAft>
                <a:spcPts val="0"/>
              </a:spcAft>
              <a:buNone/>
            </a:pPr>
            <a:r>
              <a:t/>
            </a:r>
            <a:endParaRPr/>
          </a:p>
          <a:p>
            <a:pPr indent="0" lvl="0" marL="0" rtl="0" algn="l">
              <a:spcBef>
                <a:spcPts val="0"/>
              </a:spcBef>
              <a:spcAft>
                <a:spcPts val="0"/>
              </a:spcAft>
              <a:buNone/>
            </a:pPr>
            <a:r>
              <a:rPr lang="fi"/>
              <a:t>A resolution of the General Assembly of 18 December 2014 stated that human rights also apply online and that privacy must also be protected in the digital sphere. In addition, we consider that explicit</a:t>
            </a:r>
            <a:endParaRPr/>
          </a:p>
          <a:p>
            <a:pPr indent="0" lvl="0" marL="0" rtl="0" algn="l">
              <a:spcBef>
                <a:spcPts val="0"/>
              </a:spcBef>
              <a:spcAft>
                <a:spcPts val="0"/>
              </a:spcAft>
              <a:buNone/>
            </a:pPr>
            <a:r>
              <a:rPr lang="fi"/>
              <a:t>recognition of several digital fundamental rights as human rights by the UN General Assembly is</a:t>
            </a:r>
            <a:endParaRPr/>
          </a:p>
          <a:p>
            <a:pPr indent="0" lvl="0" marL="0" rtl="0" algn="l">
              <a:spcBef>
                <a:spcPts val="0"/>
              </a:spcBef>
              <a:spcAft>
                <a:spcPts val="0"/>
              </a:spcAft>
              <a:buNone/>
            </a:pPr>
            <a:r>
              <a:rPr lang="fi"/>
              <a:t>required in order to give them a correspondingly high priority. </a:t>
            </a:r>
            <a:endParaRPr/>
          </a:p>
          <a:p>
            <a:pPr indent="0" lvl="0" marL="0" rtl="0" algn="l">
              <a:spcBef>
                <a:spcPts val="0"/>
              </a:spcBef>
              <a:spcAft>
                <a:spcPts val="0"/>
              </a:spcAft>
              <a:buNone/>
            </a:pPr>
            <a:r>
              <a:t/>
            </a:r>
            <a:endParaRPr/>
          </a:p>
          <a:p>
            <a:pPr indent="0" lvl="0" marL="0" rtl="0" algn="l">
              <a:spcBef>
                <a:spcPts val="0"/>
              </a:spcBef>
              <a:spcAft>
                <a:spcPts val="0"/>
              </a:spcAft>
              <a:buNone/>
            </a:pPr>
            <a:r>
              <a:rPr lang="fi"/>
              <a:t>We are convinced that the following points should be taken into account:</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AutoNum type="arabicPeriod"/>
            </a:pPr>
            <a:r>
              <a:rPr lang="fi"/>
              <a:t>The right to privacy, the right to informational self-determination and the equal right of participation in media information and communication are recognised as human rights. </a:t>
            </a:r>
            <a:endParaRPr/>
          </a:p>
          <a:p>
            <a:pPr indent="-317500" lvl="0" marL="457200" rtl="0" algn="l">
              <a:spcBef>
                <a:spcPts val="0"/>
              </a:spcBef>
              <a:spcAft>
                <a:spcPts val="0"/>
              </a:spcAft>
              <a:buSzPts val="1400"/>
              <a:buAutoNum type="arabicPeriod"/>
            </a:pPr>
            <a:r>
              <a:rPr lang="fi"/>
              <a:t>Everyone has the right to the protection of his personal data. The confidentiality and integrity of all relevant information technology systems must be ensured.</a:t>
            </a:r>
            <a:endParaRPr/>
          </a:p>
          <a:p>
            <a:pPr indent="-317500" lvl="0" marL="457200" rtl="0" algn="l">
              <a:spcBef>
                <a:spcPts val="0"/>
              </a:spcBef>
              <a:spcAft>
                <a:spcPts val="0"/>
              </a:spcAft>
              <a:buSzPts val="1400"/>
              <a:buAutoNum type="arabicPeriod"/>
            </a:pPr>
            <a:r>
              <a:rPr lang="fi"/>
              <a:t>Everyone has the right to protect his data, information and communication against the knowledge of third parties by choosing suitable means, in particular with regard to public authorities. </a:t>
            </a:r>
            <a:endParaRPr/>
          </a:p>
          <a:p>
            <a:pPr indent="0" lvl="0" marL="45720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0"/>
          <p:cNvSpPr txBox="1"/>
          <p:nvPr/>
        </p:nvSpPr>
        <p:spPr>
          <a:xfrm>
            <a:off x="0" y="297450"/>
            <a:ext cx="8775000" cy="45486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fi">
                <a:solidFill>
                  <a:schemeClr val="dk2"/>
                </a:solidFill>
              </a:rPr>
              <a:t>4. </a:t>
            </a:r>
            <a:r>
              <a:rPr lang="fi">
                <a:solidFill>
                  <a:schemeClr val="dk2"/>
                </a:solidFill>
              </a:rPr>
              <a:t>Any personal observation of an individual, his behaviour, social contacts, use of the media or communication without his explicit consent shall be regarded as an unlawful interference with his private life in accordance with Article 12 and his freedom of expression and information in accordance with Article 19 of the Universal Declaration of Human Rights. Everyone has the right to legal protection against such surveillance, interference or impairment. When exercising the state’s responsibility to protect, narrow constitutional limits must be observed. Unjustified mass surveillance is impermissible. 5. Everyone has the right to determine for himself the collection, use, analysis, storage, correction and deletion of personal data relating to him, unless this conflicts with civic obligations. The obligatory collection of personal data by state authorities must be limited to an essential minimum. Everyone has the right to receive information about all data and information relating to him in a reasonable time and format. </a:t>
            </a:r>
            <a:endParaRPr>
              <a:solidFill>
                <a:schemeClr val="dk2"/>
              </a:solidFill>
            </a:endParaRPr>
          </a:p>
          <a:p>
            <a:pPr indent="0" lvl="0" marL="457200" rtl="0" algn="l">
              <a:spcBef>
                <a:spcPts val="0"/>
              </a:spcBef>
              <a:spcAft>
                <a:spcPts val="0"/>
              </a:spcAft>
              <a:buNone/>
            </a:pPr>
            <a:r>
              <a:rPr lang="fi">
                <a:solidFill>
                  <a:schemeClr val="dk2"/>
                </a:solidFill>
              </a:rPr>
              <a:t>6. Everyone has the right to know which algorithms, procedures, controls or criteria have become effective in automated assessments or decisions concerning him and to have them verified by a human being. Automated decisions and artificial intelligence must be taken responsibility for by natural or legal persons. They must not violate human rights or discriminate people for exercising their fundamental freedoms. </a:t>
            </a:r>
            <a:endParaRPr>
              <a:solidFill>
                <a:schemeClr val="dk2"/>
              </a:solidFill>
            </a:endParaRPr>
          </a:p>
          <a:p>
            <a:pPr indent="0" lvl="0" marL="457200" rtl="0" algn="l">
              <a:spcBef>
                <a:spcPts val="0"/>
              </a:spcBef>
              <a:spcAft>
                <a:spcPts val="0"/>
              </a:spcAft>
              <a:buNone/>
            </a:pPr>
            <a:r>
              <a:rPr lang="fi">
                <a:solidFill>
                  <a:schemeClr val="dk2"/>
                </a:solidFill>
              </a:rPr>
              <a:t>7. Everyone has the same right to non-discriminatory access to information and communication services. Access to the Internet must be a fundamental component of public services without restriction, even in times of political unrest. Network neutrality must be guaranteed. </a:t>
            </a:r>
            <a:endParaRPr>
              <a:solidFill>
                <a:schemeClr val="dk2"/>
              </a:solidFill>
            </a:endParaRPr>
          </a:p>
          <a:p>
            <a:pPr indent="0" lvl="0" marL="457200" rtl="0" algn="l">
              <a:spcBef>
                <a:spcPts val="0"/>
              </a:spcBef>
              <a:spcAft>
                <a:spcPts val="0"/>
              </a:spcAft>
              <a:buNone/>
            </a:pPr>
            <a:r>
              <a:rPr lang="fi">
                <a:solidFill>
                  <a:schemeClr val="dk2"/>
                </a:solidFill>
              </a:rPr>
              <a:t>8. Participation in public elections and votes and the exercise of other fundamental rights must not be tied to the use of digital media.</a:t>
            </a:r>
            <a:endParaRPr>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1"/>
          <p:cNvSpPr txBox="1"/>
          <p:nvPr>
            <p:ph type="title"/>
          </p:nvPr>
        </p:nvSpPr>
        <p:spPr>
          <a:xfrm>
            <a:off x="571275" y="374625"/>
            <a:ext cx="76458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i" sz="2500">
                <a:latin typeface="Georgia"/>
                <a:ea typeface="Georgia"/>
                <a:cs typeface="Georgia"/>
                <a:sym typeface="Georgia"/>
              </a:rPr>
              <a:t>This text was written following a workshop held </a:t>
            </a:r>
            <a:endParaRPr sz="2500">
              <a:latin typeface="Georgia"/>
              <a:ea typeface="Georgia"/>
              <a:cs typeface="Georgia"/>
              <a:sym typeface="Georgia"/>
            </a:endParaRPr>
          </a:p>
          <a:p>
            <a:pPr indent="0" lvl="0" marL="0" rtl="0" algn="ctr">
              <a:spcBef>
                <a:spcPts val="0"/>
              </a:spcBef>
              <a:spcAft>
                <a:spcPts val="0"/>
              </a:spcAft>
              <a:buNone/>
            </a:pPr>
            <a:r>
              <a:rPr lang="fi" sz="2500">
                <a:latin typeface="Georgia"/>
                <a:ea typeface="Georgia"/>
                <a:cs typeface="Georgia"/>
                <a:sym typeface="Georgia"/>
              </a:rPr>
              <a:t>in Tallinn in February 2020</a:t>
            </a:r>
            <a:endParaRPr sz="2500">
              <a:latin typeface="Georgia"/>
              <a:ea typeface="Georgia"/>
              <a:cs typeface="Georgia"/>
              <a:sym typeface="Georgia"/>
            </a:endParaRPr>
          </a:p>
        </p:txBody>
      </p:sp>
      <p:sp>
        <p:nvSpPr>
          <p:cNvPr id="182" name="Google Shape;182;p21"/>
          <p:cNvSpPr txBox="1"/>
          <p:nvPr/>
        </p:nvSpPr>
        <p:spPr>
          <a:xfrm>
            <a:off x="311700" y="1329225"/>
            <a:ext cx="8520600" cy="194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i" sz="1850">
                <a:solidFill>
                  <a:schemeClr val="dk2"/>
                </a:solidFill>
                <a:highlight>
                  <a:srgbClr val="FFFFFF"/>
                </a:highlight>
                <a:latin typeface="Georgia"/>
                <a:ea typeface="Georgia"/>
                <a:cs typeface="Georgia"/>
                <a:sym typeface="Georgia"/>
              </a:rPr>
              <a:t>Achievement of the SDGs in our digital world will require recognition of the need not only to prevent misuse of data, but also to ensure that when data can be used responsibly for the public good,  </a:t>
            </a:r>
            <a:r>
              <a:rPr lang="fi" sz="1850">
                <a:solidFill>
                  <a:schemeClr val="dk2"/>
                </a:solidFill>
                <a:highlight>
                  <a:srgbClr val="FFFFFF"/>
                </a:highlight>
                <a:uFill>
                  <a:noFill/>
                </a:uFill>
                <a:latin typeface="Georgia"/>
                <a:ea typeface="Georgia"/>
                <a:cs typeface="Georgia"/>
                <a:sym typeface="Georgia"/>
                <a:hlinkClick r:id="rId3">
                  <a:extLst>
                    <a:ext uri="{A12FA001-AC4F-418D-AE19-62706E023703}">
                      <ahyp:hlinkClr val="tx"/>
                    </a:ext>
                  </a:extLst>
                </a:hlinkClick>
              </a:rPr>
              <a:t>general guidance on data privacy, data protection and data ethics</a:t>
            </a:r>
            <a:r>
              <a:rPr lang="fi" sz="1850">
                <a:solidFill>
                  <a:schemeClr val="dk2"/>
                </a:solidFill>
                <a:highlight>
                  <a:srgbClr val="FFFFFF"/>
                </a:highlight>
                <a:latin typeface="Georgia"/>
                <a:ea typeface="Georgia"/>
                <a:cs typeface="Georgia"/>
                <a:sym typeface="Georgia"/>
              </a:rPr>
              <a:t> concerning the use of big data, collected in real time by private sector entities as part of their business offerings. The next </a:t>
            </a:r>
            <a:r>
              <a:rPr lang="fi" sz="1850">
                <a:solidFill>
                  <a:schemeClr val="dk2"/>
                </a:solidFill>
                <a:highlight>
                  <a:srgbClr val="FFFFFF"/>
                </a:highlight>
                <a:uFill>
                  <a:noFill/>
                </a:uFill>
                <a:latin typeface="Georgia"/>
                <a:ea typeface="Georgia"/>
                <a:cs typeface="Georgia"/>
                <a:sym typeface="Georgia"/>
                <a:hlinkClick r:id="rId4">
                  <a:extLst>
                    <a:ext uri="{A12FA001-AC4F-418D-AE19-62706E023703}">
                      <ahyp:hlinkClr val="tx"/>
                    </a:ext>
                  </a:extLst>
                </a:hlinkClick>
              </a:rPr>
              <a:t>UN World Data Forum</a:t>
            </a:r>
            <a:r>
              <a:rPr lang="fi" sz="1850">
                <a:solidFill>
                  <a:schemeClr val="dk2"/>
                </a:solidFill>
                <a:highlight>
                  <a:srgbClr val="FFFFFF"/>
                </a:highlight>
                <a:latin typeface="Georgia"/>
                <a:ea typeface="Georgia"/>
                <a:cs typeface="Georgia"/>
                <a:sym typeface="Georgia"/>
              </a:rPr>
              <a:t> will be held in October 2020, where major challenges will be discussed on high level. We need to look at main issues digital technology vs. Human rights / safety and privacy in our daily life, education need to update to the favor of digital skills? This and other questions need to be addressed and discussed from the youth point of youth.</a:t>
            </a:r>
            <a:endParaRPr sz="2200">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