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Robo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267e11067c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267e11067c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267e11067c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267e11067c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267e11067c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267e11067c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267e11067c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267e11067c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267e11067c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267e11067c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267e11067c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267e11067c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267e11067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267e11067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267e11067c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267e11067c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267e11067c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267e11067c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267e11067c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267e11067c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t" sz="1050">
                <a:solidFill>
                  <a:srgbClr val="202124"/>
                </a:solidFill>
                <a:highlight>
                  <a:srgbClr val="FFFFFF"/>
                </a:highlight>
              </a:rPr>
              <a:t>(Image Michael Carruth, </a:t>
            </a:r>
            <a:r>
              <a:rPr lang="et" sz="1050">
                <a:solidFill>
                  <a:srgbClr val="111111"/>
                </a:solidFill>
                <a:highlight>
                  <a:srgbClr val="FFFFFF"/>
                </a:highlight>
                <a:latin typeface="Roboto"/>
                <a:ea typeface="Roboto"/>
                <a:cs typeface="Roboto"/>
                <a:sym typeface="Roboto"/>
              </a:rPr>
              <a:t>Random card found on a parking lot along Interstate 294, outside Chicago.</a:t>
            </a:r>
            <a:r>
              <a:rPr lang="et" sz="1050">
                <a:solidFill>
                  <a:srgbClr val="202124"/>
                </a:solidFill>
                <a:highlight>
                  <a:srgbClr val="FFFFFF"/>
                </a:highlight>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267e11067c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267e11067c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1267e11067c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1267e11067c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267e11067c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1267e11067c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267e11067c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267e11067c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267e11067c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267e11067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267e11067c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267e11067c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267e11067c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267e11067c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267e11067c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267e11067c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www.propastop.org/en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ec.europa.eu/info/live-work-travel-eu/coronavirus-response/fighting-disinformation_en" TargetMode="External"/><Relationship Id="rId4" Type="http://schemas.openxmlformats.org/officeDocument/2006/relationships/hyperlink" Target="https://debunk.eu/" TargetMode="External"/><Relationship Id="rId5" Type="http://schemas.openxmlformats.org/officeDocument/2006/relationships/hyperlink" Target="https://xn--tesna-duac.ee/ru/blog/" TargetMode="External"/><Relationship Id="rId6" Type="http://schemas.openxmlformats.org/officeDocument/2006/relationships/hyperlink" Target="https://stratcomcoe.org/projects/online-course-introduction-to-stratcom/1" TargetMode="External"/><Relationship Id="rId7" Type="http://schemas.openxmlformats.org/officeDocument/2006/relationships/hyperlink" Target="https://jadl.act.nato.int/" TargetMode="External"/><Relationship Id="rId8" Type="http://schemas.openxmlformats.org/officeDocument/2006/relationships/hyperlink" Target="https://stratcomcoe.org/events/seminar-for-media-representatives-supercharge-your-credibility-and-readability-with-tools-and-tips-for-factchecking-and-authenticity/79"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archive.org/web/" TargetMode="External"/><Relationship Id="rId4" Type="http://schemas.openxmlformats.org/officeDocument/2006/relationships/hyperlink" Target="https://www.wolframalpha.com/" TargetMode="External"/><Relationship Id="rId5" Type="http://schemas.openxmlformats.org/officeDocument/2006/relationships/hyperlink" Target="https://www.google.com/imghp?hl=en" TargetMode="External"/><Relationship Id="rId6" Type="http://schemas.openxmlformats.org/officeDocument/2006/relationships/hyperlink" Target="https://fotoforensics.com/" TargetMode="External"/><Relationship Id="rId7" Type="http://schemas.openxmlformats.org/officeDocument/2006/relationships/hyperlink" Target="https://www.exifdata.com/" TargetMode="External"/><Relationship Id="rId8" Type="http://schemas.openxmlformats.org/officeDocument/2006/relationships/hyperlink" Target="https://www.bellingcat.com/category/resource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moodle.edu.ee/course/view.php?id=38050" TargetMode="External"/><Relationship Id="rId4" Type="http://schemas.openxmlformats.org/officeDocument/2006/relationships/hyperlink" Target="https://debunk.eu/about-debun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alamy.com/stock-photo/war-propaganda.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kreativcopywriting.com/10-logical-fallacies-know-spot/" TargetMode="External"/><Relationship Id="rId4" Type="http://schemas.openxmlformats.org/officeDocument/2006/relationships/hyperlink" Target="https://yourlogicalfallacyis.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t"/>
              <a:t>Fake, disinformation, propaganda</a:t>
            </a:r>
            <a:endParaRPr/>
          </a:p>
          <a:p>
            <a:pPr indent="0" lvl="0" marL="0" rtl="0" algn="ctr">
              <a:spcBef>
                <a:spcPts val="0"/>
              </a:spcBef>
              <a:spcAft>
                <a:spcPts val="0"/>
              </a:spcAft>
              <a:buNone/>
            </a:pPr>
            <a:r>
              <a:rPr b="1" lang="et" sz="1988">
                <a:solidFill>
                  <a:srgbClr val="082766"/>
                </a:solidFill>
                <a:highlight>
                  <a:srgbClr val="FFFFFF"/>
                </a:highlight>
              </a:rPr>
              <a:t>Network Annual Conference “Civil Society Ideas for the sustainable and secure Future of Europe”, May 2nd 2022</a:t>
            </a:r>
            <a:endParaRPr sz="6088"/>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55000" lnSpcReduction="20000"/>
          </a:bodyPr>
          <a:lstStyle/>
          <a:p>
            <a:pPr indent="0" lvl="0" marL="0" rtl="0" algn="ctr">
              <a:spcBef>
                <a:spcPts val="0"/>
              </a:spcBef>
              <a:spcAft>
                <a:spcPts val="0"/>
              </a:spcAft>
              <a:buNone/>
            </a:pPr>
            <a:r>
              <a:rPr lang="et"/>
              <a:t>Barbi Pilvre</a:t>
            </a:r>
            <a:endParaRPr/>
          </a:p>
          <a:p>
            <a:pPr indent="0" lvl="0" marL="0" rtl="0" algn="ctr">
              <a:spcBef>
                <a:spcPts val="0"/>
              </a:spcBef>
              <a:spcAft>
                <a:spcPts val="0"/>
              </a:spcAft>
              <a:buNone/>
            </a:pPr>
            <a:r>
              <a:rPr lang="et"/>
              <a:t>Associate Professor, Ph.D</a:t>
            </a:r>
            <a:endParaRPr/>
          </a:p>
          <a:p>
            <a:pPr indent="0" lvl="0" marL="0" rtl="0" algn="ctr">
              <a:spcBef>
                <a:spcPts val="0"/>
              </a:spcBef>
              <a:spcAft>
                <a:spcPts val="0"/>
              </a:spcAft>
              <a:buNone/>
            </a:pPr>
            <a:r>
              <a:rPr lang="et"/>
              <a:t>Tallinn University, BFM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t"/>
              <a:t>From conspiracy theories to whataboutism</a:t>
            </a:r>
            <a:endParaRPr/>
          </a:p>
        </p:txBody>
      </p:sp>
      <p:sp>
        <p:nvSpPr>
          <p:cNvPr id="105" name="Google Shape;105;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275"/>
              <a:buNone/>
            </a:pPr>
            <a:r>
              <a:rPr lang="et">
                <a:solidFill>
                  <a:schemeClr val="dk1"/>
                </a:solidFill>
              </a:rPr>
              <a:t>False information can influence and shape the public opinion on certain issues using written, visual and audio tools which can be spread through various channels. </a:t>
            </a:r>
            <a:endParaRPr>
              <a:solidFill>
                <a:schemeClr val="dk1"/>
              </a:solidFill>
            </a:endParaRPr>
          </a:p>
          <a:p>
            <a:pPr indent="0" lvl="0" marL="0" rtl="0" algn="l">
              <a:spcBef>
                <a:spcPts val="1200"/>
              </a:spcBef>
              <a:spcAft>
                <a:spcPts val="0"/>
              </a:spcAft>
              <a:buSzPts val="275"/>
              <a:buNone/>
            </a:pPr>
            <a:r>
              <a:rPr lang="et">
                <a:solidFill>
                  <a:schemeClr val="dk1"/>
                </a:solidFill>
              </a:rPr>
              <a:t>Disinformation techniques include conspiracy theories, fabrication, band-wagoning (appealing to popularity); clickbait content to attract attention and encourage visitors to click on a link to a particular web page; </a:t>
            </a:r>
            <a:endParaRPr>
              <a:solidFill>
                <a:schemeClr val="dk1"/>
              </a:solidFill>
            </a:endParaRPr>
          </a:p>
          <a:p>
            <a:pPr indent="0" lvl="0" marL="0" rtl="0" algn="l">
              <a:spcBef>
                <a:spcPts val="1200"/>
              </a:spcBef>
              <a:spcAft>
                <a:spcPts val="0"/>
              </a:spcAft>
              <a:buSzPts val="275"/>
              <a:buNone/>
            </a:pPr>
            <a:r>
              <a:rPr lang="et">
                <a:solidFill>
                  <a:schemeClr val="dk1"/>
                </a:solidFill>
              </a:rPr>
              <a:t>Whataboutism  or whataboutery (as in "what about…?") is a variant of the </a:t>
            </a:r>
            <a:r>
              <a:rPr i="1" lang="et">
                <a:solidFill>
                  <a:schemeClr val="dk1"/>
                </a:solidFill>
              </a:rPr>
              <a:t>tu quoque </a:t>
            </a:r>
            <a:r>
              <a:rPr lang="et">
                <a:solidFill>
                  <a:schemeClr val="dk1"/>
                </a:solidFill>
              </a:rPr>
              <a:t>logical fallacy that attempts to discredit an opponent's position. By using those and many other techniques, hostile actors manipulate and distort the truth.</a:t>
            </a:r>
            <a:endParaRPr>
              <a:solidFill>
                <a:schemeClr val="dk1"/>
              </a:solidFill>
            </a:endParaRPr>
          </a:p>
          <a:p>
            <a:pPr indent="0" lvl="0" marL="12700" marR="12700" rtl="0" algn="just">
              <a:lnSpc>
                <a:spcPct val="160000"/>
              </a:lnSpc>
              <a:spcBef>
                <a:spcPts val="1200"/>
              </a:spcBef>
              <a:spcAft>
                <a:spcPts val="0"/>
              </a:spcAft>
              <a:buSzPts val="275"/>
              <a:buNone/>
            </a:pPr>
            <a:r>
              <a:t/>
            </a:r>
            <a:endParaRPr sz="100">
              <a:solidFill>
                <a:srgbClr val="202122"/>
              </a:solidFill>
              <a:highlight>
                <a:srgbClr val="FFFFFF"/>
              </a:highlight>
            </a:endParaRPr>
          </a:p>
          <a:p>
            <a:pPr indent="0" lvl="0" marL="0" rtl="0" algn="l">
              <a:spcBef>
                <a:spcPts val="1200"/>
              </a:spcBef>
              <a:spcAft>
                <a:spcPts val="1200"/>
              </a:spcAft>
              <a:buSzPts val="275"/>
              <a:buNone/>
            </a:pPr>
            <a:r>
              <a:t/>
            </a:r>
            <a:endParaRPr sz="1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t"/>
              <a:t>Fight against disinformation in European Union</a:t>
            </a:r>
            <a:endParaRPr/>
          </a:p>
        </p:txBody>
      </p:sp>
      <p:sp>
        <p:nvSpPr>
          <p:cNvPr id="111" name="Google Shape;111;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018"/>
              <a:buNone/>
            </a:pPr>
            <a:r>
              <a:rPr lang="et">
                <a:solidFill>
                  <a:schemeClr val="dk1"/>
                </a:solidFill>
              </a:rPr>
              <a:t>EU countries  fight against disinformation, along with technological giants – Facebook, Google, etc. </a:t>
            </a:r>
            <a:endParaRPr>
              <a:solidFill>
                <a:schemeClr val="dk1"/>
              </a:solidFill>
            </a:endParaRPr>
          </a:p>
          <a:p>
            <a:pPr indent="0" lvl="0" marL="0" rtl="0" algn="l">
              <a:spcBef>
                <a:spcPts val="1200"/>
              </a:spcBef>
              <a:spcAft>
                <a:spcPts val="0"/>
              </a:spcAft>
              <a:buSzPts val="1018"/>
              <a:buNone/>
            </a:pPr>
            <a:r>
              <a:rPr lang="et">
                <a:solidFill>
                  <a:schemeClr val="dk1"/>
                </a:solidFill>
              </a:rPr>
              <a:t>Modern societies in Europe as elsewhere are attacked by disinformation on a daily basis through cyber means and with a continuous flow of disinformation. </a:t>
            </a:r>
            <a:endParaRPr>
              <a:solidFill>
                <a:schemeClr val="dk1"/>
              </a:solidFill>
            </a:endParaRPr>
          </a:p>
          <a:p>
            <a:pPr indent="0" lvl="0" marL="0" rtl="0" algn="l">
              <a:spcBef>
                <a:spcPts val="1200"/>
              </a:spcBef>
              <a:spcAft>
                <a:spcPts val="0"/>
              </a:spcAft>
              <a:buSzPts val="1018"/>
              <a:buNone/>
            </a:pPr>
            <a:r>
              <a:rPr lang="et">
                <a:solidFill>
                  <a:schemeClr val="dk1"/>
                </a:solidFill>
              </a:rPr>
              <a:t>These attacks range in tens of thousands of purposeful attacks against the country and its society throughout the year. </a:t>
            </a:r>
            <a:endParaRPr>
              <a:solidFill>
                <a:schemeClr val="dk1"/>
              </a:solidFill>
            </a:endParaRPr>
          </a:p>
          <a:p>
            <a:pPr indent="0" lvl="0" marL="0" rtl="0" algn="l">
              <a:spcBef>
                <a:spcPts val="1200"/>
              </a:spcBef>
              <a:spcAft>
                <a:spcPts val="0"/>
              </a:spcAft>
              <a:buSzPts val="1018"/>
              <a:buNone/>
            </a:pPr>
            <a:r>
              <a:rPr lang="et">
                <a:solidFill>
                  <a:schemeClr val="dk1"/>
                </a:solidFill>
              </a:rPr>
              <a:t>Misleading news creates confusion, spreads distrust in democratic institutions and the state itself, and causes negative psychological, emotional, and economic consequences. </a:t>
            </a:r>
            <a:endParaRPr>
              <a:solidFill>
                <a:schemeClr val="dk1"/>
              </a:solidFill>
            </a:endParaRPr>
          </a:p>
          <a:p>
            <a:pPr indent="0" lvl="0" marL="0" rtl="0" algn="l">
              <a:lnSpc>
                <a:spcPct val="95000"/>
              </a:lnSpc>
              <a:spcBef>
                <a:spcPts val="1200"/>
              </a:spcBef>
              <a:spcAft>
                <a:spcPts val="1200"/>
              </a:spcAft>
              <a:buSzPts val="1018"/>
              <a:buNone/>
            </a:pPr>
            <a:r>
              <a:t/>
            </a:r>
            <a:endParaRPr sz="1665"/>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24"/>
          <p:cNvPicPr preferRelativeResize="0"/>
          <p:nvPr/>
        </p:nvPicPr>
        <p:blipFill>
          <a:blip r:embed="rId3">
            <a:alphaModFix/>
          </a:blip>
          <a:stretch>
            <a:fillRect/>
          </a:stretch>
        </p:blipFill>
        <p:spPr>
          <a:xfrm>
            <a:off x="152400" y="152400"/>
            <a:ext cx="8602134" cy="48387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t"/>
              <a:t>Debunk EU</a:t>
            </a:r>
            <a:endParaRPr/>
          </a:p>
        </p:txBody>
      </p:sp>
      <p:sp>
        <p:nvSpPr>
          <p:cNvPr id="122" name="Google Shape;122;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just">
              <a:lnSpc>
                <a:spcPct val="160000"/>
              </a:lnSpc>
              <a:spcBef>
                <a:spcPts val="1200"/>
              </a:spcBef>
              <a:spcAft>
                <a:spcPts val="0"/>
              </a:spcAft>
              <a:buSzPts val="523"/>
              <a:buNone/>
            </a:pPr>
            <a:r>
              <a:rPr lang="et" sz="1553">
                <a:solidFill>
                  <a:schemeClr val="dk1"/>
                </a:solidFill>
              </a:rPr>
              <a:t>Debunk EU is an independent technological analytical centre and an NGO, whose main task is to research disinformation in the public space and execute educational media literacy campaigns. </a:t>
            </a:r>
            <a:endParaRPr sz="1553">
              <a:solidFill>
                <a:schemeClr val="dk1"/>
              </a:solidFill>
            </a:endParaRPr>
          </a:p>
          <a:p>
            <a:pPr indent="0" lvl="0" marL="0" rtl="0" algn="l">
              <a:lnSpc>
                <a:spcPct val="150000"/>
              </a:lnSpc>
              <a:spcBef>
                <a:spcPts val="1200"/>
              </a:spcBef>
              <a:spcAft>
                <a:spcPts val="0"/>
              </a:spcAft>
              <a:buClr>
                <a:schemeClr val="dk1"/>
              </a:buClr>
              <a:buSzPts val="523"/>
              <a:buFont typeface="Arial"/>
              <a:buNone/>
            </a:pPr>
            <a:r>
              <a:rPr lang="et" sz="1553">
                <a:solidFill>
                  <a:schemeClr val="dk1"/>
                </a:solidFill>
              </a:rPr>
              <a:t>By using artificial intelligence, “Debunk EU” carries out detailed research on disinformation in the Baltic states and also works on joint projects with their partners in the United States and North Macedonia. “Debunk EU” initiative has also received praise from international media giants, such as “The Financial Times”, “The Economist”, and “The Independent”. The organisation has introduced their work in 17 countries so far, including the U.S., Germany, United Kingdom, France, Serbia and others.</a:t>
            </a:r>
            <a:endParaRPr sz="1553">
              <a:solidFill>
                <a:schemeClr val="dk1"/>
              </a:solidFill>
            </a:endParaRPr>
          </a:p>
          <a:p>
            <a:pPr indent="0" lvl="0" marL="0" rtl="0" algn="l">
              <a:spcBef>
                <a:spcPts val="1200"/>
              </a:spcBef>
              <a:spcAft>
                <a:spcPts val="0"/>
              </a:spcAft>
              <a:buClr>
                <a:schemeClr val="dk1"/>
              </a:buClr>
              <a:buSzPts val="523"/>
              <a:buFont typeface="Arial"/>
              <a:buNone/>
            </a:pPr>
            <a:r>
              <a:t/>
            </a:r>
            <a:endParaRPr sz="622">
              <a:solidFill>
                <a:schemeClr val="dk1"/>
              </a:solidFill>
            </a:endParaRPr>
          </a:p>
          <a:p>
            <a:pPr indent="0" lvl="0" marL="0" rtl="0" algn="l">
              <a:spcBef>
                <a:spcPts val="0"/>
              </a:spcBef>
              <a:spcAft>
                <a:spcPts val="1200"/>
              </a:spcAft>
              <a:buSzPts val="523"/>
              <a:buNone/>
            </a:pPr>
            <a:r>
              <a:t/>
            </a:r>
            <a:endParaRPr sz="855"/>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t"/>
              <a:t>Propastop</a:t>
            </a:r>
            <a:endParaRPr/>
          </a:p>
        </p:txBody>
      </p:sp>
      <p:sp>
        <p:nvSpPr>
          <p:cNvPr id="128" name="Google Shape;128;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t" sz="7200" u="sng">
                <a:solidFill>
                  <a:schemeClr val="hlink"/>
                </a:solidFill>
                <a:hlinkClick r:id="rId3"/>
              </a:rPr>
              <a:t>Propastop </a:t>
            </a:r>
            <a:endParaRPr sz="7200"/>
          </a:p>
          <a:p>
            <a:pPr indent="0" lvl="0" marL="0" rtl="0" algn="l">
              <a:lnSpc>
                <a:spcPct val="150000"/>
              </a:lnSpc>
              <a:spcBef>
                <a:spcPts val="1200"/>
              </a:spcBef>
              <a:spcAft>
                <a:spcPts val="0"/>
              </a:spcAft>
              <a:buClr>
                <a:schemeClr val="dk1"/>
              </a:buClr>
              <a:buSzPts val="275"/>
              <a:buFont typeface="Arial"/>
              <a:buNone/>
            </a:pPr>
            <a:r>
              <a:rPr lang="et" sz="7200">
                <a:solidFill>
                  <a:srgbClr val="222222"/>
                </a:solidFill>
                <a:highlight>
                  <a:srgbClr val="FFFFFF"/>
                </a:highlight>
              </a:rPr>
              <a:t>is an independent Estonian blog in Estonian, English and Russian languages. It is run by volunteers, of whom many belong to the Estonian Defence League, an Estonian voluntary national defence organisation. It works under Ministry of Defence. </a:t>
            </a:r>
            <a:r>
              <a:rPr lang="et" sz="7200">
                <a:solidFill>
                  <a:srgbClr val="222222"/>
                </a:solidFill>
              </a:rPr>
              <a:t>Propastop blog is aimed at contributing to Estonia’s information space security. If they detect that someone is disseminating lies, biased or disinformation or manipulating information, they will bring it to the public. Propastop will juxtapose lies with facts, show motives behind the actions and bring out the ones interested in manipulating information.</a:t>
            </a:r>
            <a:endParaRPr sz="7200">
              <a:solidFill>
                <a:srgbClr val="222222"/>
              </a:solidFill>
            </a:endParaRPr>
          </a:p>
          <a:p>
            <a:pPr indent="0" lvl="0" marL="0" rtl="0" algn="l">
              <a:spcBef>
                <a:spcPts val="1500"/>
              </a:spcBef>
              <a:spcAft>
                <a:spcPts val="0"/>
              </a:spcAft>
              <a:buClr>
                <a:schemeClr val="dk1"/>
              </a:buClr>
              <a:buSzPct val="68750"/>
              <a:buFont typeface="Arial"/>
              <a:buNone/>
            </a:pPr>
            <a:r>
              <a:t/>
            </a:r>
            <a:endParaRPr sz="1600">
              <a:solidFill>
                <a:schemeClr val="dk1"/>
              </a:solidFill>
            </a:endParaRPr>
          </a:p>
          <a:p>
            <a:pPr indent="0" lvl="0" marL="0" rtl="0" algn="l">
              <a:spcBef>
                <a:spcPts val="0"/>
              </a:spcBef>
              <a:spcAft>
                <a:spcPts val="12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27"/>
          <p:cNvPicPr preferRelativeResize="0"/>
          <p:nvPr/>
        </p:nvPicPr>
        <p:blipFill>
          <a:blip r:embed="rId3">
            <a:alphaModFix/>
          </a:blip>
          <a:stretch>
            <a:fillRect/>
          </a:stretch>
        </p:blipFill>
        <p:spPr>
          <a:xfrm>
            <a:off x="152400" y="152400"/>
            <a:ext cx="8602134" cy="48387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t"/>
              <a:t>Internet resources to fight disinformation</a:t>
            </a:r>
            <a:endParaRPr/>
          </a:p>
        </p:txBody>
      </p:sp>
      <p:sp>
        <p:nvSpPr>
          <p:cNvPr id="139" name="Google Shape;139;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0000" lnSpcReduction="10000"/>
          </a:bodyPr>
          <a:lstStyle/>
          <a:p>
            <a:pPr indent="0" lvl="0" marL="0" rtl="0" algn="l">
              <a:spcBef>
                <a:spcPts val="0"/>
              </a:spcBef>
              <a:spcAft>
                <a:spcPts val="0"/>
              </a:spcAft>
              <a:buNone/>
            </a:pPr>
            <a:r>
              <a:rPr lang="et" sz="2164" u="sng">
                <a:solidFill>
                  <a:schemeClr val="accent5"/>
                </a:solidFill>
                <a:hlinkClick r:id="rId3">
                  <a:extLst>
                    <a:ext uri="{A12FA001-AC4F-418D-AE19-62706E023703}">
                      <ahyp:hlinkClr val="tx"/>
                    </a:ext>
                  </a:extLst>
                </a:hlinkClick>
              </a:rPr>
              <a:t>Fighting disinformation</a:t>
            </a:r>
            <a:r>
              <a:rPr lang="et" sz="2164"/>
              <a:t> – European Commission resources</a:t>
            </a:r>
            <a:endParaRPr sz="2164"/>
          </a:p>
          <a:p>
            <a:pPr indent="0" lvl="0" marL="0" rtl="0" algn="l">
              <a:spcBef>
                <a:spcPts val="1200"/>
              </a:spcBef>
              <a:spcAft>
                <a:spcPts val="0"/>
              </a:spcAft>
              <a:buNone/>
            </a:pPr>
            <a:r>
              <a:rPr lang="et" sz="2164" u="sng">
                <a:solidFill>
                  <a:schemeClr val="hlink"/>
                </a:solidFill>
                <a:hlinkClick r:id="rId4"/>
              </a:rPr>
              <a:t>https://debunk.eu/</a:t>
            </a:r>
            <a:endParaRPr sz="2164"/>
          </a:p>
          <a:p>
            <a:pPr indent="0" lvl="0" marL="0" rtl="0" algn="l">
              <a:spcBef>
                <a:spcPts val="1200"/>
              </a:spcBef>
              <a:spcAft>
                <a:spcPts val="0"/>
              </a:spcAft>
              <a:buNone/>
            </a:pPr>
            <a:r>
              <a:rPr lang="et" sz="2164" u="sng">
                <a:solidFill>
                  <a:schemeClr val="hlink"/>
                </a:solidFill>
                <a:hlinkClick r:id="rId5"/>
              </a:rPr>
              <a:t>Artiklid vene keeles (also in Russian) TÕE SÕNA </a:t>
            </a:r>
            <a:endParaRPr sz="2164"/>
          </a:p>
          <a:p>
            <a:pPr indent="0" lvl="0" marL="0" rtl="0" algn="l">
              <a:spcBef>
                <a:spcPts val="1200"/>
              </a:spcBef>
              <a:spcAft>
                <a:spcPts val="0"/>
              </a:spcAft>
              <a:buNone/>
            </a:pPr>
            <a:r>
              <a:rPr lang="et" sz="2164" u="sng">
                <a:solidFill>
                  <a:schemeClr val="hlink"/>
                </a:solidFill>
                <a:hlinkClick r:id="rId6"/>
              </a:rPr>
              <a:t>Online course "Introduction to StratCom"</a:t>
            </a:r>
            <a:r>
              <a:rPr lang="et" sz="2164"/>
              <a:t>  Riga based NATO strategical communication center</a:t>
            </a:r>
            <a:endParaRPr sz="2164"/>
          </a:p>
          <a:p>
            <a:pPr indent="0" lvl="0" marL="0" rtl="0" algn="l">
              <a:spcBef>
                <a:spcPts val="1200"/>
              </a:spcBef>
              <a:spcAft>
                <a:spcPts val="0"/>
              </a:spcAft>
              <a:buNone/>
            </a:pPr>
            <a:r>
              <a:rPr lang="et" sz="2164" u="sng">
                <a:solidFill>
                  <a:schemeClr val="hlink"/>
                </a:solidFill>
                <a:hlinkClick r:id="rId7"/>
              </a:rPr>
              <a:t>NATO e-learning</a:t>
            </a:r>
            <a:r>
              <a:rPr lang="et" sz="2164"/>
              <a:t>  online learning</a:t>
            </a:r>
            <a:endParaRPr sz="2164"/>
          </a:p>
          <a:p>
            <a:pPr indent="0" lvl="0" marL="0" rtl="0" algn="l">
              <a:spcBef>
                <a:spcPts val="1200"/>
              </a:spcBef>
              <a:spcAft>
                <a:spcPts val="0"/>
              </a:spcAft>
              <a:buClr>
                <a:schemeClr val="dk1"/>
              </a:buClr>
              <a:buSzPct val="50824"/>
              <a:buFont typeface="Arial"/>
              <a:buNone/>
            </a:pPr>
            <a:r>
              <a:rPr lang="et" sz="2164" u="sng">
                <a:solidFill>
                  <a:schemeClr val="accent5"/>
                </a:solidFill>
                <a:hlinkClick r:id="rId8">
                  <a:extLst>
                    <a:ext uri="{A12FA001-AC4F-418D-AE19-62706E023703}">
                      <ahyp:hlinkClr val="tx"/>
                    </a:ext>
                  </a:extLst>
                </a:hlinkClick>
              </a:rPr>
              <a:t>Seminar for media representatives "Supercharge your credibility and readability with tools and tips for factchecking and authenticity"</a:t>
            </a:r>
            <a:r>
              <a:rPr lang="et" sz="2164"/>
              <a:t>  – coming soon</a:t>
            </a:r>
            <a:endParaRPr sz="2164"/>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29"/>
          <p:cNvPicPr preferRelativeResize="0"/>
          <p:nvPr/>
        </p:nvPicPr>
        <p:blipFill>
          <a:blip r:embed="rId3">
            <a:alphaModFix/>
          </a:blip>
          <a:stretch>
            <a:fillRect/>
          </a:stretch>
        </p:blipFill>
        <p:spPr>
          <a:xfrm>
            <a:off x="152400" y="152400"/>
            <a:ext cx="8602134" cy="48387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t"/>
              <a:t>Internet tools of checking information</a:t>
            </a:r>
            <a:endParaRPr/>
          </a:p>
        </p:txBody>
      </p:sp>
      <p:sp>
        <p:nvSpPr>
          <p:cNvPr id="150" name="Google Shape;150;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t" u="sng">
                <a:solidFill>
                  <a:schemeClr val="hlink"/>
                </a:solidFill>
                <a:hlinkClick r:id="rId3"/>
              </a:rPr>
              <a:t>Internet Archive: Wayback Machine</a:t>
            </a:r>
            <a:r>
              <a:rPr lang="et"/>
              <a:t> internet sites history</a:t>
            </a:r>
            <a:endParaRPr/>
          </a:p>
          <a:p>
            <a:pPr indent="0" lvl="0" marL="0" rtl="0" algn="l">
              <a:spcBef>
                <a:spcPts val="1200"/>
              </a:spcBef>
              <a:spcAft>
                <a:spcPts val="0"/>
              </a:spcAft>
              <a:buNone/>
            </a:pPr>
            <a:r>
              <a:rPr lang="et" u="sng">
                <a:solidFill>
                  <a:schemeClr val="hlink"/>
                </a:solidFill>
                <a:hlinkClick r:id="rId4"/>
              </a:rPr>
              <a:t>Wolfram|Alpha</a:t>
            </a:r>
            <a:r>
              <a:rPr lang="et"/>
              <a:t> expert level fact checking, using algorithms, AI</a:t>
            </a:r>
            <a:endParaRPr/>
          </a:p>
          <a:p>
            <a:pPr indent="0" lvl="0" marL="0" rtl="0" algn="l">
              <a:spcBef>
                <a:spcPts val="1200"/>
              </a:spcBef>
              <a:spcAft>
                <a:spcPts val="0"/>
              </a:spcAft>
              <a:buNone/>
            </a:pPr>
            <a:r>
              <a:rPr lang="et" u="sng">
                <a:solidFill>
                  <a:schemeClr val="hlink"/>
                </a:solidFill>
                <a:hlinkClick r:id="rId5"/>
              </a:rPr>
              <a:t>Google Images</a:t>
            </a:r>
            <a:r>
              <a:rPr lang="et"/>
              <a:t>  versions of images</a:t>
            </a:r>
            <a:endParaRPr/>
          </a:p>
          <a:p>
            <a:pPr indent="0" lvl="0" marL="0" rtl="0" algn="l">
              <a:spcBef>
                <a:spcPts val="1200"/>
              </a:spcBef>
              <a:spcAft>
                <a:spcPts val="0"/>
              </a:spcAft>
              <a:buNone/>
            </a:pPr>
            <a:r>
              <a:rPr lang="et" u="sng">
                <a:solidFill>
                  <a:schemeClr val="hlink"/>
                </a:solidFill>
                <a:hlinkClick r:id="rId6"/>
              </a:rPr>
              <a:t>FotoForensics</a:t>
            </a:r>
            <a:r>
              <a:rPr lang="et"/>
              <a:t>  origin of photos, checking changes</a:t>
            </a:r>
            <a:endParaRPr/>
          </a:p>
          <a:p>
            <a:pPr indent="0" lvl="0" marL="0" rtl="0" algn="l">
              <a:spcBef>
                <a:spcPts val="1200"/>
              </a:spcBef>
              <a:spcAft>
                <a:spcPts val="0"/>
              </a:spcAft>
              <a:buNone/>
            </a:pPr>
            <a:r>
              <a:rPr lang="et" u="sng">
                <a:solidFill>
                  <a:schemeClr val="hlink"/>
                </a:solidFill>
                <a:hlinkClick r:id="rId7"/>
              </a:rPr>
              <a:t>EXIF Data Viewer</a:t>
            </a:r>
            <a:r>
              <a:rPr lang="et"/>
              <a:t> origins of photos</a:t>
            </a:r>
            <a:endParaRPr/>
          </a:p>
          <a:p>
            <a:pPr indent="0" lvl="0" marL="0" rtl="0" algn="l">
              <a:spcBef>
                <a:spcPts val="1200"/>
              </a:spcBef>
              <a:spcAft>
                <a:spcPts val="1200"/>
              </a:spcAft>
              <a:buNone/>
            </a:pPr>
            <a:r>
              <a:rPr lang="et" u="sng">
                <a:solidFill>
                  <a:schemeClr val="hlink"/>
                </a:solidFill>
                <a:hlinkClick r:id="rId8"/>
              </a:rPr>
              <a:t>Resources - bellingcat</a:t>
            </a:r>
            <a:r>
              <a:rPr lang="et"/>
              <a:t> geolocation of taken photos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31"/>
          <p:cNvPicPr preferRelativeResize="0"/>
          <p:nvPr/>
        </p:nvPicPr>
        <p:blipFill>
          <a:blip r:embed="rId3">
            <a:alphaModFix/>
          </a:blip>
          <a:stretch>
            <a:fillRect/>
          </a:stretch>
        </p:blipFill>
        <p:spPr>
          <a:xfrm>
            <a:off x="719078" y="0"/>
            <a:ext cx="7705846" cy="51435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descr="people protesting inside building" id="60" name="Google Shape;60;p14"/>
          <p:cNvPicPr preferRelativeResize="0"/>
          <p:nvPr/>
        </p:nvPicPr>
        <p:blipFill>
          <a:blip r:embed="rId3">
            <a:alphaModFix/>
          </a:blip>
          <a:stretch>
            <a:fillRect/>
          </a:stretch>
        </p:blipFill>
        <p:spPr>
          <a:xfrm>
            <a:off x="-1218600" y="-237380"/>
            <a:ext cx="12942276" cy="728003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t"/>
              <a:t>Disinformation as a global issue</a:t>
            </a:r>
            <a:endParaRPr/>
          </a:p>
        </p:txBody>
      </p:sp>
      <p:sp>
        <p:nvSpPr>
          <p:cNvPr id="66" name="Google Shape;66;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t" sz="7200" u="sng">
                <a:solidFill>
                  <a:schemeClr val="dk1"/>
                </a:solidFill>
                <a:hlinkClick r:id="rId3">
                  <a:extLst>
                    <a:ext uri="{A12FA001-AC4F-418D-AE19-62706E023703}">
                      <ahyp:hlinkClr val="tx"/>
                    </a:ext>
                  </a:extLst>
                </a:hlinkClick>
              </a:rPr>
              <a:t>Meediapädevus, tark meediakasutus ja võitlus infokorratuse vastu </a:t>
            </a:r>
            <a:r>
              <a:rPr lang="et" sz="7200">
                <a:solidFill>
                  <a:schemeClr val="dk1"/>
                </a:solidFill>
              </a:rPr>
              <a:t> Media literacy, smart usage of media and fight against disinformation. Tallinn University, BFM, free online course</a:t>
            </a:r>
            <a:endParaRPr sz="7200">
              <a:solidFill>
                <a:schemeClr val="dk1"/>
              </a:solidFill>
            </a:endParaRPr>
          </a:p>
          <a:p>
            <a:pPr indent="0" lvl="0" marL="0" rtl="0" algn="l">
              <a:spcBef>
                <a:spcPts val="1200"/>
              </a:spcBef>
              <a:spcAft>
                <a:spcPts val="0"/>
              </a:spcAft>
              <a:buClr>
                <a:schemeClr val="dk1"/>
              </a:buClr>
              <a:buSzPts val="275"/>
              <a:buFont typeface="Arial"/>
              <a:buNone/>
            </a:pPr>
            <a:r>
              <a:rPr lang="et" sz="7200">
                <a:solidFill>
                  <a:schemeClr val="dk1"/>
                </a:solidFill>
              </a:rPr>
              <a:t>D</a:t>
            </a:r>
            <a:r>
              <a:rPr lang="et" sz="7200">
                <a:solidFill>
                  <a:schemeClr val="dk1"/>
                </a:solidFill>
              </a:rPr>
              <a:t>isinformation is a rising global issue. According to 2018 data, 85% of surveyed EU citizens consider disinformation to be a threat to democracy (</a:t>
            </a:r>
            <a:r>
              <a:rPr lang="et" sz="7200" u="sng">
                <a:solidFill>
                  <a:schemeClr val="dk1"/>
                </a:solidFill>
                <a:hlinkClick r:id="rId4">
                  <a:extLst>
                    <a:ext uri="{A12FA001-AC4F-418D-AE19-62706E023703}">
                      <ahyp:hlinkClr val="tx"/>
                    </a:ext>
                  </a:extLst>
                </a:hlinkClick>
              </a:rPr>
              <a:t>Debunk EU</a:t>
            </a:r>
            <a:r>
              <a:rPr lang="et" sz="7200">
                <a:solidFill>
                  <a:schemeClr val="dk1"/>
                </a:solidFill>
              </a:rPr>
              <a:t>)</a:t>
            </a:r>
            <a:endParaRPr sz="7200">
              <a:solidFill>
                <a:schemeClr val="dk1"/>
              </a:solidFill>
            </a:endParaRPr>
          </a:p>
          <a:p>
            <a:pPr indent="0" lvl="0" marL="0" rtl="0" algn="l">
              <a:spcBef>
                <a:spcPts val="1200"/>
              </a:spcBef>
              <a:spcAft>
                <a:spcPts val="0"/>
              </a:spcAft>
              <a:buClr>
                <a:schemeClr val="dk1"/>
              </a:buClr>
              <a:buSzPts val="275"/>
              <a:buFont typeface="Arial"/>
              <a:buNone/>
            </a:pPr>
            <a:r>
              <a:rPr lang="et" sz="7200">
                <a:solidFill>
                  <a:schemeClr val="dk1"/>
                </a:solidFill>
              </a:rPr>
              <a:t>The scale of the issue is also apparent while looking at the number of attempts to spread false information. The Russian-Ukrainian war has made disinformation issues more actual as ever. </a:t>
            </a:r>
            <a:endParaRPr sz="7200">
              <a:solidFill>
                <a:schemeClr val="dk1"/>
              </a:solidFill>
            </a:endParaRPr>
          </a:p>
          <a:p>
            <a:pPr indent="0" lvl="0" marL="0" rtl="0" algn="l">
              <a:spcBef>
                <a:spcPts val="1200"/>
              </a:spcBef>
              <a:spcAft>
                <a:spcPts val="0"/>
              </a:spcAft>
              <a:buNone/>
            </a:pPr>
            <a:r>
              <a:rPr lang="et" sz="7200">
                <a:solidFill>
                  <a:schemeClr val="dk1"/>
                </a:solidFill>
              </a:rPr>
              <a:t>Disinformation includes all forms of false, inaccurate, or misleading information which is  designed, presented and promoted to intentionally cause public harm or to gain profit. Those can vary from misinformation to actually harmful propaganda.</a:t>
            </a:r>
            <a:endParaRPr sz="7200">
              <a:solidFill>
                <a:schemeClr val="dk1"/>
              </a:solidFill>
            </a:endParaRPr>
          </a:p>
          <a:p>
            <a:pPr indent="0" lvl="0" marL="12700" marR="12700" rtl="0" algn="just">
              <a:lnSpc>
                <a:spcPct val="160000"/>
              </a:lnSpc>
              <a:spcBef>
                <a:spcPts val="1200"/>
              </a:spcBef>
              <a:spcAft>
                <a:spcPts val="0"/>
              </a:spcAft>
              <a:buNone/>
            </a:pPr>
            <a:r>
              <a:t/>
            </a:r>
            <a:endParaRPr sz="5739">
              <a:solidFill>
                <a:schemeClr val="dk1"/>
              </a:solidFill>
              <a:highlight>
                <a:srgbClr val="F4F4F4"/>
              </a:highlight>
            </a:endParaRPr>
          </a:p>
          <a:p>
            <a:pPr indent="0" lvl="0" marL="12700" marR="12700" rtl="0" algn="just">
              <a:lnSpc>
                <a:spcPct val="160000"/>
              </a:lnSpc>
              <a:spcBef>
                <a:spcPts val="1200"/>
              </a:spcBef>
              <a:spcAft>
                <a:spcPts val="0"/>
              </a:spcAft>
              <a:buClr>
                <a:schemeClr val="dk1"/>
              </a:buClr>
              <a:buSzPct val="64795"/>
              <a:buFont typeface="Arial"/>
              <a:buNone/>
            </a:pPr>
            <a:r>
              <a:t/>
            </a:r>
            <a:endParaRPr sz="1697">
              <a:solidFill>
                <a:schemeClr val="dk1"/>
              </a:solidFill>
              <a:highlight>
                <a:srgbClr val="F4F4F4"/>
              </a:highlight>
            </a:endParaRPr>
          </a:p>
          <a:p>
            <a:pPr indent="0" lvl="0" marL="0" rtl="0" algn="l">
              <a:spcBef>
                <a:spcPts val="1200"/>
              </a:spcBef>
              <a:spcAft>
                <a:spcPts val="0"/>
              </a:spcAft>
              <a:buClr>
                <a:schemeClr val="dk1"/>
              </a:buClr>
              <a:buSzPct val="61111"/>
              <a:buFont typeface="Arial"/>
              <a:buNone/>
            </a:pPr>
            <a:r>
              <a:t/>
            </a:r>
            <a:endParaRPr/>
          </a:p>
          <a:p>
            <a:pPr indent="0" lvl="0" marL="0" rtl="0" algn="l">
              <a:spcBef>
                <a:spcPts val="12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p16"/>
          <p:cNvPicPr preferRelativeResize="0"/>
          <p:nvPr/>
        </p:nvPicPr>
        <p:blipFill>
          <a:blip r:embed="rId3">
            <a:alphaModFix/>
          </a:blip>
          <a:stretch>
            <a:fillRect/>
          </a:stretch>
        </p:blipFill>
        <p:spPr>
          <a:xfrm>
            <a:off x="152400" y="152400"/>
            <a:ext cx="8602134" cy="48387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t"/>
              <a:t>Images of war propaganda through ages </a:t>
            </a:r>
            <a:endParaRPr/>
          </a:p>
        </p:txBody>
      </p:sp>
      <p:sp>
        <p:nvSpPr>
          <p:cNvPr id="77" name="Google Shape;77;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t" u="sng">
                <a:solidFill>
                  <a:schemeClr val="hlink"/>
                </a:solidFill>
                <a:hlinkClick r:id="rId3"/>
              </a:rPr>
              <a:t>War Propaganda High Resolution Stock Photography and Images - Alamy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8"/>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t"/>
              <a:t>Disinformation - a major challenge of our time</a:t>
            </a:r>
            <a:endParaRPr/>
          </a:p>
        </p:txBody>
      </p:sp>
      <p:sp>
        <p:nvSpPr>
          <p:cNvPr id="83" name="Google Shape;83;p18"/>
          <p:cNvSpPr txBox="1"/>
          <p:nvPr>
            <p:ph idx="4294967295"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770"/>
              <a:buNone/>
            </a:pPr>
            <a:r>
              <a:rPr lang="et">
                <a:solidFill>
                  <a:schemeClr val="dk1"/>
                </a:solidFill>
              </a:rPr>
              <a:t>All over the world, disinformation has already become a major challenge, even for the most powerful countries and organizations</a:t>
            </a:r>
            <a:endParaRPr>
              <a:solidFill>
                <a:schemeClr val="dk1"/>
              </a:solidFill>
            </a:endParaRPr>
          </a:p>
          <a:p>
            <a:pPr indent="0" lvl="0" marL="0" rtl="0" algn="l">
              <a:spcBef>
                <a:spcPts val="1200"/>
              </a:spcBef>
              <a:spcAft>
                <a:spcPts val="0"/>
              </a:spcAft>
              <a:buSzPts val="770"/>
              <a:buNone/>
            </a:pPr>
            <a:r>
              <a:rPr lang="et">
                <a:solidFill>
                  <a:schemeClr val="dk1"/>
                </a:solidFill>
              </a:rPr>
              <a:t>Disinformation has also become a test for us by creating an illusory alternative to objective facts in both mainstream and alternative media. </a:t>
            </a:r>
            <a:endParaRPr>
              <a:solidFill>
                <a:schemeClr val="dk1"/>
              </a:solidFill>
            </a:endParaRPr>
          </a:p>
          <a:p>
            <a:pPr indent="0" lvl="0" marL="0" rtl="0" algn="l">
              <a:spcBef>
                <a:spcPts val="1200"/>
              </a:spcBef>
              <a:spcAft>
                <a:spcPts val="1200"/>
              </a:spcAft>
              <a:buSzPts val="770"/>
              <a:buNone/>
            </a:pPr>
            <a:r>
              <a:rPr lang="et">
                <a:solidFill>
                  <a:schemeClr val="dk1"/>
                </a:solidFill>
              </a:rPr>
              <a:t>Already before the Russian invasion to Ukraine  d</a:t>
            </a:r>
            <a:r>
              <a:rPr lang="et">
                <a:solidFill>
                  <a:schemeClr val="dk1"/>
                </a:solidFill>
              </a:rPr>
              <a:t>isinformation has cost a lot and has even created preconditions for strengthening the overall social climate of insecurity. R</a:t>
            </a:r>
            <a:r>
              <a:rPr lang="et">
                <a:solidFill>
                  <a:schemeClr val="dk1"/>
                </a:solidFill>
              </a:rPr>
              <a:t>eluctant approach to disinformation in 2019-2021 has already had impact on  the election results of several countries (such as the USA and the UK) and  COVID-19 crisis.</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descr="pile of newspapers" id="88" name="Google Shape;88;p19"/>
          <p:cNvPicPr preferRelativeResize="0"/>
          <p:nvPr/>
        </p:nvPicPr>
        <p:blipFill>
          <a:blip r:embed="rId3">
            <a:alphaModFix/>
          </a:blip>
          <a:stretch>
            <a:fillRect/>
          </a:stretch>
        </p:blipFill>
        <p:spPr>
          <a:xfrm>
            <a:off x="-1012850" y="-427299"/>
            <a:ext cx="10792400" cy="80830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t"/>
              <a:t>Logical fallacies, persuasion techniques</a:t>
            </a:r>
            <a:endParaRPr/>
          </a:p>
        </p:txBody>
      </p:sp>
      <p:sp>
        <p:nvSpPr>
          <p:cNvPr id="94" name="Google Shape;94;p20"/>
          <p:cNvSpPr txBox="1"/>
          <p:nvPr>
            <p:ph idx="1" type="body"/>
          </p:nvPr>
        </p:nvSpPr>
        <p:spPr>
          <a:xfrm>
            <a:off x="105975" y="1017725"/>
            <a:ext cx="8520600" cy="34164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t" sz="6617">
                <a:solidFill>
                  <a:schemeClr val="dk1"/>
                </a:solidFill>
                <a:highlight>
                  <a:srgbClr val="FFFFFF"/>
                </a:highlight>
              </a:rPr>
              <a:t>Communication includes persuasion. A logical fallacy is a flaw in reasoning. Logical fallacies are like tricks or illusions of thought. </a:t>
            </a:r>
            <a:endParaRPr sz="6617">
              <a:solidFill>
                <a:schemeClr val="dk1"/>
              </a:solidFill>
              <a:highlight>
                <a:srgbClr val="FFFFFF"/>
              </a:highlight>
            </a:endParaRPr>
          </a:p>
          <a:p>
            <a:pPr indent="0" lvl="0" marL="0" rtl="0" algn="l">
              <a:spcBef>
                <a:spcPts val="1200"/>
              </a:spcBef>
              <a:spcAft>
                <a:spcPts val="0"/>
              </a:spcAft>
              <a:buNone/>
            </a:pPr>
            <a:r>
              <a:rPr lang="et" sz="6617">
                <a:solidFill>
                  <a:schemeClr val="dk1"/>
                </a:solidFill>
                <a:highlight>
                  <a:srgbClr val="FFFFFF"/>
                </a:highlight>
              </a:rPr>
              <a:t>Logical fallacies are often very sneakily used by politicians, the media, salesmen, advertisers  to fool people. One needs critical thinking and training to recognize those fallacies. </a:t>
            </a:r>
            <a:endParaRPr sz="6617">
              <a:solidFill>
                <a:schemeClr val="dk1"/>
              </a:solidFill>
              <a:highlight>
                <a:srgbClr val="FFFFFF"/>
              </a:highlight>
            </a:endParaRPr>
          </a:p>
          <a:p>
            <a:pPr indent="0" lvl="0" marL="0" rtl="0" algn="l">
              <a:spcBef>
                <a:spcPts val="1200"/>
              </a:spcBef>
              <a:spcAft>
                <a:spcPts val="0"/>
              </a:spcAft>
              <a:buNone/>
            </a:pPr>
            <a:r>
              <a:rPr lang="et" sz="6767" u="sng">
                <a:solidFill>
                  <a:schemeClr val="hlink"/>
                </a:solidFill>
                <a:hlinkClick r:id="rId3"/>
              </a:rPr>
              <a:t>https://kreativcopywriting.com/10-logical-fallacies-know-spot/</a:t>
            </a:r>
            <a:endParaRPr sz="6767"/>
          </a:p>
          <a:p>
            <a:pPr indent="0" lvl="0" marL="0" rtl="0" algn="l">
              <a:spcBef>
                <a:spcPts val="1200"/>
              </a:spcBef>
              <a:spcAft>
                <a:spcPts val="0"/>
              </a:spcAft>
              <a:buNone/>
            </a:pPr>
            <a:r>
              <a:rPr lang="et" sz="6767" u="sng">
                <a:solidFill>
                  <a:schemeClr val="hlink"/>
                </a:solidFill>
                <a:hlinkClick r:id="rId4"/>
              </a:rPr>
              <a:t>https://yourlogicalfallacyis.com/</a:t>
            </a:r>
            <a:endParaRPr sz="6767"/>
          </a:p>
          <a:p>
            <a:pPr indent="0" lvl="0" marL="0" rtl="0" algn="l">
              <a:spcBef>
                <a:spcPts val="1200"/>
              </a:spcBef>
              <a:spcAft>
                <a:spcPts val="0"/>
              </a:spcAft>
              <a:buNone/>
            </a:pPr>
            <a:r>
              <a:rPr lang="et" sz="6725">
                <a:solidFill>
                  <a:schemeClr val="dk1"/>
                </a:solidFill>
                <a:highlight>
                  <a:srgbClr val="FFFFFF"/>
                </a:highlight>
              </a:rPr>
              <a:t>The same techniques are used in propaganda in a different scale.</a:t>
            </a:r>
            <a:endParaRPr sz="6725">
              <a:solidFill>
                <a:schemeClr val="dk1"/>
              </a:solidFill>
              <a:highlight>
                <a:srgbClr val="FFFFFF"/>
              </a:highlight>
            </a:endParaRPr>
          </a:p>
          <a:p>
            <a:pPr indent="0" lvl="0" marL="0" rtl="0" algn="l">
              <a:spcBef>
                <a:spcPts val="1200"/>
              </a:spcBef>
              <a:spcAft>
                <a:spcPts val="0"/>
              </a:spcAft>
              <a:buClr>
                <a:schemeClr val="dk1"/>
              </a:buClr>
              <a:buSzPts val="275"/>
              <a:buFont typeface="Arial"/>
              <a:buNone/>
            </a:pPr>
            <a:r>
              <a:rPr lang="et" sz="6783">
                <a:solidFill>
                  <a:schemeClr val="dk1"/>
                </a:solidFill>
                <a:highlight>
                  <a:srgbClr val="FFFFFF"/>
                </a:highlight>
              </a:rPr>
              <a:t>Propaganda is using </a:t>
            </a:r>
            <a:r>
              <a:rPr lang="et" sz="7131">
                <a:solidFill>
                  <a:srgbClr val="202124"/>
                </a:solidFill>
                <a:highlight>
                  <a:srgbClr val="FFFFFF"/>
                </a:highlight>
              </a:rPr>
              <a:t>information, especially of a biased or misleading nature, used to promote a political cause or point of view.</a:t>
            </a:r>
            <a:endParaRPr sz="9099">
              <a:solidFill>
                <a:schemeClr val="dk1"/>
              </a:solidFill>
              <a:highlight>
                <a:srgbClr val="FFFFFF"/>
              </a:highlight>
            </a:endParaRPr>
          </a:p>
          <a:p>
            <a:pPr indent="0" lvl="0" marL="0" rtl="0" algn="l">
              <a:spcBef>
                <a:spcPts val="1200"/>
              </a:spcBef>
              <a:spcAft>
                <a:spcPts val="0"/>
              </a:spcAft>
              <a:buNone/>
            </a:pPr>
            <a:r>
              <a:t/>
            </a:r>
            <a:endParaRPr sz="2444"/>
          </a:p>
          <a:p>
            <a:pPr indent="0" lvl="0" marL="0" rtl="0" algn="l">
              <a:spcBef>
                <a:spcPts val="1200"/>
              </a:spcBef>
              <a:spcAft>
                <a:spcPts val="0"/>
              </a:spcAft>
              <a:buClr>
                <a:schemeClr val="dk1"/>
              </a:buClr>
              <a:buSzPct val="100000"/>
              <a:buFont typeface="Arial"/>
              <a:buNone/>
            </a:pPr>
            <a:r>
              <a:t/>
            </a:r>
            <a:endParaRPr sz="1100">
              <a:solidFill>
                <a:schemeClr val="dk1"/>
              </a:solidFill>
              <a:highlight>
                <a:srgbClr val="FFFFFF"/>
              </a:highlight>
            </a:endParaRPr>
          </a:p>
          <a:p>
            <a:pPr indent="0" lvl="0" marL="0" rtl="0" algn="l">
              <a:spcBef>
                <a:spcPts val="0"/>
              </a:spcBef>
              <a:spcAft>
                <a:spcPts val="12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descr="Vacuum Cleaner Salesman" id="99" name="Google Shape;99;p21"/>
          <p:cNvPicPr preferRelativeResize="0"/>
          <p:nvPr/>
        </p:nvPicPr>
        <p:blipFill>
          <a:blip r:embed="rId3">
            <a:alphaModFix/>
          </a:blip>
          <a:stretch>
            <a:fillRect/>
          </a:stretch>
        </p:blipFill>
        <p:spPr>
          <a:xfrm>
            <a:off x="3260200" y="506450"/>
            <a:ext cx="2943650" cy="41939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