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86" r:id="rId3"/>
    <p:sldId id="267" r:id="rId4"/>
    <p:sldId id="483" r:id="rId5"/>
    <p:sldId id="371" r:id="rId6"/>
    <p:sldId id="484" r:id="rId7"/>
    <p:sldId id="415" r:id="rId8"/>
    <p:sldId id="477" r:id="rId9"/>
    <p:sldId id="478" r:id="rId10"/>
    <p:sldId id="426" r:id="rId11"/>
    <p:sldId id="480" r:id="rId12"/>
    <p:sldId id="482" r:id="rId13"/>
    <p:sldId id="284" r:id="rId14"/>
    <p:sldId id="405" r:id="rId15"/>
    <p:sldId id="472" r:id="rId16"/>
    <p:sldId id="473" r:id="rId17"/>
    <p:sldId id="280" r:id="rId18"/>
  </p:sldIdLst>
  <p:sldSz cx="12152313" cy="6832600"/>
  <p:notesSz cx="6858000" cy="9144000"/>
  <p:defaultTextStyle>
    <a:defPPr>
      <a:defRPr lang="et-EE"/>
    </a:defPPr>
    <a:lvl1pPr marL="0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7482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4963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2445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29927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37408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44890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52371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59853" algn="l" defTabSz="121496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2">
          <p15:clr>
            <a:srgbClr val="A4A3A4"/>
          </p15:clr>
        </p15:guide>
        <p15:guide id="2" pos="3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B5"/>
    <a:srgbClr val="003087"/>
    <a:srgbClr val="007BD1"/>
    <a:srgbClr val="0064B9"/>
    <a:srgbClr val="4F81BD"/>
    <a:srgbClr val="89B0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926" autoAdjust="0"/>
  </p:normalViewPr>
  <p:slideViewPr>
    <p:cSldViewPr>
      <p:cViewPr varScale="1">
        <p:scale>
          <a:sx n="80" d="100"/>
          <a:sy n="80" d="100"/>
        </p:scale>
        <p:origin x="-576" y="-86"/>
      </p:cViewPr>
      <p:guideLst>
        <p:guide orient="horz" pos="2152"/>
        <p:guide pos="38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1DD8-E7A9-4B7F-924E-249F3EBED262}" type="datetimeFigureOut">
              <a:rPr lang="et-EE" smtClean="0"/>
              <a:pPr/>
              <a:t>31.07.2022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484B2-7D45-46A9-AA10-C2234E88C9BE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3.amazonaws.com/sustainabledevelopment.report/2019/2019_sustainable_development_report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484B2-7D45-46A9-AA10-C2234E88C9BE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55650"/>
            <a:ext cx="6624637" cy="3725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6F447E0-87DC-4CEE-9303-27E0BA3D380D}" type="slidenum">
              <a:rPr lang="et-EE" smtClean="0"/>
              <a:pPr/>
              <a:t>3</a:t>
            </a:fld>
            <a:endParaRPr lang="et-E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55650"/>
            <a:ext cx="7110412" cy="39989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6F447E0-87DC-4CEE-9303-27E0BA3D380D}" type="slidenum">
              <a:rPr lang="et-EE" smtClean="0"/>
              <a:pPr/>
              <a:t>5</a:t>
            </a:fld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18150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55650"/>
            <a:ext cx="7110412" cy="39989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6F447E0-87DC-4CEE-9303-27E0BA3D380D}" type="slidenum">
              <a:rPr lang="et-EE" smtClean="0"/>
              <a:pPr/>
              <a:t>6</a:t>
            </a:fld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idx="11"/>
          </p:nvPr>
        </p:nvSpPr>
        <p:spPr/>
        <p:txBody>
          <a:bodyPr>
            <a:normAutofit/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332113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Eesti on 162 riigi hulgas koondindeksiga 10. kohal. Aga pole põhjust hõisata</a:t>
            </a:r>
            <a:r>
              <a:rPr lang="et-EE" baseline="0" dirty="0"/>
              <a:t> või loorberitele puhkama jääda. Järgmine slaid näitab, et meil ei ole ühtegi „rohelist“ kategooriat. </a:t>
            </a:r>
          </a:p>
          <a:p>
            <a:r>
              <a:rPr lang="en-US" dirty="0">
                <a:hlinkClick r:id="rId3"/>
              </a:rPr>
              <a:t>https://s3.amazonaws.com/sustainabledevelopment.report/2019/2019_sustainable_development_report.pdf</a:t>
            </a:r>
            <a:endParaRPr lang="et-EE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434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baseline="0" dirty="0"/>
          </a:p>
        </p:txBody>
      </p:sp>
    </p:spTree>
    <p:extLst>
      <p:ext uri="{BB962C8B-B14F-4D97-AF65-F5344CB8AC3E}">
        <p14:creationId xmlns:p14="http://schemas.microsoft.com/office/powerpoint/2010/main" xmlns="" val="432133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e8825b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6250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e8825b14_0_0:notes"/>
          <p:cNvSpPr txBox="1">
            <a:spLocks noGrp="1"/>
          </p:cNvSpPr>
          <p:nvPr>
            <p:ph type="body" idx="1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spcFirstLastPara="1" wrap="square" lIns="99041" tIns="99041" rIns="99041" bIns="99041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28124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6152604"/>
            <a:ext cx="7012420" cy="522436"/>
          </a:xfrm>
        </p:spPr>
        <p:txBody>
          <a:bodyPr wrap="none">
            <a:no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" y="252000"/>
            <a:ext cx="3600001" cy="14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616" y="273621"/>
            <a:ext cx="11328416" cy="1138767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64B9"/>
                </a:solidFill>
              </a:defRPr>
            </a:lvl1pPr>
          </a:lstStyle>
          <a:p>
            <a:r>
              <a:rPr lang="et-EE" dirty="0"/>
              <a:t>Lühikese loeteluga võib kasutada ikoone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2043708" y="2739802"/>
            <a:ext cx="9892323" cy="8699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3"/>
          </p:nvPr>
        </p:nvSpPr>
        <p:spPr>
          <a:xfrm>
            <a:off x="2041683" y="3683500"/>
            <a:ext cx="9892323" cy="8699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4"/>
          </p:nvPr>
        </p:nvSpPr>
        <p:spPr>
          <a:xfrm>
            <a:off x="2041683" y="4585028"/>
            <a:ext cx="9892323" cy="8699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5"/>
          </p:nvPr>
        </p:nvSpPr>
        <p:spPr>
          <a:xfrm>
            <a:off x="2041684" y="1818701"/>
            <a:ext cx="9892323" cy="8699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idx="16"/>
          </p:nvPr>
        </p:nvSpPr>
        <p:spPr>
          <a:xfrm>
            <a:off x="2041682" y="5498681"/>
            <a:ext cx="9892323" cy="86994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4478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1">
    <p:bg>
      <p:bgPr>
        <a:solidFill>
          <a:srgbClr val="006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  <p:pic>
        <p:nvPicPr>
          <p:cNvPr id="31" name="Picture 30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-40084"/>
            <a:ext cx="4749524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382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2">
    <p:bg>
      <p:bgPr>
        <a:solidFill>
          <a:srgbClr val="003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  <p:pic>
        <p:nvPicPr>
          <p:cNvPr id="31" name="Picture 30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-40084"/>
            <a:ext cx="4749524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748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pic>
        <p:nvPicPr>
          <p:cNvPr id="31" name="Picture 30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-40084"/>
            <a:ext cx="4749524" cy="68326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</p:spTree>
    <p:extLst>
      <p:ext uri="{BB962C8B-B14F-4D97-AF65-F5344CB8AC3E}">
        <p14:creationId xmlns:p14="http://schemas.microsoft.com/office/powerpoint/2010/main" xmlns="" val="147537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4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pic>
        <p:nvPicPr>
          <p:cNvPr id="31" name="Picture 30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-40084"/>
            <a:ext cx="4749524" cy="68326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</a:t>
            </a:r>
          </a:p>
        </p:txBody>
      </p:sp>
    </p:spTree>
    <p:extLst>
      <p:ext uri="{BB962C8B-B14F-4D97-AF65-F5344CB8AC3E}">
        <p14:creationId xmlns:p14="http://schemas.microsoft.com/office/powerpoint/2010/main" xmlns="" val="29003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Teema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059" b="-114"/>
          <a:stretch/>
        </p:blipFill>
        <p:spPr>
          <a:xfrm>
            <a:off x="7880400" y="-40084"/>
            <a:ext cx="4316436" cy="6912768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Vaheslaide võib kasutada ka ühe mõtte </a:t>
            </a:r>
          </a:p>
          <a:p>
            <a:r>
              <a:rPr lang="et-EE" dirty="0"/>
              <a:t>või idee rõhutamiseks! </a:t>
            </a:r>
          </a:p>
        </p:txBody>
      </p:sp>
    </p:spTree>
    <p:extLst>
      <p:ext uri="{BB962C8B-B14F-4D97-AF65-F5344CB8AC3E}">
        <p14:creationId xmlns:p14="http://schemas.microsoft.com/office/powerpoint/2010/main" xmlns="" val="64492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leht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52313" cy="6832600"/>
          </a:xfrm>
          <a:prstGeom prst="rect">
            <a:avLst/>
          </a:prstGeom>
          <a:solidFill>
            <a:srgbClr val="003087">
              <a:alpha val="63000"/>
            </a:srgb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9532700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Vaheslaidide taustaks võib kasutada </a:t>
            </a:r>
            <a:br>
              <a:rPr lang="et-EE" dirty="0"/>
            </a:br>
            <a:r>
              <a:rPr lang="et-EE" dirty="0"/>
              <a:t>temaatilisi koloreeritud fotosid</a:t>
            </a:r>
          </a:p>
        </p:txBody>
      </p:sp>
    </p:spTree>
    <p:extLst>
      <p:ext uri="{BB962C8B-B14F-4D97-AF65-F5344CB8AC3E}">
        <p14:creationId xmlns:p14="http://schemas.microsoft.com/office/powerpoint/2010/main" xmlns="" val="4126994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aheslai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152313" cy="6724316"/>
          </a:xfrm>
        </p:spPr>
        <p:txBody>
          <a:bodyPr/>
          <a:lstStyle>
            <a:lvl1pPr marL="0" indent="0">
              <a:buNone/>
              <a:defRPr sz="4300"/>
            </a:lvl1pPr>
            <a:lvl2pPr marL="607482" indent="0">
              <a:buNone/>
              <a:defRPr sz="3700"/>
            </a:lvl2pPr>
            <a:lvl3pPr marL="1214963" indent="0">
              <a:buNone/>
              <a:defRPr sz="3200"/>
            </a:lvl3pPr>
            <a:lvl4pPr marL="1822445" indent="0">
              <a:buNone/>
              <a:defRPr sz="2700"/>
            </a:lvl4pPr>
            <a:lvl5pPr marL="2429927" indent="0">
              <a:buNone/>
              <a:defRPr sz="2700"/>
            </a:lvl5pPr>
            <a:lvl6pPr marL="3037408" indent="0">
              <a:buNone/>
              <a:defRPr sz="2700"/>
            </a:lvl6pPr>
            <a:lvl7pPr marL="3644890" indent="0">
              <a:buNone/>
              <a:defRPr sz="2700"/>
            </a:lvl7pPr>
            <a:lvl8pPr marL="4252371" indent="0">
              <a:buNone/>
              <a:defRPr sz="2700"/>
            </a:lvl8pPr>
            <a:lvl9pPr marL="4859853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064" y="2768228"/>
            <a:ext cx="9235604" cy="564640"/>
          </a:xfrm>
        </p:spPr>
        <p:txBody>
          <a:bodyPr anchor="b">
            <a:noAutofit/>
          </a:bodyPr>
          <a:lstStyle>
            <a:lvl1pPr algn="l">
              <a:defRPr sz="4800" b="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Vaheslaidide taustaks võib kasutada temaatilisi koloreeritud fotosid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9064" y="3332867"/>
            <a:ext cx="9235604" cy="80188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7482" indent="0">
              <a:buNone/>
              <a:defRPr sz="1600"/>
            </a:lvl2pPr>
            <a:lvl3pPr marL="1214963" indent="0">
              <a:buNone/>
              <a:defRPr sz="1300"/>
            </a:lvl3pPr>
            <a:lvl4pPr marL="1822445" indent="0">
              <a:buNone/>
              <a:defRPr sz="1200"/>
            </a:lvl4pPr>
            <a:lvl5pPr marL="2429927" indent="0">
              <a:buNone/>
              <a:defRPr sz="1200"/>
            </a:lvl5pPr>
            <a:lvl6pPr marL="3037408" indent="0">
              <a:buNone/>
              <a:defRPr sz="1200"/>
            </a:lvl6pPr>
            <a:lvl7pPr marL="3644890" indent="0">
              <a:buNone/>
              <a:defRPr sz="1200"/>
            </a:lvl7pPr>
            <a:lvl8pPr marL="4252371" indent="0">
              <a:buNone/>
              <a:defRPr sz="1200"/>
            </a:lvl8pPr>
            <a:lvl9pPr marL="4859853" indent="0">
              <a:buNone/>
              <a:defRPr sz="1200"/>
            </a:lvl9pPr>
          </a:lstStyle>
          <a:p>
            <a:r>
              <a:rPr lang="et-EE" dirty="0"/>
              <a:t>Vaheslaide võib kasutada ka ühe mõtte või idee rõhutamiseks!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Esitlusslaidide</a:t>
            </a:r>
            <a:r>
              <a:rPr lang="en-US" dirty="0"/>
              <a:t> </a:t>
            </a:r>
            <a:r>
              <a:rPr lang="en-US" dirty="0" err="1"/>
              <a:t>kujundamine</a:t>
            </a:r>
            <a:endParaRPr lang="et-E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614" y="1594275"/>
            <a:ext cx="10937083" cy="4735800"/>
          </a:xfrm>
        </p:spPr>
        <p:txBody>
          <a:bodyPr/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 baseline="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err="1"/>
              <a:t>Lähtuda</a:t>
            </a:r>
            <a:r>
              <a:rPr lang="en-US" dirty="0"/>
              <a:t> </a:t>
            </a:r>
            <a:r>
              <a:rPr lang="en-US" dirty="0" err="1"/>
              <a:t>stiiliraamatust</a:t>
            </a:r>
            <a:endParaRPr lang="en-US" dirty="0"/>
          </a:p>
          <a:p>
            <a:pPr lvl="1"/>
            <a:r>
              <a:rPr lang="en-US" dirty="0"/>
              <a:t>Font </a:t>
            </a:r>
            <a:r>
              <a:rPr lang="en-US" dirty="0" err="1"/>
              <a:t>Roboto</a:t>
            </a:r>
            <a:r>
              <a:rPr lang="en-US" dirty="0"/>
              <a:t> Condensed</a:t>
            </a:r>
            <a:r>
              <a:rPr lang="et-EE" dirty="0"/>
              <a:t> või </a:t>
            </a:r>
            <a:r>
              <a:rPr lang="et-EE" dirty="0" err="1"/>
              <a:t>Arial</a:t>
            </a:r>
            <a:r>
              <a:rPr lang="et-EE" dirty="0"/>
              <a:t> </a:t>
            </a:r>
            <a:r>
              <a:rPr lang="et-EE" dirty="0" err="1"/>
              <a:t>Narrow</a:t>
            </a:r>
            <a:endParaRPr lang="en-US" dirty="0"/>
          </a:p>
          <a:p>
            <a:pPr lvl="3"/>
            <a:r>
              <a:rPr lang="en-US" dirty="0" err="1"/>
              <a:t>Pealkirjad</a:t>
            </a:r>
            <a:r>
              <a:rPr lang="en-US" dirty="0"/>
              <a:t> on 48pt Light, </a:t>
            </a:r>
            <a:r>
              <a:rPr lang="en-US" dirty="0" err="1"/>
              <a:t>sisutekstid</a:t>
            </a:r>
            <a:r>
              <a:rPr lang="en-US" dirty="0"/>
              <a:t> 24pt </a:t>
            </a:r>
            <a:r>
              <a:rPr lang="en-US" dirty="0" err="1"/>
              <a:t>või</a:t>
            </a:r>
            <a:r>
              <a:rPr lang="en-US" dirty="0"/>
              <a:t> 18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 err="1"/>
              <a:t>Igale</a:t>
            </a:r>
            <a:r>
              <a:rPr lang="en-US" dirty="0"/>
              <a:t> </a:t>
            </a:r>
            <a:r>
              <a:rPr lang="en-US" dirty="0" err="1"/>
              <a:t>slaidile</a:t>
            </a:r>
            <a:r>
              <a:rPr lang="en-US" dirty="0"/>
              <a:t> </a:t>
            </a:r>
            <a:r>
              <a:rPr lang="en-US" dirty="0" err="1"/>
              <a:t>paigutada</a:t>
            </a:r>
            <a:r>
              <a:rPr lang="en-US" dirty="0"/>
              <a:t> </a:t>
            </a:r>
            <a:r>
              <a:rPr lang="en-US" dirty="0" err="1"/>
              <a:t>mõõdukas</a:t>
            </a:r>
            <a:r>
              <a:rPr lang="en-US" dirty="0"/>
              <a:t> </a:t>
            </a:r>
            <a:r>
              <a:rPr lang="en-US" dirty="0" err="1"/>
              <a:t>kogus</a:t>
            </a:r>
            <a:r>
              <a:rPr lang="en-US" dirty="0"/>
              <a:t> </a:t>
            </a:r>
            <a:r>
              <a:rPr lang="en-US" dirty="0" err="1"/>
              <a:t>infot</a:t>
            </a:r>
            <a:endParaRPr lang="et-EE" dirty="0"/>
          </a:p>
        </p:txBody>
      </p:sp>
      <p:sp>
        <p:nvSpPr>
          <p:cNvPr id="7" name="TextBox 6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2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7615" y="1594275"/>
            <a:ext cx="5367272" cy="4738534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6189485" y="1605263"/>
            <a:ext cx="5367272" cy="4738534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7" name="TextBox 6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6152604"/>
            <a:ext cx="7012420" cy="522436"/>
          </a:xfrm>
        </p:spPr>
        <p:txBody>
          <a:bodyPr wrap="none">
            <a:no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" y="252000"/>
            <a:ext cx="360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8903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kolme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  <a:endParaRPr lang="et-EE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322912" y="1581745"/>
            <a:ext cx="3524325" cy="4738534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8020373" y="1594275"/>
            <a:ext cx="3524325" cy="4738534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607616" y="1591541"/>
            <a:ext cx="3524325" cy="4738534"/>
          </a:xfrm>
        </p:spPr>
        <p:txBody>
          <a:bodyPr wrap="none">
            <a:noAutofit/>
          </a:bodyPr>
          <a:lstStyle>
            <a:lvl1pPr>
              <a:buClr>
                <a:srgbClr val="0064B9"/>
              </a:buClr>
              <a:defRPr sz="3700"/>
            </a:lvl1pPr>
            <a:lvl2pPr>
              <a:buClr>
                <a:srgbClr val="0064B9"/>
              </a:buClr>
              <a:defRPr sz="3200"/>
            </a:lvl2pPr>
            <a:lvl3pPr>
              <a:buClr>
                <a:srgbClr val="0064B9"/>
              </a:buClr>
              <a:defRPr sz="2700"/>
            </a:lvl3pPr>
            <a:lvl4pPr>
              <a:buClr>
                <a:srgbClr val="0064B9"/>
              </a:buClr>
              <a:defRPr sz="2400"/>
            </a:lvl4pPr>
            <a:lvl5pPr>
              <a:buClr>
                <a:srgbClr val="0064B9"/>
              </a:buCl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t-EE" dirty="0"/>
              <a:t>Loetelu</a:t>
            </a:r>
            <a:endParaRPr lang="en-US" dirty="0"/>
          </a:p>
          <a:p>
            <a:pPr lvl="1"/>
            <a:r>
              <a:rPr lang="et-EE" dirty="0"/>
              <a:t>Teine tase</a:t>
            </a:r>
            <a:endParaRPr lang="en-US" dirty="0"/>
          </a:p>
          <a:p>
            <a:pPr lvl="2"/>
            <a:r>
              <a:rPr lang="et-EE" dirty="0"/>
              <a:t>Kolmas tase</a:t>
            </a:r>
            <a:endParaRPr lang="en-US" dirty="0"/>
          </a:p>
          <a:p>
            <a:pPr lvl="3"/>
            <a:r>
              <a:rPr lang="et-EE" dirty="0"/>
              <a:t>Neljas tase</a:t>
            </a:r>
            <a:endParaRPr lang="en-US" dirty="0"/>
          </a:p>
          <a:p>
            <a:pPr lvl="4"/>
            <a:r>
              <a:rPr lang="et-EE" dirty="0"/>
              <a:t>Viies tase</a:t>
            </a:r>
          </a:p>
        </p:txBody>
      </p:sp>
      <p:sp>
        <p:nvSpPr>
          <p:cNvPr id="10" name="TextBox 9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  <p:extLst>
      <p:ext uri="{BB962C8B-B14F-4D97-AF65-F5344CB8AC3E}">
        <p14:creationId xmlns:p14="http://schemas.microsoft.com/office/powerpoint/2010/main" xmlns="" val="3258377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-1" y="1412388"/>
            <a:ext cx="12152313" cy="542021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TextBox 9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Foto slaid 2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7616" y="1529428"/>
            <a:ext cx="5369382" cy="637393"/>
          </a:xfrm>
        </p:spPr>
        <p:txBody>
          <a:bodyPr anchor="b">
            <a:noAutofit/>
          </a:bodyPr>
          <a:lstStyle>
            <a:lvl1pPr marL="0" indent="0">
              <a:buNone/>
              <a:defRPr sz="3600" b="1" i="0"/>
            </a:lvl1pPr>
            <a:lvl2pPr marL="607482" indent="0">
              <a:buNone/>
              <a:defRPr sz="2700" b="1"/>
            </a:lvl2pPr>
            <a:lvl3pPr marL="1214963" indent="0">
              <a:buNone/>
              <a:defRPr sz="2400" b="1"/>
            </a:lvl3pPr>
            <a:lvl4pPr marL="1822445" indent="0">
              <a:buNone/>
              <a:defRPr sz="2100" b="1"/>
            </a:lvl4pPr>
            <a:lvl5pPr marL="2429927" indent="0">
              <a:buNone/>
              <a:defRPr sz="2100" b="1"/>
            </a:lvl5pPr>
            <a:lvl6pPr marL="3037408" indent="0">
              <a:buNone/>
              <a:defRPr sz="2100" b="1"/>
            </a:lvl6pPr>
            <a:lvl7pPr marL="3644890" indent="0">
              <a:buNone/>
              <a:defRPr sz="2100" b="1"/>
            </a:lvl7pPr>
            <a:lvl8pPr marL="4252371" indent="0">
              <a:buNone/>
              <a:defRPr sz="2100" b="1"/>
            </a:lvl8pPr>
            <a:lvl9pPr marL="4859853" indent="0">
              <a:buNone/>
              <a:defRPr sz="2100" b="1"/>
            </a:lvl9pPr>
          </a:lstStyle>
          <a:p>
            <a:pPr lvl="0"/>
            <a:r>
              <a:rPr lang="et-EE" dirty="0"/>
              <a:t>Rõhutamiseks kasuta </a:t>
            </a:r>
            <a:r>
              <a:rPr lang="et-EE" dirty="0" err="1"/>
              <a:t>Boldi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2166818"/>
            <a:ext cx="6012000" cy="466578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3209" y="1529428"/>
            <a:ext cx="5371490" cy="63739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7482" indent="0">
              <a:buNone/>
              <a:defRPr sz="2700" b="1"/>
            </a:lvl2pPr>
            <a:lvl3pPr marL="1214963" indent="0">
              <a:buNone/>
              <a:defRPr sz="2400" b="1"/>
            </a:lvl3pPr>
            <a:lvl4pPr marL="1822445" indent="0">
              <a:buNone/>
              <a:defRPr sz="2100" b="1"/>
            </a:lvl4pPr>
            <a:lvl5pPr marL="2429927" indent="0">
              <a:buNone/>
              <a:defRPr sz="2100" b="1"/>
            </a:lvl5pPr>
            <a:lvl6pPr marL="3037408" indent="0">
              <a:buNone/>
              <a:defRPr sz="2100" b="1"/>
            </a:lvl6pPr>
            <a:lvl7pPr marL="3644890" indent="0">
              <a:buNone/>
              <a:defRPr sz="2100" b="1"/>
            </a:lvl7pPr>
            <a:lvl8pPr marL="4252371" indent="0">
              <a:buNone/>
              <a:defRPr sz="2100" b="1"/>
            </a:lvl8pPr>
            <a:lvl9pPr marL="4859853" indent="0">
              <a:buNone/>
              <a:defRPr sz="2100" b="1"/>
            </a:lvl9pPr>
          </a:lstStyle>
          <a:p>
            <a:pPr lvl="0"/>
            <a:r>
              <a:rPr lang="et-EE" dirty="0"/>
              <a:t>Rõhutamiseks kasuta </a:t>
            </a:r>
            <a:r>
              <a:rPr lang="et-EE" dirty="0" err="1"/>
              <a:t>Boldi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3208" y="2191847"/>
            <a:ext cx="5976000" cy="466578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TextBox 9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  <p:extLst>
      <p:ext uri="{BB962C8B-B14F-4D97-AF65-F5344CB8AC3E}">
        <p14:creationId xmlns:p14="http://schemas.microsoft.com/office/powerpoint/2010/main" xmlns="" val="313642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aid 3 tulb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6EB5"/>
                </a:solidFill>
              </a:defRPr>
            </a:lvl1pPr>
          </a:lstStyle>
          <a:p>
            <a:r>
              <a:rPr lang="en-US" dirty="0" err="1"/>
              <a:t>Pealkirjad</a:t>
            </a:r>
            <a:r>
              <a:rPr lang="en-US" dirty="0"/>
              <a:t> on 48pt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540" y="1554771"/>
            <a:ext cx="3424384" cy="637393"/>
          </a:xfrm>
        </p:spPr>
        <p:txBody>
          <a:bodyPr anchor="b">
            <a:noAutofit/>
          </a:bodyPr>
          <a:lstStyle>
            <a:lvl1pPr marL="0" indent="0">
              <a:buNone/>
              <a:defRPr sz="3600" b="1" i="0" baseline="0"/>
            </a:lvl1pPr>
            <a:lvl2pPr marL="607482" indent="0">
              <a:buNone/>
              <a:defRPr sz="2700" b="1"/>
            </a:lvl2pPr>
            <a:lvl3pPr marL="1214963" indent="0">
              <a:buNone/>
              <a:defRPr sz="2400" b="1"/>
            </a:lvl3pPr>
            <a:lvl4pPr marL="1822445" indent="0">
              <a:buNone/>
              <a:defRPr sz="2100" b="1"/>
            </a:lvl4pPr>
            <a:lvl5pPr marL="2429927" indent="0">
              <a:buNone/>
              <a:defRPr sz="2100" b="1"/>
            </a:lvl5pPr>
            <a:lvl6pPr marL="3037408" indent="0">
              <a:buNone/>
              <a:defRPr sz="2100" b="1"/>
            </a:lvl6pPr>
            <a:lvl7pPr marL="3644890" indent="0">
              <a:buNone/>
              <a:defRPr sz="2100" b="1"/>
            </a:lvl7pPr>
            <a:lvl8pPr marL="4252371" indent="0">
              <a:buNone/>
              <a:defRPr sz="2100" b="1"/>
            </a:lvl8pPr>
            <a:lvl9pPr marL="4859853" indent="0">
              <a:buNone/>
              <a:defRPr sz="2100" b="1"/>
            </a:lvl9pPr>
          </a:lstStyle>
          <a:p>
            <a:pPr lvl="0"/>
            <a:r>
              <a:rPr lang="et-EE" dirty="0" err="1"/>
              <a:t>Bold</a:t>
            </a:r>
            <a:r>
              <a:rPr lang="et-EE" dirty="0"/>
              <a:t> tekst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2171682"/>
            <a:ext cx="3960000" cy="466578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164828" y="2166819"/>
            <a:ext cx="3960000" cy="466578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0" name="TextBox 9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082414" y="2171682"/>
            <a:ext cx="3960000" cy="4665781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t-EE" dirty="0"/>
              <a:t>Foto, graafik, tabel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8711619" y="1554771"/>
            <a:ext cx="3424384" cy="637393"/>
          </a:xfrm>
        </p:spPr>
        <p:txBody>
          <a:bodyPr anchor="b">
            <a:noAutofit/>
          </a:bodyPr>
          <a:lstStyle>
            <a:lvl1pPr marL="0" indent="0">
              <a:buNone/>
              <a:defRPr sz="3600" b="1" i="0" baseline="0"/>
            </a:lvl1pPr>
            <a:lvl2pPr marL="607482" indent="0">
              <a:buNone/>
              <a:defRPr sz="2700" b="1"/>
            </a:lvl2pPr>
            <a:lvl3pPr marL="1214963" indent="0">
              <a:buNone/>
              <a:defRPr sz="2400" b="1"/>
            </a:lvl3pPr>
            <a:lvl4pPr marL="1822445" indent="0">
              <a:buNone/>
              <a:defRPr sz="2100" b="1"/>
            </a:lvl4pPr>
            <a:lvl5pPr marL="2429927" indent="0">
              <a:buNone/>
              <a:defRPr sz="2100" b="1"/>
            </a:lvl5pPr>
            <a:lvl6pPr marL="3037408" indent="0">
              <a:buNone/>
              <a:defRPr sz="2100" b="1"/>
            </a:lvl6pPr>
            <a:lvl7pPr marL="3644890" indent="0">
              <a:buNone/>
              <a:defRPr sz="2100" b="1"/>
            </a:lvl7pPr>
            <a:lvl8pPr marL="4252371" indent="0">
              <a:buNone/>
              <a:defRPr sz="2100" b="1"/>
            </a:lvl8pPr>
            <a:lvl9pPr marL="4859853" indent="0">
              <a:buNone/>
              <a:defRPr sz="2100" b="1"/>
            </a:lvl9pPr>
          </a:lstStyle>
          <a:p>
            <a:pPr lvl="0"/>
            <a:r>
              <a:rPr lang="et-EE" dirty="0" err="1"/>
              <a:t>Bold</a:t>
            </a:r>
            <a:r>
              <a:rPr lang="et-EE" dirty="0"/>
              <a:t> tekst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621579" y="1554771"/>
            <a:ext cx="3424384" cy="637393"/>
          </a:xfrm>
        </p:spPr>
        <p:txBody>
          <a:bodyPr anchor="b">
            <a:noAutofit/>
          </a:bodyPr>
          <a:lstStyle>
            <a:lvl1pPr marL="0" indent="0">
              <a:buNone/>
              <a:defRPr sz="3600" b="1" i="0" baseline="0"/>
            </a:lvl1pPr>
            <a:lvl2pPr marL="607482" indent="0">
              <a:buNone/>
              <a:defRPr sz="2700" b="1"/>
            </a:lvl2pPr>
            <a:lvl3pPr marL="1214963" indent="0">
              <a:buNone/>
              <a:defRPr sz="2400" b="1"/>
            </a:lvl3pPr>
            <a:lvl4pPr marL="1822445" indent="0">
              <a:buNone/>
              <a:defRPr sz="2100" b="1"/>
            </a:lvl4pPr>
            <a:lvl5pPr marL="2429927" indent="0">
              <a:buNone/>
              <a:defRPr sz="2100" b="1"/>
            </a:lvl5pPr>
            <a:lvl6pPr marL="3037408" indent="0">
              <a:buNone/>
              <a:defRPr sz="2100" b="1"/>
            </a:lvl6pPr>
            <a:lvl7pPr marL="3644890" indent="0">
              <a:buNone/>
              <a:defRPr sz="2100" b="1"/>
            </a:lvl7pPr>
            <a:lvl8pPr marL="4252371" indent="0">
              <a:buNone/>
              <a:defRPr sz="2100" b="1"/>
            </a:lvl8pPr>
            <a:lvl9pPr marL="4859853" indent="0">
              <a:buNone/>
              <a:defRPr sz="2100" b="1"/>
            </a:lvl9pPr>
          </a:lstStyle>
          <a:p>
            <a:pPr lvl="0"/>
            <a:r>
              <a:rPr lang="et-EE" dirty="0" err="1"/>
              <a:t>Bold</a:t>
            </a:r>
            <a:r>
              <a:rPr lang="et-EE" dirty="0"/>
              <a:t>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803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7614" y="273621"/>
            <a:ext cx="11877253" cy="1138767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Graafikutes on ka laiendatud värvipalett</a:t>
            </a:r>
          </a:p>
        </p:txBody>
      </p:sp>
      <p:sp>
        <p:nvSpPr>
          <p:cNvPr id="6" name="TextBox 5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7618" y="272038"/>
            <a:ext cx="3998027" cy="1157747"/>
          </a:xfrm>
        </p:spPr>
        <p:txBody>
          <a:bodyPr anchor="b">
            <a:noAutofit/>
          </a:bodyPr>
          <a:lstStyle>
            <a:lvl1pPr algn="l">
              <a:defRPr sz="4800" b="0">
                <a:solidFill>
                  <a:srgbClr val="006EB5"/>
                </a:solidFill>
              </a:defRPr>
            </a:lvl1pPr>
          </a:lstStyle>
          <a:p>
            <a:r>
              <a:rPr lang="et-EE" dirty="0"/>
              <a:t>Pealkiri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217" y="272040"/>
            <a:ext cx="6793481" cy="6441767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618" y="1429786"/>
            <a:ext cx="3998027" cy="5266795"/>
          </a:xfrm>
        </p:spPr>
        <p:txBody>
          <a:bodyPr/>
          <a:lstStyle>
            <a:lvl1pPr marL="0" indent="0">
              <a:buNone/>
              <a:defRPr sz="1900"/>
            </a:lvl1pPr>
            <a:lvl2pPr marL="607482" indent="0">
              <a:buNone/>
              <a:defRPr sz="1600"/>
            </a:lvl2pPr>
            <a:lvl3pPr marL="1214963" indent="0">
              <a:buNone/>
              <a:defRPr sz="1300"/>
            </a:lvl3pPr>
            <a:lvl4pPr marL="1822445" indent="0">
              <a:buNone/>
              <a:defRPr sz="1200"/>
            </a:lvl4pPr>
            <a:lvl5pPr marL="2429927" indent="0">
              <a:buNone/>
              <a:defRPr sz="1200"/>
            </a:lvl5pPr>
            <a:lvl6pPr marL="3037408" indent="0">
              <a:buNone/>
              <a:defRPr sz="1200"/>
            </a:lvl6pPr>
            <a:lvl7pPr marL="3644890" indent="0">
              <a:buNone/>
              <a:defRPr sz="1200"/>
            </a:lvl7pPr>
            <a:lvl8pPr marL="4252371" indent="0">
              <a:buNone/>
              <a:defRPr sz="1200"/>
            </a:lvl8pPr>
            <a:lvl9pPr marL="485985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TextBox 7"/>
          <p:cNvSpPr txBox="1"/>
          <p:nvPr userDrawn="1"/>
        </p:nvSpPr>
        <p:spPr>
          <a:xfrm rot="-5400000">
            <a:off x="-486017" y="5604417"/>
            <a:ext cx="1526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chemeClr val="bg1">
                    <a:lumMod val="75000"/>
                  </a:schemeClr>
                </a:solidFill>
              </a:rPr>
              <a:t>Riigikantselei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35808" y="5787006"/>
            <a:ext cx="6993160" cy="522436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" y="252000"/>
            <a:ext cx="360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736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35808" y="5787006"/>
            <a:ext cx="6993160" cy="522436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" y="252000"/>
            <a:ext cx="360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083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35808" y="5787006"/>
            <a:ext cx="6993160" cy="522436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" y="252000"/>
            <a:ext cx="360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54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35808" y="5787006"/>
            <a:ext cx="6993160" cy="522436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" y="252000"/>
            <a:ext cx="360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24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6152604"/>
            <a:ext cx="7012420" cy="522436"/>
          </a:xfrm>
        </p:spPr>
        <p:txBody>
          <a:bodyPr wrap="none">
            <a:no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" y="252000"/>
            <a:ext cx="360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65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241"/>
          <a:stretch/>
        </p:blipFill>
        <p:spPr>
          <a:xfrm>
            <a:off x="7880400" y="968028"/>
            <a:ext cx="4316436" cy="590465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Täna kuulajaid!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Vasta küsimustele ja tee kokkuvõte.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35808" y="5787006"/>
            <a:ext cx="6993160" cy="522436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t-EE" dirty="0"/>
              <a:t>Kontaktandmed (e-post, sotsmeedia, telefon jne)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" y="252000"/>
            <a:ext cx="360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855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68889" y="872357"/>
            <a:ext cx="10623705" cy="760772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68889" y="1799544"/>
            <a:ext cx="10623705" cy="3767594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7344" lvl="0" indent="-455508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1214689" lvl="1" indent="-421767">
              <a:spcBef>
                <a:spcPts val="2125"/>
              </a:spcBef>
              <a:spcAft>
                <a:spcPts val="0"/>
              </a:spcAft>
              <a:buSzPts val="1400"/>
              <a:buChar char="○"/>
              <a:defRPr/>
            </a:lvl2pPr>
            <a:lvl3pPr marL="1822033" lvl="2" indent="-421767">
              <a:spcBef>
                <a:spcPts val="2125"/>
              </a:spcBef>
              <a:spcAft>
                <a:spcPts val="0"/>
              </a:spcAft>
              <a:buSzPts val="1400"/>
              <a:buChar char="■"/>
              <a:defRPr/>
            </a:lvl3pPr>
            <a:lvl4pPr marL="2429378" lvl="3" indent="-421767">
              <a:spcBef>
                <a:spcPts val="2125"/>
              </a:spcBef>
              <a:spcAft>
                <a:spcPts val="0"/>
              </a:spcAft>
              <a:buSzPts val="1400"/>
              <a:buChar char="●"/>
              <a:defRPr/>
            </a:lvl4pPr>
            <a:lvl5pPr marL="3036722" lvl="4" indent="-421767">
              <a:spcBef>
                <a:spcPts val="2125"/>
              </a:spcBef>
              <a:spcAft>
                <a:spcPts val="0"/>
              </a:spcAft>
              <a:buSzPts val="1400"/>
              <a:buChar char="○"/>
              <a:defRPr/>
            </a:lvl5pPr>
            <a:lvl6pPr marL="3644067" lvl="5" indent="-421767">
              <a:spcBef>
                <a:spcPts val="2125"/>
              </a:spcBef>
              <a:spcAft>
                <a:spcPts val="0"/>
              </a:spcAft>
              <a:buSzPts val="1400"/>
              <a:buChar char="■"/>
              <a:defRPr/>
            </a:lvl6pPr>
            <a:lvl7pPr marL="4251411" lvl="6" indent="-421767">
              <a:spcBef>
                <a:spcPts val="2125"/>
              </a:spcBef>
              <a:spcAft>
                <a:spcPts val="0"/>
              </a:spcAft>
              <a:buSzPts val="1400"/>
              <a:buChar char="●"/>
              <a:defRPr/>
            </a:lvl7pPr>
            <a:lvl8pPr marL="4858756" lvl="7" indent="-421767">
              <a:spcBef>
                <a:spcPts val="2125"/>
              </a:spcBef>
              <a:spcAft>
                <a:spcPts val="0"/>
              </a:spcAft>
              <a:buSzPts val="1400"/>
              <a:buChar char="○"/>
              <a:defRPr/>
            </a:lvl8pPr>
            <a:lvl9pPr marL="5466100" lvl="8" indent="-421767">
              <a:spcBef>
                <a:spcPts val="2125"/>
              </a:spcBef>
              <a:spcAft>
                <a:spcPts val="212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59838" y="6194595"/>
            <a:ext cx="729219" cy="522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6322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64" y="539373"/>
            <a:ext cx="10986254" cy="719164"/>
          </a:xfrm>
        </p:spPr>
        <p:txBody>
          <a:bodyPr/>
          <a:lstStyle>
            <a:lvl1pPr>
              <a:defRPr sz="4394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79536" y="6878584"/>
            <a:ext cx="3168305" cy="518511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655994" y="6878584"/>
            <a:ext cx="4313009" cy="518511"/>
          </a:xfrm>
        </p:spPr>
        <p:txBody>
          <a:bodyPr/>
          <a:lstStyle>
            <a:lvl1pPr>
              <a:defRPr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9760008" y="6878584"/>
            <a:ext cx="3168305" cy="518511"/>
          </a:xfrm>
        </p:spPr>
        <p:txBody>
          <a:bodyPr/>
          <a:lstStyle>
            <a:lvl1pPr>
              <a:defRPr/>
            </a:lvl1pPr>
          </a:lstStyle>
          <a:p>
            <a:fld id="{60348D2D-CA66-411E-8568-39FD70113CFB}" type="slidenum">
              <a:rPr lang="et-EE"/>
              <a:pPr/>
              <a:t>‹#›</a:t>
            </a:fld>
            <a:endParaRPr lang="et-E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0564" y="1330492"/>
            <a:ext cx="10986254" cy="4962787"/>
          </a:xfrm>
        </p:spPr>
        <p:txBody>
          <a:bodyPr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baseline="0"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8300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2F73A-A818-49F3-B972-E692871CFDD0}" type="datetimeFigureOut">
              <a:rPr lang="et-EE" smtClean="0"/>
              <a:pPr/>
              <a:t>31.07.2022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225C-E910-4D77-9D03-813610601A3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61755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4247" y="738056"/>
            <a:ext cx="3731813" cy="1003868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18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188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188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188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188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188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188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188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188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4247" y="1845938"/>
            <a:ext cx="3731813" cy="42234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7344" lvl="0" indent="-404896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94"/>
            </a:lvl1pPr>
            <a:lvl2pPr marL="1214689" lvl="1" indent="-404896">
              <a:spcBef>
                <a:spcPts val="2125"/>
              </a:spcBef>
              <a:spcAft>
                <a:spcPts val="0"/>
              </a:spcAft>
              <a:buSzPts val="1200"/>
              <a:buChar char="○"/>
              <a:defRPr sz="1594"/>
            </a:lvl2pPr>
            <a:lvl3pPr marL="1822033" lvl="2" indent="-404896">
              <a:spcBef>
                <a:spcPts val="2125"/>
              </a:spcBef>
              <a:spcAft>
                <a:spcPts val="0"/>
              </a:spcAft>
              <a:buSzPts val="1200"/>
              <a:buChar char="■"/>
              <a:defRPr sz="1594"/>
            </a:lvl3pPr>
            <a:lvl4pPr marL="2429378" lvl="3" indent="-404896">
              <a:spcBef>
                <a:spcPts val="2125"/>
              </a:spcBef>
              <a:spcAft>
                <a:spcPts val="0"/>
              </a:spcAft>
              <a:buSzPts val="1200"/>
              <a:buChar char="●"/>
              <a:defRPr sz="1594"/>
            </a:lvl4pPr>
            <a:lvl5pPr marL="3036722" lvl="4" indent="-404896">
              <a:spcBef>
                <a:spcPts val="2125"/>
              </a:spcBef>
              <a:spcAft>
                <a:spcPts val="0"/>
              </a:spcAft>
              <a:buSzPts val="1200"/>
              <a:buChar char="○"/>
              <a:defRPr sz="1594"/>
            </a:lvl5pPr>
            <a:lvl6pPr marL="3644067" lvl="5" indent="-404896">
              <a:spcBef>
                <a:spcPts val="2125"/>
              </a:spcBef>
              <a:spcAft>
                <a:spcPts val="0"/>
              </a:spcAft>
              <a:buSzPts val="1200"/>
              <a:buChar char="■"/>
              <a:defRPr sz="1594"/>
            </a:lvl6pPr>
            <a:lvl7pPr marL="4251411" lvl="6" indent="-404896">
              <a:spcBef>
                <a:spcPts val="2125"/>
              </a:spcBef>
              <a:spcAft>
                <a:spcPts val="0"/>
              </a:spcAft>
              <a:buSzPts val="1200"/>
              <a:buChar char="●"/>
              <a:defRPr sz="1594"/>
            </a:lvl7pPr>
            <a:lvl8pPr marL="4858756" lvl="7" indent="-404896">
              <a:spcBef>
                <a:spcPts val="2125"/>
              </a:spcBef>
              <a:spcAft>
                <a:spcPts val="0"/>
              </a:spcAft>
              <a:buSzPts val="1200"/>
              <a:buChar char="○"/>
              <a:defRPr sz="1594"/>
            </a:lvl8pPr>
            <a:lvl9pPr marL="5466100" lvl="8" indent="-404896">
              <a:spcBef>
                <a:spcPts val="2125"/>
              </a:spcBef>
              <a:spcAft>
                <a:spcPts val="2125"/>
              </a:spcAft>
              <a:buSzPts val="1200"/>
              <a:buChar char="■"/>
              <a:defRPr sz="1594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59838" y="6194595"/>
            <a:ext cx="729219" cy="522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125332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258" y="989090"/>
            <a:ext cx="11323819" cy="2726664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8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8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8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8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8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8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8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8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8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247" y="3764838"/>
            <a:ext cx="11323819" cy="105288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59838" y="6194595"/>
            <a:ext cx="729219" cy="522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8701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976140"/>
            <a:ext cx="12168000" cy="48564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bg1">
                    <a:lumMod val="8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6152604"/>
            <a:ext cx="7012420" cy="522436"/>
          </a:xfrm>
        </p:spPr>
        <p:txBody>
          <a:bodyPr wrap="none">
            <a:no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" y="252000"/>
            <a:ext cx="360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845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00" y="2624212"/>
            <a:ext cx="6868404" cy="1080120"/>
          </a:xfrm>
        </p:spPr>
        <p:txBody>
          <a:bodyPr wrap="none">
            <a:noAutofit/>
          </a:bodyPr>
          <a:lstStyle>
            <a:lvl1pPr algn="l">
              <a:defRPr sz="480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Kirjuta siia esitluse nimi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00" y="3704332"/>
            <a:ext cx="8308564" cy="840637"/>
          </a:xfrm>
        </p:spPr>
        <p:txBody>
          <a:bodyPr wrap="none">
            <a:noAutofit/>
          </a:bodyPr>
          <a:lstStyle>
            <a:lvl1pPr marL="0" indent="0" algn="l">
              <a:buNone/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defRPr>
            </a:lvl1pPr>
            <a:lvl2pPr marL="607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2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29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2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5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/>
              <a:t>Kirjuta siia esitluse alapealkiri</a:t>
            </a:r>
          </a:p>
        </p:txBody>
      </p:sp>
      <p:pic>
        <p:nvPicPr>
          <p:cNvPr id="9" name="Picture 8" descr="kolm lõvi_sinise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79360" y="1040036"/>
            <a:ext cx="4749524" cy="6832600"/>
          </a:xfrm>
          <a:prstGeom prst="rect">
            <a:avLst/>
          </a:prstGeom>
          <a:ln>
            <a:noFill/>
          </a:ln>
        </p:spPr>
      </p:pic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440000" y="6152604"/>
            <a:ext cx="7012420" cy="522436"/>
          </a:xfrm>
        </p:spPr>
        <p:txBody>
          <a:bodyPr wrap="none">
            <a:noAutofit/>
          </a:bodyPr>
          <a:lstStyle>
            <a:lvl1pPr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t-EE" dirty="0"/>
              <a:t>Koht, kuupäev (Tallinnas, 1.01.2018)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440000" y="5472000"/>
            <a:ext cx="6984776" cy="288032"/>
          </a:xfrm>
        </p:spPr>
        <p:txBody>
          <a:bodyPr wrap="none">
            <a:no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Ametinimetus/Struktuuriüksuse nimetus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1440000" y="5000724"/>
            <a:ext cx="6984776" cy="431800"/>
          </a:xfrm>
        </p:spPr>
        <p:txBody>
          <a:bodyPr wrap="none">
            <a:noAutofit/>
          </a:bodyPr>
          <a:lstStyle>
            <a:lvl1pPr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t-EE" dirty="0"/>
              <a:t>Ettekandja Eesnimi Perekonnanimi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241"/>
          <a:stretch/>
        </p:blipFill>
        <p:spPr>
          <a:xfrm>
            <a:off x="7880400" y="968028"/>
            <a:ext cx="4316436" cy="5904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800" y="252000"/>
            <a:ext cx="3600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67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1">
    <p:bg>
      <p:bgPr>
        <a:solidFill>
          <a:srgbClr val="006E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t-EE" dirty="0"/>
              <a:t>Esitluse teemad/Tänased teemad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 wrap="non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43708" y="2739802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2041683" y="3683500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4"/>
          </p:nvPr>
        </p:nvSpPr>
        <p:spPr>
          <a:xfrm>
            <a:off x="2041683" y="4585028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5"/>
          </p:nvPr>
        </p:nvSpPr>
        <p:spPr>
          <a:xfrm>
            <a:off x="2041684" y="181870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6"/>
          </p:nvPr>
        </p:nvSpPr>
        <p:spPr>
          <a:xfrm>
            <a:off x="2041682" y="549868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2">
    <p:bg>
      <p:bgPr>
        <a:solidFill>
          <a:srgbClr val="003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t-EE" dirty="0"/>
              <a:t>Esitluse teemad/Tänased teemad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 wrap="non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43708" y="2739802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2041683" y="3683500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4"/>
          </p:nvPr>
        </p:nvSpPr>
        <p:spPr>
          <a:xfrm>
            <a:off x="2041683" y="4585028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5"/>
          </p:nvPr>
        </p:nvSpPr>
        <p:spPr>
          <a:xfrm>
            <a:off x="2041684" y="181870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6"/>
          </p:nvPr>
        </p:nvSpPr>
        <p:spPr>
          <a:xfrm>
            <a:off x="2041682" y="549868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5246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3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t-EE" dirty="0"/>
              <a:t>Esitluse teemad/Tänased teemad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 wrap="non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43708" y="2739802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2041683" y="3683500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4"/>
          </p:nvPr>
        </p:nvSpPr>
        <p:spPr>
          <a:xfrm>
            <a:off x="2041683" y="4585028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5"/>
          </p:nvPr>
        </p:nvSpPr>
        <p:spPr>
          <a:xfrm>
            <a:off x="2041684" y="181870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6"/>
          </p:nvPr>
        </p:nvSpPr>
        <p:spPr>
          <a:xfrm>
            <a:off x="2041682" y="549868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69781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evakord 4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t-EE" dirty="0"/>
              <a:t>Esitluse teemad/Tänased teemad</a:t>
            </a: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32740" y="6330075"/>
            <a:ext cx="603292" cy="363773"/>
          </a:xfrm>
        </p:spPr>
        <p:txBody>
          <a:bodyPr wrap="non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A551D-654A-4A19-8D78-C05E5488DAD8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2043708" y="2739802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3"/>
          </p:nvPr>
        </p:nvSpPr>
        <p:spPr>
          <a:xfrm>
            <a:off x="2041683" y="3683500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4"/>
          </p:nvPr>
        </p:nvSpPr>
        <p:spPr>
          <a:xfrm>
            <a:off x="2041683" y="4585028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5"/>
          </p:nvPr>
        </p:nvSpPr>
        <p:spPr>
          <a:xfrm>
            <a:off x="2041684" y="181870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6"/>
          </p:nvPr>
        </p:nvSpPr>
        <p:spPr>
          <a:xfrm>
            <a:off x="2041682" y="5498681"/>
            <a:ext cx="9892323" cy="869947"/>
          </a:xfrm>
        </p:spPr>
        <p:txBody>
          <a:bodyPr wrap="none">
            <a:noAutofit/>
          </a:bodyPr>
          <a:lstStyle>
            <a:lvl1pPr marL="0" indent="0">
              <a:buNone/>
              <a:defRPr sz="4300">
                <a:solidFill>
                  <a:schemeClr val="bg1"/>
                </a:solidFill>
              </a:defRPr>
            </a:lvl1pPr>
            <a:lvl2pPr marL="607482" indent="0">
              <a:buNone/>
              <a:defRPr sz="3700">
                <a:solidFill>
                  <a:schemeClr val="bg1"/>
                </a:solidFill>
              </a:defRPr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7735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616" y="273621"/>
            <a:ext cx="10937082" cy="1138767"/>
          </a:xfrm>
          <a:prstGeom prst="rect">
            <a:avLst/>
          </a:prstGeom>
        </p:spPr>
        <p:txBody>
          <a:bodyPr vert="horz" lIns="121496" tIns="60748" rIns="121496" bIns="6074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616" y="1594275"/>
            <a:ext cx="10937082" cy="4414313"/>
          </a:xfrm>
          <a:prstGeom prst="rect">
            <a:avLst/>
          </a:prstGeom>
        </p:spPr>
        <p:txBody>
          <a:bodyPr vert="horz" lIns="121496" tIns="60748" rIns="121496" bIns="607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-5400000">
            <a:off x="-1130525" y="5114150"/>
            <a:ext cx="2835540" cy="363773"/>
          </a:xfrm>
          <a:prstGeom prst="rect">
            <a:avLst/>
          </a:prstGeom>
        </p:spPr>
        <p:txBody>
          <a:bodyPr vert="horz" wrap="none" lIns="121496" tIns="60748" rIns="121496" bIns="607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t-EE" dirty="0"/>
              <a:t>Eesti Vabariik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2041" y="6332809"/>
            <a:ext cx="3848232" cy="363773"/>
          </a:xfrm>
          <a:prstGeom prst="rect">
            <a:avLst/>
          </a:prstGeom>
        </p:spPr>
        <p:txBody>
          <a:bodyPr vert="horz" lIns="121496" tIns="60748" rIns="121496" bIns="6074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0732" y="6332809"/>
            <a:ext cx="648072" cy="363773"/>
          </a:xfrm>
          <a:prstGeom prst="rect">
            <a:avLst/>
          </a:prstGeom>
        </p:spPr>
        <p:txBody>
          <a:bodyPr vert="horz" lIns="121496" tIns="60748" rIns="121496" bIns="6074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225A551D-654A-4A19-8D78-C05E5488DAD8}" type="slidenum">
              <a:rPr lang="et-EE" smtClean="0"/>
              <a:pPr algn="l"/>
              <a:t>‹#›</a:t>
            </a:fld>
            <a:endParaRPr lang="et-E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2" r:id="rId3"/>
    <p:sldLayoutId id="2147483679" r:id="rId4"/>
    <p:sldLayoutId id="2147483663" r:id="rId5"/>
    <p:sldLayoutId id="2147483650" r:id="rId6"/>
    <p:sldLayoutId id="2147483678" r:id="rId7"/>
    <p:sldLayoutId id="2147483676" r:id="rId8"/>
    <p:sldLayoutId id="2147483680" r:id="rId9"/>
    <p:sldLayoutId id="2147483669" r:id="rId10"/>
    <p:sldLayoutId id="2147483664" r:id="rId11"/>
    <p:sldLayoutId id="2147483671" r:id="rId12"/>
    <p:sldLayoutId id="2147483665" r:id="rId13"/>
    <p:sldLayoutId id="2147483672" r:id="rId14"/>
    <p:sldLayoutId id="2147483666" r:id="rId15"/>
    <p:sldLayoutId id="2147483668" r:id="rId16"/>
    <p:sldLayoutId id="2147483657" r:id="rId17"/>
    <p:sldLayoutId id="2147483654" r:id="rId18"/>
    <p:sldLayoutId id="2147483652" r:id="rId19"/>
    <p:sldLayoutId id="2147483667" r:id="rId20"/>
    <p:sldLayoutId id="2147483653" r:id="rId21"/>
    <p:sldLayoutId id="2147483675" r:id="rId22"/>
    <p:sldLayoutId id="2147483674" r:id="rId23"/>
    <p:sldLayoutId id="2147483655" r:id="rId24"/>
    <p:sldLayoutId id="2147483656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9" r:id="rId33"/>
    <p:sldLayoutId id="2147483690" r:id="rId34"/>
    <p:sldLayoutId id="2147483691" r:id="rId35"/>
  </p:sldLayoutIdLst>
  <p:txStyles>
    <p:titleStyle>
      <a:lvl1pPr algn="l" defTabSz="1214963" rtl="0" eaLnBrk="1" latinLnBrk="0" hangingPunct="1">
        <a:spcBef>
          <a:spcPct val="0"/>
        </a:spcBef>
        <a:buNone/>
        <a:defRPr sz="5800" kern="1200">
          <a:solidFill>
            <a:srgbClr val="006EB5"/>
          </a:solidFill>
          <a:latin typeface="Arial Narrow" pitchFamily="34" charset="0"/>
          <a:ea typeface="+mj-ea"/>
          <a:cs typeface="+mj-cs"/>
        </a:defRPr>
      </a:lvl1pPr>
    </p:titleStyle>
    <p:bodyStyle>
      <a:lvl1pPr marL="455611" indent="-455611" algn="l" defTabSz="1214963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•"/>
        <a:defRPr sz="43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987158" indent="-379676" algn="l" defTabSz="1214963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–"/>
        <a:defRPr sz="37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518704" indent="-303741" algn="l" defTabSz="1214963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2126186" indent="-303741" algn="l" defTabSz="1214963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–"/>
        <a:defRPr sz="27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733667" indent="-303741" algn="l" defTabSz="1214963" rtl="0" eaLnBrk="1" latinLnBrk="0" hangingPunct="1">
        <a:spcBef>
          <a:spcPct val="20000"/>
        </a:spcBef>
        <a:buClr>
          <a:srgbClr val="0064B9"/>
        </a:buClr>
        <a:buFont typeface="Arial" pitchFamily="34" charset="0"/>
        <a:buChar char="»"/>
        <a:defRPr sz="27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3341149" indent="-303741" algn="l" defTabSz="12149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48631" indent="-303741" algn="l" defTabSz="12149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56112" indent="-303741" algn="l" defTabSz="12149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63594" indent="-303741" algn="l" defTabSz="1214963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963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2445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9927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7408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44890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52371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59853" algn="l" defTabSz="121496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1580" y="4294844"/>
            <a:ext cx="6868404" cy="288032"/>
          </a:xfrm>
        </p:spPr>
        <p:txBody>
          <a:bodyPr/>
          <a:lstStyle/>
          <a:p>
            <a:r>
              <a:rPr lang="et-EE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Realities</a:t>
            </a:r>
            <a:r>
              <a:rPr lang="et-E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t-EE" sz="3600" b="1" dirty="0" err="1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t-EE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hallenges</a:t>
            </a:r>
            <a:r>
              <a:rPr lang="et-E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Estonian </a:t>
            </a:r>
            <a:r>
              <a:rPr lang="et-EE" sz="3600" b="1" dirty="0" err="1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t-EE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trategies</a:t>
            </a:r>
            <a:r>
              <a:rPr lang="et-E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t-E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t-EE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</a:t>
            </a:r>
            <a:r>
              <a:rPr lang="et-E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t-EE" sz="3600" b="1" dirty="0" err="1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t-EE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chieving</a:t>
            </a:r>
            <a:r>
              <a:rPr lang="et-E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t-EE" sz="3600" b="1" dirty="0" err="1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t-EE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ustainable</a:t>
            </a:r>
            <a:r>
              <a:rPr lang="et-E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t-EE" sz="3600" b="1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t-EE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evelopment </a:t>
            </a:r>
            <a:r>
              <a:rPr lang="et-EE" sz="3600" b="1" dirty="0" err="1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t-EE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oals</a:t>
            </a:r>
            <a: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t-E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t-E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t-EE" dirty="0" smtClean="0"/>
              <a:t>27.08.2021</a:t>
            </a:r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t-EE" dirty="0" err="1"/>
              <a:t>Government</a:t>
            </a:r>
            <a:r>
              <a:rPr lang="et-EE" dirty="0"/>
              <a:t> Office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b="1" dirty="0"/>
              <a:t>Eili Lepik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/>
          </p:nvPr>
        </p:nvSpPr>
        <p:spPr>
          <a:xfrm>
            <a:off x="607616" y="273621"/>
            <a:ext cx="10937082" cy="1138767"/>
          </a:xfrm>
        </p:spPr>
        <p:txBody>
          <a:bodyPr anchor="ctr">
            <a:normAutofit/>
          </a:bodyPr>
          <a:lstStyle/>
          <a:p>
            <a:pPr marL="151836" indent="0">
              <a:lnSpc>
                <a:spcPct val="90000"/>
              </a:lnSpc>
              <a:buNone/>
            </a:pPr>
            <a:r>
              <a:rPr lang="et-EE" sz="3600" b="1"/>
              <a:t>Strateegia</a:t>
            </a:r>
          </a:p>
          <a:p>
            <a:pPr marL="151836" indent="0">
              <a:lnSpc>
                <a:spcPct val="90000"/>
              </a:lnSpc>
              <a:buNone/>
            </a:pPr>
            <a:r>
              <a:rPr lang="et-EE" sz="3600" b="1"/>
              <a:t>„Eesti 2035“</a:t>
            </a:r>
          </a:p>
          <a:p>
            <a:pPr>
              <a:lnSpc>
                <a:spcPct val="90000"/>
              </a:lnSpc>
            </a:pPr>
            <a:endParaRPr lang="en-US" sz="3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4BF5B8-B6B4-4467-BF84-08E7F98853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903" y="-760388"/>
            <a:ext cx="12184107" cy="66374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776359-EA67-43CC-A317-1604E29BEC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5" y="3704332"/>
            <a:ext cx="12104369" cy="34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921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65A02-2262-4ACB-906A-E70A3182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D44B70-6D51-4F13-95DC-2033B41B7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33555E-06FA-431C-A278-A606DB0810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556" y="433009"/>
            <a:ext cx="10630462" cy="63882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0A626-8680-4CA4-A5F8-509173859DF1}"/>
              </a:ext>
            </a:extLst>
          </p:cNvPr>
          <p:cNvSpPr txBox="1"/>
          <p:nvPr/>
        </p:nvSpPr>
        <p:spPr>
          <a:xfrm>
            <a:off x="414247" y="362884"/>
            <a:ext cx="1149455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3600" b="1" dirty="0">
                <a:solidFill>
                  <a:srgbClr val="006EB5"/>
                </a:solidFill>
              </a:rPr>
              <a:t>National </a:t>
            </a:r>
            <a:r>
              <a:rPr lang="et-EE" sz="3600" b="1" dirty="0" err="1">
                <a:solidFill>
                  <a:srgbClr val="006EB5"/>
                </a:solidFill>
              </a:rPr>
              <a:t>long</a:t>
            </a:r>
            <a:r>
              <a:rPr lang="et-EE" sz="3600" b="1" dirty="0">
                <a:solidFill>
                  <a:srgbClr val="006EB5"/>
                </a:solidFill>
              </a:rPr>
              <a:t>-term </a:t>
            </a:r>
            <a:r>
              <a:rPr lang="et-EE" sz="3600" b="1" dirty="0" err="1">
                <a:solidFill>
                  <a:srgbClr val="006EB5"/>
                </a:solidFill>
              </a:rPr>
              <a:t>development</a:t>
            </a:r>
            <a:r>
              <a:rPr lang="et-EE" sz="3600" b="1" dirty="0">
                <a:solidFill>
                  <a:srgbClr val="006EB5"/>
                </a:solidFill>
              </a:rPr>
              <a:t> </a:t>
            </a:r>
            <a:r>
              <a:rPr lang="et-EE" sz="3600" b="1" dirty="0" err="1">
                <a:solidFill>
                  <a:srgbClr val="006EB5"/>
                </a:solidFill>
              </a:rPr>
              <a:t>strategy</a:t>
            </a:r>
            <a:r>
              <a:rPr lang="et-EE" sz="3600" b="1" dirty="0">
                <a:solidFill>
                  <a:srgbClr val="006EB5"/>
                </a:solidFill>
              </a:rPr>
              <a:t> „Estonia 2035“</a:t>
            </a:r>
          </a:p>
        </p:txBody>
      </p:sp>
    </p:spTree>
    <p:extLst>
      <p:ext uri="{BB962C8B-B14F-4D97-AF65-F5344CB8AC3E}">
        <p14:creationId xmlns:p14="http://schemas.microsoft.com/office/powerpoint/2010/main" xmlns="" val="347436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4" y="6222"/>
            <a:ext cx="12146844" cy="682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60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9" y="269000"/>
            <a:ext cx="12133409" cy="65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130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0">
            <a:extLst>
              <a:ext uri="{FF2B5EF4-FFF2-40B4-BE49-F238E27FC236}">
                <a16:creationId xmlns:a16="http://schemas.microsoft.com/office/drawing/2014/main" xmlns="" id="{87F189C3-D39A-6548-959D-75B576B1733D}"/>
              </a:ext>
            </a:extLst>
          </p:cNvPr>
          <p:cNvGraphicFramePr>
            <a:graphicFrameLocks noGrp="1"/>
          </p:cNvGraphicFramePr>
          <p:nvPr/>
        </p:nvGraphicFramePr>
        <p:xfrm>
          <a:off x="2734" y="7643"/>
          <a:ext cx="12146844" cy="1331351"/>
        </p:xfrm>
        <a:graphic>
          <a:graphicData uri="http://schemas.openxmlformats.org/drawingml/2006/table">
            <a:tbl>
              <a:tblPr firstRow="1" firstCol="1" bandRow="1"/>
              <a:tblGrid>
                <a:gridCol w="12146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31351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3700" b="1" u="none" noProof="0" dirty="0">
                          <a:solidFill>
                            <a:srgbClr val="0070C0"/>
                          </a:solidFill>
                          <a:latin typeface="Aino" pitchFamily="50" charset="0"/>
                        </a:rPr>
                        <a:t>Strategic framework 2021+</a:t>
                      </a:r>
                      <a:endParaRPr lang="en-GB" sz="3700" b="1" u="none" noProof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101" marR="911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0" name="Down Arrow 19">
            <a:extLst>
              <a:ext uri="{FF2B5EF4-FFF2-40B4-BE49-F238E27FC236}">
                <a16:creationId xmlns:a16="http://schemas.microsoft.com/office/drawing/2014/main" xmlns="" id="{160BA668-31F2-3A4A-AA94-9A4D36F2F0ED}"/>
              </a:ext>
            </a:extLst>
          </p:cNvPr>
          <p:cNvSpPr/>
          <p:nvPr/>
        </p:nvSpPr>
        <p:spPr bwMode="auto">
          <a:xfrm>
            <a:off x="5666394" y="2750542"/>
            <a:ext cx="473231" cy="27909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468" tIns="60734" rIns="121468" bIns="60734" numCol="1" rtlCol="0" anchor="t" anchorCtr="0" compatLnSpc="1">
            <a:prstTxWarp prst="textNoShape">
              <a:avLst/>
            </a:prstTxWarp>
          </a:bodyPr>
          <a:lstStyle/>
          <a:p>
            <a:pPr defTabSz="59680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594" dirty="0">
              <a:ea typeface="Microsoft YaHei" charset="-122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10391" y="1104050"/>
            <a:ext cx="7623331" cy="828368"/>
            <a:chOff x="1699536" y="806501"/>
            <a:chExt cx="5738753" cy="696094"/>
          </a:xfrm>
        </p:grpSpPr>
        <p:sp>
          <p:nvSpPr>
            <p:cNvPr id="3" name="Rounded Rectangle 2"/>
            <p:cNvSpPr/>
            <p:nvPr/>
          </p:nvSpPr>
          <p:spPr>
            <a:xfrm>
              <a:off x="1705706" y="846668"/>
              <a:ext cx="5732583" cy="56599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3188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99536" y="806501"/>
              <a:ext cx="5732583" cy="6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t-EE" sz="1063" dirty="0">
                <a:latin typeface="Aino" panose="02000603040504020204" pitchFamily="50" charset="0"/>
              </a:endParaRPr>
            </a:p>
            <a:p>
              <a:pPr algn="ctr"/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Policy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 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Principles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 (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Parliament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)</a:t>
              </a:r>
            </a:p>
            <a:p>
              <a:pPr algn="ctr"/>
              <a:endParaRPr lang="et-EE" sz="1063" dirty="0">
                <a:latin typeface="Aino" panose="02000603040504020204" pitchFamily="50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146897" y="1813802"/>
            <a:ext cx="7615135" cy="857215"/>
            <a:chOff x="1705706" y="846668"/>
            <a:chExt cx="5732583" cy="645301"/>
          </a:xfrm>
        </p:grpSpPr>
        <p:sp>
          <p:nvSpPr>
            <p:cNvPr id="38" name="Rounded Rectangle 37"/>
            <p:cNvSpPr/>
            <p:nvPr/>
          </p:nvSpPr>
          <p:spPr>
            <a:xfrm>
              <a:off x="1705706" y="846668"/>
              <a:ext cx="5732583" cy="56599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3188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05706" y="868383"/>
              <a:ext cx="5732583" cy="623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t-EE" sz="1063" dirty="0">
                <a:latin typeface="Aino" panose="02000603040504020204" pitchFamily="50" charset="0"/>
              </a:endParaRPr>
            </a:p>
            <a:p>
              <a:pPr algn="ctr"/>
              <a:r>
                <a:rPr lang="et-EE" sz="2657" b="1" dirty="0">
                  <a:solidFill>
                    <a:srgbClr val="0070C0"/>
                  </a:solidFill>
                  <a:latin typeface="Aino" panose="02000603040504020204" pitchFamily="50" charset="0"/>
                </a:rPr>
                <a:t>ESTONIA 2035</a:t>
              </a:r>
            </a:p>
            <a:p>
              <a:pPr algn="ctr"/>
              <a:endParaRPr lang="et-EE" sz="1063" dirty="0">
                <a:latin typeface="Aino" panose="02000603040504020204" pitchFamily="50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110391" y="3003891"/>
            <a:ext cx="7623331" cy="828369"/>
            <a:chOff x="1699536" y="806501"/>
            <a:chExt cx="5738753" cy="623586"/>
          </a:xfrm>
        </p:grpSpPr>
        <p:sp>
          <p:nvSpPr>
            <p:cNvPr id="41" name="Rounded Rectangle 40"/>
            <p:cNvSpPr/>
            <p:nvPr/>
          </p:nvSpPr>
          <p:spPr>
            <a:xfrm>
              <a:off x="1705706" y="846668"/>
              <a:ext cx="5732583" cy="56599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3188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99536" y="806501"/>
              <a:ext cx="5732583" cy="623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t-EE" sz="1063" dirty="0">
                <a:latin typeface="Aino" panose="02000603040504020204" pitchFamily="50" charset="0"/>
              </a:endParaRPr>
            </a:p>
            <a:p>
              <a:pPr algn="ctr"/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Sectorial 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Development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 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Plans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 (4-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10y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)</a:t>
              </a:r>
            </a:p>
            <a:p>
              <a:pPr algn="ctr"/>
              <a:endParaRPr lang="et-EE" sz="1063" dirty="0">
                <a:latin typeface="Aino" panose="02000603040504020204" pitchFamily="50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04843" y="4213279"/>
            <a:ext cx="2611969" cy="1105162"/>
            <a:chOff x="1705706" y="846668"/>
            <a:chExt cx="5819437" cy="565998"/>
          </a:xfrm>
        </p:grpSpPr>
        <p:sp>
          <p:nvSpPr>
            <p:cNvPr id="45" name="Rounded Rectangle 44"/>
            <p:cNvSpPr/>
            <p:nvPr/>
          </p:nvSpPr>
          <p:spPr>
            <a:xfrm>
              <a:off x="1705706" y="846668"/>
              <a:ext cx="5732583" cy="56599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3188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92560" y="847318"/>
              <a:ext cx="5732583" cy="549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t-EE" sz="1063" dirty="0">
                <a:latin typeface="Aino" panose="02000603040504020204" pitchFamily="50" charset="0"/>
              </a:endParaRPr>
            </a:p>
            <a:p>
              <a:pPr algn="ctr"/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Programme 1 (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4y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)</a:t>
              </a:r>
              <a:endParaRPr lang="et-EE" sz="1063" dirty="0">
                <a:latin typeface="Aino" panose="02000603040504020204" pitchFamily="50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15130" y="4134420"/>
            <a:ext cx="2575755" cy="1183592"/>
            <a:chOff x="1699536" y="806501"/>
            <a:chExt cx="5738753" cy="606165"/>
          </a:xfrm>
        </p:grpSpPr>
        <p:sp>
          <p:nvSpPr>
            <p:cNvPr id="48" name="Rounded Rectangle 47"/>
            <p:cNvSpPr/>
            <p:nvPr/>
          </p:nvSpPr>
          <p:spPr>
            <a:xfrm>
              <a:off x="1705706" y="846668"/>
              <a:ext cx="5732583" cy="56599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3188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99536" y="806501"/>
              <a:ext cx="5732581" cy="549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t-EE" sz="1063" dirty="0">
                <a:latin typeface="Aino" panose="02000603040504020204" pitchFamily="50" charset="0"/>
              </a:endParaRPr>
            </a:p>
            <a:p>
              <a:pPr algn="ctr"/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Programme 2 (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4y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)</a:t>
              </a:r>
              <a:endParaRPr lang="et-EE" sz="1063" dirty="0">
                <a:latin typeface="Aino" panose="02000603040504020204" pitchFamily="50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22936" y="4127660"/>
            <a:ext cx="2575755" cy="1183592"/>
            <a:chOff x="1699536" y="806501"/>
            <a:chExt cx="5738753" cy="606165"/>
          </a:xfrm>
        </p:grpSpPr>
        <p:sp>
          <p:nvSpPr>
            <p:cNvPr id="51" name="Rounded Rectangle 50"/>
            <p:cNvSpPr/>
            <p:nvPr/>
          </p:nvSpPr>
          <p:spPr>
            <a:xfrm>
              <a:off x="1705706" y="846668"/>
              <a:ext cx="5732583" cy="56599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3188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99536" y="806501"/>
              <a:ext cx="5732581" cy="549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t-EE" sz="1063" dirty="0">
                <a:latin typeface="Aino" panose="02000603040504020204" pitchFamily="50" charset="0"/>
              </a:endParaRPr>
            </a:p>
            <a:p>
              <a:pPr algn="ctr"/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Programme … (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4y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)</a:t>
              </a:r>
              <a:endParaRPr lang="et-EE" sz="1063" dirty="0">
                <a:latin typeface="Aino" panose="02000603040504020204" pitchFamily="50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 rot="16200000">
            <a:off x="-1117784" y="3565276"/>
            <a:ext cx="4277401" cy="1411643"/>
            <a:chOff x="2951214" y="-2577050"/>
            <a:chExt cx="5741685" cy="565998"/>
          </a:xfrm>
        </p:grpSpPr>
        <p:sp>
          <p:nvSpPr>
            <p:cNvPr id="56" name="Rounded Rectangle 55"/>
            <p:cNvSpPr/>
            <p:nvPr/>
          </p:nvSpPr>
          <p:spPr>
            <a:xfrm>
              <a:off x="2960316" y="-2577050"/>
              <a:ext cx="5732583" cy="56599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3188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51214" y="-2466588"/>
              <a:ext cx="5732584" cy="26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t-EE" sz="1063" dirty="0">
                <a:latin typeface="Aino" panose="02000603040504020204" pitchFamily="50" charset="0"/>
              </a:endParaRPr>
            </a:p>
            <a:p>
              <a:pPr algn="ctr"/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Government 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Action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 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Plan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 (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4y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)</a:t>
              </a:r>
              <a:endParaRPr lang="et-EE" sz="1063" dirty="0">
                <a:latin typeface="Aino" panose="02000603040504020204" pitchFamily="50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 rot="16200000">
            <a:off x="8634499" y="3561557"/>
            <a:ext cx="4269970" cy="1411643"/>
            <a:chOff x="2951208" y="-2577050"/>
            <a:chExt cx="5741691" cy="565998"/>
          </a:xfrm>
        </p:grpSpPr>
        <p:sp>
          <p:nvSpPr>
            <p:cNvPr id="59" name="Rounded Rectangle 58"/>
            <p:cNvSpPr/>
            <p:nvPr/>
          </p:nvSpPr>
          <p:spPr>
            <a:xfrm>
              <a:off x="2960316" y="-2577050"/>
              <a:ext cx="5732583" cy="56599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3188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951208" y="-2466588"/>
              <a:ext cx="5732585" cy="26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t-EE" sz="1063" dirty="0">
                <a:latin typeface="Aino" panose="02000603040504020204" pitchFamily="50" charset="0"/>
              </a:endParaRPr>
            </a:p>
            <a:p>
              <a:pPr algn="ctr"/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Riigikogu (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Parliament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)</a:t>
              </a:r>
              <a:endParaRPr lang="et-EE" sz="1063" dirty="0">
                <a:latin typeface="Aino" panose="02000603040504020204" pitchFamily="50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72641" y="5661629"/>
            <a:ext cx="7648143" cy="792914"/>
            <a:chOff x="1680858" y="815770"/>
            <a:chExt cx="5757431" cy="596896"/>
          </a:xfrm>
        </p:grpSpPr>
        <p:sp>
          <p:nvSpPr>
            <p:cNvPr id="43" name="Rounded Rectangle 42"/>
            <p:cNvSpPr/>
            <p:nvPr/>
          </p:nvSpPr>
          <p:spPr>
            <a:xfrm>
              <a:off x="1705706" y="846668"/>
              <a:ext cx="5732583" cy="565998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t-EE" sz="3188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80858" y="815770"/>
              <a:ext cx="5732583" cy="500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t-EE" sz="1063" dirty="0">
                <a:latin typeface="Aino" panose="02000603040504020204" pitchFamily="50" charset="0"/>
              </a:endParaRPr>
            </a:p>
            <a:p>
              <a:pPr algn="ctr"/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State 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Budget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 &amp; State 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Budget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 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Strategy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 (</a:t>
              </a:r>
              <a:r>
                <a:rPr lang="et-EE" sz="2657" dirty="0" err="1">
                  <a:solidFill>
                    <a:srgbClr val="0070C0"/>
                  </a:solidFill>
                  <a:latin typeface="Aino" panose="02000603040504020204" pitchFamily="50" charset="0"/>
                </a:rPr>
                <a:t>1+3y</a:t>
              </a:r>
              <a:r>
                <a:rPr lang="et-EE" sz="2657" dirty="0">
                  <a:solidFill>
                    <a:srgbClr val="0070C0"/>
                  </a:solidFill>
                  <a:latin typeface="Aino" panose="02000603040504020204" pitchFamily="50" charset="0"/>
                </a:rPr>
                <a:t>)</a:t>
              </a:r>
            </a:p>
          </p:txBody>
        </p:sp>
      </p:grpSp>
      <p:sp>
        <p:nvSpPr>
          <p:cNvPr id="54" name="Down Arrow 53">
            <a:extLst>
              <a:ext uri="{FF2B5EF4-FFF2-40B4-BE49-F238E27FC236}">
                <a16:creationId xmlns:a16="http://schemas.microsoft.com/office/drawing/2014/main" xmlns="" id="{160BA668-31F2-3A4A-AA94-9A4D36F2F0ED}"/>
              </a:ext>
            </a:extLst>
          </p:cNvPr>
          <p:cNvSpPr/>
          <p:nvPr/>
        </p:nvSpPr>
        <p:spPr bwMode="auto">
          <a:xfrm>
            <a:off x="2974214" y="3860672"/>
            <a:ext cx="473231" cy="27909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468" tIns="60734" rIns="121468" bIns="60734" numCol="1" rtlCol="0" anchor="t" anchorCtr="0" compatLnSpc="1">
            <a:prstTxWarp prst="textNoShape">
              <a:avLst/>
            </a:prstTxWarp>
          </a:bodyPr>
          <a:lstStyle/>
          <a:p>
            <a:pPr defTabSz="59680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594" dirty="0">
              <a:ea typeface="Microsoft YaHei" charset="-122"/>
            </a:endParaRPr>
          </a:p>
        </p:txBody>
      </p:sp>
      <p:sp>
        <p:nvSpPr>
          <p:cNvPr id="64" name="Down Arrow 63">
            <a:extLst>
              <a:ext uri="{FF2B5EF4-FFF2-40B4-BE49-F238E27FC236}">
                <a16:creationId xmlns:a16="http://schemas.microsoft.com/office/drawing/2014/main" xmlns="" id="{160BA668-31F2-3A4A-AA94-9A4D36F2F0ED}"/>
              </a:ext>
            </a:extLst>
          </p:cNvPr>
          <p:cNvSpPr/>
          <p:nvPr/>
        </p:nvSpPr>
        <p:spPr bwMode="auto">
          <a:xfrm>
            <a:off x="5650467" y="3860672"/>
            <a:ext cx="473231" cy="27909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468" tIns="60734" rIns="121468" bIns="60734" numCol="1" rtlCol="0" anchor="t" anchorCtr="0" compatLnSpc="1">
            <a:prstTxWarp prst="textNoShape">
              <a:avLst/>
            </a:prstTxWarp>
          </a:bodyPr>
          <a:lstStyle/>
          <a:p>
            <a:pPr defTabSz="59680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594" dirty="0">
              <a:ea typeface="Microsoft YaHei" charset="-122"/>
            </a:endParaRPr>
          </a:p>
        </p:txBody>
      </p:sp>
      <p:sp>
        <p:nvSpPr>
          <p:cNvPr id="65" name="Down Arrow 64">
            <a:extLst>
              <a:ext uri="{FF2B5EF4-FFF2-40B4-BE49-F238E27FC236}">
                <a16:creationId xmlns:a16="http://schemas.microsoft.com/office/drawing/2014/main" xmlns="" id="{160BA668-31F2-3A4A-AA94-9A4D36F2F0ED}"/>
              </a:ext>
            </a:extLst>
          </p:cNvPr>
          <p:cNvSpPr/>
          <p:nvPr/>
        </p:nvSpPr>
        <p:spPr bwMode="auto">
          <a:xfrm>
            <a:off x="8326721" y="3848566"/>
            <a:ext cx="473231" cy="27909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468" tIns="60734" rIns="121468" bIns="60734" numCol="1" rtlCol="0" anchor="t" anchorCtr="0" compatLnSpc="1">
            <a:prstTxWarp prst="textNoShape">
              <a:avLst/>
            </a:prstTxWarp>
          </a:bodyPr>
          <a:lstStyle/>
          <a:p>
            <a:pPr defTabSz="59680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594" dirty="0">
              <a:ea typeface="Microsoft YaHei" charset="-122"/>
            </a:endParaRPr>
          </a:p>
        </p:txBody>
      </p:sp>
      <p:sp>
        <p:nvSpPr>
          <p:cNvPr id="66" name="Down Arrow 65">
            <a:extLst>
              <a:ext uri="{FF2B5EF4-FFF2-40B4-BE49-F238E27FC236}">
                <a16:creationId xmlns:a16="http://schemas.microsoft.com/office/drawing/2014/main" xmlns="" id="{160BA668-31F2-3A4A-AA94-9A4D36F2F0ED}"/>
              </a:ext>
            </a:extLst>
          </p:cNvPr>
          <p:cNvSpPr/>
          <p:nvPr/>
        </p:nvSpPr>
        <p:spPr bwMode="auto">
          <a:xfrm>
            <a:off x="2974214" y="5387824"/>
            <a:ext cx="473231" cy="27909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468" tIns="60734" rIns="121468" bIns="60734" numCol="1" rtlCol="0" anchor="t" anchorCtr="0" compatLnSpc="1">
            <a:prstTxWarp prst="textNoShape">
              <a:avLst/>
            </a:prstTxWarp>
          </a:bodyPr>
          <a:lstStyle/>
          <a:p>
            <a:pPr defTabSz="59680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594" dirty="0">
              <a:ea typeface="Microsoft YaHei" charset="-122"/>
            </a:endParaRPr>
          </a:p>
        </p:txBody>
      </p:sp>
      <p:sp>
        <p:nvSpPr>
          <p:cNvPr id="67" name="Down Arrow 66">
            <a:extLst>
              <a:ext uri="{FF2B5EF4-FFF2-40B4-BE49-F238E27FC236}">
                <a16:creationId xmlns:a16="http://schemas.microsoft.com/office/drawing/2014/main" xmlns="" id="{160BA668-31F2-3A4A-AA94-9A4D36F2F0ED}"/>
              </a:ext>
            </a:extLst>
          </p:cNvPr>
          <p:cNvSpPr/>
          <p:nvPr/>
        </p:nvSpPr>
        <p:spPr bwMode="auto">
          <a:xfrm>
            <a:off x="5650467" y="5387824"/>
            <a:ext cx="473231" cy="27909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468" tIns="60734" rIns="121468" bIns="60734" numCol="1" rtlCol="0" anchor="t" anchorCtr="0" compatLnSpc="1">
            <a:prstTxWarp prst="textNoShape">
              <a:avLst/>
            </a:prstTxWarp>
          </a:bodyPr>
          <a:lstStyle/>
          <a:p>
            <a:pPr defTabSz="59680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594" dirty="0">
              <a:ea typeface="Microsoft YaHei" charset="-122"/>
            </a:endParaRPr>
          </a:p>
        </p:txBody>
      </p:sp>
      <p:sp>
        <p:nvSpPr>
          <p:cNvPr id="68" name="Down Arrow 67">
            <a:extLst>
              <a:ext uri="{FF2B5EF4-FFF2-40B4-BE49-F238E27FC236}">
                <a16:creationId xmlns:a16="http://schemas.microsoft.com/office/drawing/2014/main" xmlns="" id="{160BA668-31F2-3A4A-AA94-9A4D36F2F0ED}"/>
              </a:ext>
            </a:extLst>
          </p:cNvPr>
          <p:cNvSpPr/>
          <p:nvPr/>
        </p:nvSpPr>
        <p:spPr bwMode="auto">
          <a:xfrm>
            <a:off x="8326721" y="5375719"/>
            <a:ext cx="473231" cy="27909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468" tIns="60734" rIns="121468" bIns="60734" numCol="1" rtlCol="0" anchor="t" anchorCtr="0" compatLnSpc="1">
            <a:prstTxWarp prst="textNoShape">
              <a:avLst/>
            </a:prstTxWarp>
          </a:bodyPr>
          <a:lstStyle/>
          <a:p>
            <a:pPr defTabSz="59680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n-GB" sz="1594" dirty="0"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28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397CED-CEDD-43A7-B4F2-CED5D94F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2AF2B91-5AEA-485C-91A3-51BADBE34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165" y="641611"/>
            <a:ext cx="11589268" cy="582224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777684-A1DB-4ECB-AEA9-A343D18646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65" y="266375"/>
            <a:ext cx="4726350" cy="4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53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FE892-458D-4512-9DD0-70D8A607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8F1A41-9976-4493-A3D8-C0F81D1FBD7B}"/>
              </a:ext>
            </a:extLst>
          </p:cNvPr>
          <p:cNvSpPr txBox="1"/>
          <p:nvPr/>
        </p:nvSpPr>
        <p:spPr>
          <a:xfrm>
            <a:off x="8727339" y="6333619"/>
            <a:ext cx="385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/>
              <a:t>https://tamm.stat.ee/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FE35CAD-C4AF-4E5B-8933-95F497D67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906"/>
            <a:ext cx="10657183" cy="6320713"/>
          </a:xfrm>
        </p:spPr>
      </p:pic>
    </p:spTree>
    <p:extLst>
      <p:ext uri="{BB962C8B-B14F-4D97-AF65-F5344CB8AC3E}">
        <p14:creationId xmlns:p14="http://schemas.microsoft.com/office/powerpoint/2010/main" xmlns="" val="309120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t-EE" sz="3200" dirty="0" err="1"/>
              <a:t>Thank</a:t>
            </a:r>
            <a:r>
              <a:rPr lang="et-EE" sz="3200" dirty="0"/>
              <a:t> </a:t>
            </a:r>
            <a:r>
              <a:rPr lang="et-EE" sz="3200" dirty="0" err="1"/>
              <a:t>you</a:t>
            </a:r>
            <a:r>
              <a:rPr lang="et-EE" sz="3200" dirty="0"/>
              <a:t>!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78106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6A3CB-A460-41F2-8FDA-B690929F7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t-EE"/>
          </a:p>
        </p:txBody>
      </p:sp>
      <p:pic>
        <p:nvPicPr>
          <p:cNvPr id="1030" name="Picture 6" descr="IFAD and the SDGs">
            <a:extLst>
              <a:ext uri="{FF2B5EF4-FFF2-40B4-BE49-F238E27FC236}">
                <a16:creationId xmlns:a16="http://schemas.microsoft.com/office/drawing/2014/main" xmlns="" id="{0A957B8E-93D1-4FBB-BBE5-D053E21D3F7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4" y="679997"/>
            <a:ext cx="11547215" cy="561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7B67F0-C39B-46CE-9EFA-A69842F2C2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0572" y="4504281"/>
            <a:ext cx="1583834" cy="15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66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195" dirty="0"/>
              <a:t>Strategic framework for Sustainable Development in Estonia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6945" y="1616100"/>
            <a:ext cx="10641860" cy="453124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3500" dirty="0"/>
              <a:t>Sustainable Development Law (1995)</a:t>
            </a:r>
          </a:p>
          <a:p>
            <a:pPr>
              <a:buFontTx/>
              <a:buChar char="-"/>
            </a:pPr>
            <a:r>
              <a:rPr lang="en-US" sz="3500" dirty="0"/>
              <a:t>Estonian Sustainable Development Strategy “Sustainable Estonia 21” (2005)</a:t>
            </a:r>
          </a:p>
          <a:p>
            <a:pPr lvl="5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Viability of cultural space</a:t>
            </a:r>
          </a:p>
          <a:p>
            <a:pPr lvl="5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Growth of welfare</a:t>
            </a:r>
          </a:p>
          <a:p>
            <a:pPr lvl="5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Coherent society</a:t>
            </a:r>
          </a:p>
          <a:p>
            <a:pPr lvl="5">
              <a:buFontTx/>
              <a:buChar char="-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Ecological balance</a:t>
            </a:r>
          </a:p>
          <a:p>
            <a:pPr lvl="4">
              <a:buNone/>
            </a:pP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3500" dirty="0"/>
              <a:t>Sustainable Development Indicators</a:t>
            </a:r>
          </a:p>
          <a:p>
            <a:pPr>
              <a:buFontTx/>
              <a:buChar char="-"/>
            </a:pPr>
            <a:endParaRPr lang="et-EE" sz="2597" dirty="0"/>
          </a:p>
          <a:p>
            <a:endParaRPr lang="et-EE" dirty="0"/>
          </a:p>
          <a:p>
            <a:pPr>
              <a:buFontTx/>
              <a:buChar char="-"/>
            </a:pPr>
            <a:endParaRPr lang="et-EE" dirty="0"/>
          </a:p>
          <a:p>
            <a:pPr>
              <a:buFontTx/>
              <a:buChar char="-"/>
            </a:pPr>
            <a:endParaRPr lang="et-EE" dirty="0"/>
          </a:p>
          <a:p>
            <a:pPr>
              <a:buFontTx/>
              <a:buChar char="-"/>
            </a:pPr>
            <a:endParaRPr lang="et-E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7604" y="3154910"/>
            <a:ext cx="1870036" cy="178625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40452" y="3857274"/>
            <a:ext cx="1539922" cy="2167788"/>
          </a:xfrm>
          <a:prstGeom prst="rect">
            <a:avLst/>
          </a:prstGeom>
          <a:ln w="3175">
            <a:solidFill>
              <a:schemeClr val="tx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7ACE0-6A4A-4439-A4EA-EEDED53E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64" y="539372"/>
            <a:ext cx="5035552" cy="5757248"/>
          </a:xfrm>
        </p:spPr>
        <p:txBody>
          <a:bodyPr>
            <a:normAutofit/>
          </a:bodyPr>
          <a:lstStyle/>
          <a:p>
            <a:r>
              <a:rPr lang="et-EE" sz="3600" dirty="0"/>
              <a:t>UN </a:t>
            </a:r>
            <a:r>
              <a:rPr lang="et-EE" sz="3600" dirty="0" err="1"/>
              <a:t>High</a:t>
            </a:r>
            <a:r>
              <a:rPr lang="et-EE" sz="3600" dirty="0"/>
              <a:t> </a:t>
            </a:r>
            <a:r>
              <a:rPr lang="et-EE" sz="3600" dirty="0" err="1"/>
              <a:t>Level</a:t>
            </a:r>
            <a:r>
              <a:rPr lang="et-EE" sz="3600" dirty="0"/>
              <a:t> </a:t>
            </a:r>
            <a:r>
              <a:rPr lang="et-EE" sz="3600" dirty="0" err="1"/>
              <a:t>Political</a:t>
            </a:r>
            <a:r>
              <a:rPr lang="et-EE" sz="3600" dirty="0"/>
              <a:t> Forum on </a:t>
            </a:r>
            <a:r>
              <a:rPr lang="et-EE" sz="3600" dirty="0" err="1"/>
              <a:t>Sustainable</a:t>
            </a:r>
            <a:r>
              <a:rPr lang="et-EE" sz="3600" dirty="0"/>
              <a:t> Development</a:t>
            </a:r>
            <a:br>
              <a:rPr lang="et-EE" sz="3600" dirty="0"/>
            </a:br>
            <a:r>
              <a:rPr lang="et-EE" sz="3600" dirty="0"/>
              <a:t/>
            </a:r>
            <a:br>
              <a:rPr lang="et-EE" sz="3600" dirty="0"/>
            </a:br>
            <a:r>
              <a:rPr lang="et-EE" sz="3600" dirty="0" err="1"/>
              <a:t>Voluntary</a:t>
            </a:r>
            <a:r>
              <a:rPr lang="et-EE" sz="3600" dirty="0"/>
              <a:t> National </a:t>
            </a:r>
            <a:r>
              <a:rPr lang="et-EE" sz="3600" dirty="0" err="1"/>
              <a:t>Reviews</a:t>
            </a:r>
            <a:r>
              <a:rPr lang="et-EE" sz="3600" dirty="0"/>
              <a:t/>
            </a:r>
            <a:br>
              <a:rPr lang="et-EE" sz="3600" dirty="0"/>
            </a:br>
            <a:r>
              <a:rPr lang="et-EE" sz="3600" dirty="0"/>
              <a:t/>
            </a:r>
            <a:br>
              <a:rPr lang="et-EE" sz="3600" dirty="0"/>
            </a:br>
            <a:r>
              <a:rPr lang="et-EE" sz="3600" dirty="0"/>
              <a:t>Estonia</a:t>
            </a:r>
            <a:br>
              <a:rPr lang="et-EE" sz="3600" dirty="0"/>
            </a:br>
            <a:r>
              <a:rPr lang="et-EE" sz="3600" dirty="0"/>
              <a:t>2016</a:t>
            </a:r>
            <a:br>
              <a:rPr lang="et-EE" sz="3600" dirty="0"/>
            </a:br>
            <a:r>
              <a:rPr lang="et-EE" sz="3600" dirty="0"/>
              <a:t>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EFAABD5-37AD-448F-8DC5-48774BD057A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940252" y="45338"/>
            <a:ext cx="4550192" cy="6721701"/>
          </a:xfrm>
        </p:spPr>
      </p:pic>
    </p:spTree>
    <p:extLst>
      <p:ext uri="{BB962C8B-B14F-4D97-AF65-F5344CB8AC3E}">
        <p14:creationId xmlns:p14="http://schemas.microsoft.com/office/powerpoint/2010/main" xmlns="" val="313281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05" y="702902"/>
            <a:ext cx="8935769" cy="745171"/>
          </a:xfrm>
        </p:spPr>
        <p:txBody>
          <a:bodyPr>
            <a:noAutofit/>
          </a:bodyPr>
          <a:lstStyle/>
          <a:p>
            <a:r>
              <a:rPr lang="et-EE" sz="3000" b="1" dirty="0">
                <a:latin typeface="Aino" panose="02000603040504020204" pitchFamily="50" charset="0"/>
              </a:rPr>
              <a:t>Agenda 2030 </a:t>
            </a:r>
            <a:r>
              <a:rPr lang="et-EE" sz="3000" b="1" dirty="0" err="1">
                <a:latin typeface="Aino" panose="02000603040504020204" pitchFamily="50" charset="0"/>
              </a:rPr>
              <a:t>implementation</a:t>
            </a:r>
            <a:r>
              <a:rPr lang="et-EE" sz="3000" b="1" dirty="0">
                <a:latin typeface="Aino" panose="02000603040504020204" pitchFamily="50" charset="0"/>
              </a:rPr>
              <a:t> in Estonia</a:t>
            </a:r>
            <a:br>
              <a:rPr lang="et-EE" sz="3000" b="1" dirty="0">
                <a:latin typeface="Aino" panose="02000603040504020204" pitchFamily="50" charset="0"/>
              </a:rPr>
            </a:br>
            <a:r>
              <a:rPr lang="et-EE" sz="3000" b="1" dirty="0">
                <a:latin typeface="Aino" panose="02000603040504020204" pitchFamily="50" charset="0"/>
              </a:rPr>
              <a:t>Main </a:t>
            </a:r>
            <a:r>
              <a:rPr lang="et-EE" sz="3000" b="1" dirty="0" err="1">
                <a:latin typeface="Aino" panose="02000603040504020204" pitchFamily="50" charset="0"/>
              </a:rPr>
              <a:t>strenghts</a:t>
            </a:r>
            <a:endParaRPr lang="et-EE" sz="3000" b="1" dirty="0">
              <a:latin typeface="Aino" panose="020006030405040202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6179" y="2048148"/>
            <a:ext cx="10801200" cy="362332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Accessible and quality 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education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Effective healthcare system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High employment rate with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minimal long-term unemployment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High proportion of renewable energy in overall energy consumption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Accessible public services (e-services, digital solutions)</a:t>
            </a:r>
          </a:p>
          <a:p>
            <a:pPr marL="0" indent="0">
              <a:buNone/>
            </a:pPr>
            <a:endParaRPr lang="et-EE" sz="1626" dirty="0">
              <a:latin typeface="+mn-lt"/>
            </a:endParaRPr>
          </a:p>
          <a:p>
            <a:endParaRPr lang="et-EE" sz="1035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4FD5AB-BC5F-4ED4-A837-95DD615850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348" y="4990539"/>
            <a:ext cx="1296717" cy="1296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D680E77-39F4-4ABD-AA81-48D0A4DF127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8033" y="5018664"/>
            <a:ext cx="1303988" cy="12937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C7B918-6DD3-47FD-A524-AC3175DE89B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0897" y="5018665"/>
            <a:ext cx="1296716" cy="12655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9826D8E-46BE-4FD6-9AFA-78FAEDB348B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0771" y="4990539"/>
            <a:ext cx="1303988" cy="13141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F870E08-9BB9-45B9-BD1A-75CBBEBCAE7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6779" y="5013007"/>
            <a:ext cx="1275639" cy="12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97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05" y="702902"/>
            <a:ext cx="8935769" cy="745171"/>
          </a:xfrm>
        </p:spPr>
        <p:txBody>
          <a:bodyPr>
            <a:noAutofit/>
          </a:bodyPr>
          <a:lstStyle/>
          <a:p>
            <a:r>
              <a:rPr lang="et-EE" sz="3000" b="1" dirty="0">
                <a:latin typeface="Aino" panose="02000603040504020204" pitchFamily="50" charset="0"/>
              </a:rPr>
              <a:t>Agenda 2030 </a:t>
            </a:r>
            <a:r>
              <a:rPr lang="et-EE" sz="3000" b="1" dirty="0" err="1">
                <a:latin typeface="Aino" panose="02000603040504020204" pitchFamily="50" charset="0"/>
              </a:rPr>
              <a:t>implementation</a:t>
            </a:r>
            <a:r>
              <a:rPr lang="et-EE" sz="3000" b="1" dirty="0">
                <a:latin typeface="Aino" panose="02000603040504020204" pitchFamily="50" charset="0"/>
              </a:rPr>
              <a:t> in Estonia</a:t>
            </a:r>
            <a:br>
              <a:rPr lang="et-EE" sz="3000" b="1" dirty="0">
                <a:latin typeface="Aino" panose="02000603040504020204" pitchFamily="50" charset="0"/>
              </a:rPr>
            </a:br>
            <a:r>
              <a:rPr lang="et-EE" sz="3000" b="1" dirty="0">
                <a:latin typeface="Aino" panose="02000603040504020204" pitchFamily="50" charset="0"/>
              </a:rPr>
              <a:t>Main </a:t>
            </a:r>
            <a:r>
              <a:rPr lang="et-EE" sz="3000" b="1" dirty="0" err="1">
                <a:latin typeface="Aino" panose="02000603040504020204" pitchFamily="50" charset="0"/>
              </a:rPr>
              <a:t>challenges</a:t>
            </a:r>
            <a:endParaRPr lang="et-EE" sz="3000" b="1" dirty="0">
              <a:latin typeface="Aino" panose="0200060304050402020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7564" y="1688108"/>
            <a:ext cx="10801200" cy="362332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Resource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efficiency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waste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management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recycling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Greenhouse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gas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emissions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Energy 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efficiency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Biodiversity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Gender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equality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  (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gender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pay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t-EE" sz="2400" dirty="0" err="1">
                <a:solidFill>
                  <a:schemeClr val="accent1">
                    <a:lumMod val="50000"/>
                  </a:schemeClr>
                </a:solidFill>
              </a:rPr>
              <a:t>gap</a:t>
            </a: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</a:rPr>
              <a:t>isk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of poverty for women and disabled people, including families with disabled children</a:t>
            </a:r>
            <a:endParaRPr lang="et-E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t-EE" sz="1626" dirty="0">
              <a:latin typeface="+mn-lt"/>
            </a:endParaRPr>
          </a:p>
          <a:p>
            <a:endParaRPr lang="et-EE" sz="1035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E4FD5AB-BC5F-4ED4-A837-95DD615850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6213" y="5045122"/>
            <a:ext cx="1228727" cy="1228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7EC9F70-C821-4D1C-BDAF-27DE506382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1567" y="5015966"/>
            <a:ext cx="1228724" cy="1219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4F6C79-D61C-4ED7-9532-79291491915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4061" y="5039859"/>
            <a:ext cx="1228724" cy="1228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7F287D-FBE6-46A4-BB99-5DE167582F1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8368" y="5063108"/>
            <a:ext cx="1230428" cy="1210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DCD596-3DF1-461F-993E-4FF6160805A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44098" y="5045122"/>
            <a:ext cx="1228724" cy="1209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8306C0-78D1-45BE-ADA7-BC40131118F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51144" y="5015353"/>
            <a:ext cx="1215335" cy="123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075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481" y="1165547"/>
            <a:ext cx="3972405" cy="454484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F816B05-4BEB-48DF-B8D0-E5131F8A8AD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5982574" y="215153"/>
            <a:ext cx="4895823" cy="635217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A0F9EF-9648-4ABC-8370-C34A7D671CB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364" y="215154"/>
            <a:ext cx="4562062" cy="64022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97BFBB3B-24E3-409D-A441-DCAF17B673D1}"/>
              </a:ext>
            </a:extLst>
          </p:cNvPr>
          <p:cNvSpPr/>
          <p:nvPr/>
        </p:nvSpPr>
        <p:spPr>
          <a:xfrm>
            <a:off x="8081798" y="3771171"/>
            <a:ext cx="2542364" cy="310733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t-EE" sz="3188"/>
          </a:p>
        </p:txBody>
      </p:sp>
    </p:spTree>
    <p:extLst>
      <p:ext uri="{BB962C8B-B14F-4D97-AF65-F5344CB8AC3E}">
        <p14:creationId xmlns:p14="http://schemas.microsoft.com/office/powerpoint/2010/main" xmlns="" val="367550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F8381-A17C-473C-8F4D-473E16F4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t-E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7A1FB02-2E6F-4010-80C2-4A50F3935E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217744" y="752004"/>
            <a:ext cx="9716823" cy="4747151"/>
          </a:xfrm>
        </p:spPr>
      </p:pic>
    </p:spTree>
    <p:extLst>
      <p:ext uri="{BB962C8B-B14F-4D97-AF65-F5344CB8AC3E}">
        <p14:creationId xmlns:p14="http://schemas.microsoft.com/office/powerpoint/2010/main" xmlns="" val="272107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2A844FE-87BB-478F-A7FC-0C7273354D9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/>
          <a:stretch/>
        </p:blipFill>
        <p:spPr>
          <a:xfrm>
            <a:off x="4996036" y="134965"/>
            <a:ext cx="6429730" cy="6697635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0FD586-E0FA-41EC-A18E-13F92BFBF726}"/>
              </a:ext>
            </a:extLst>
          </p:cNvPr>
          <p:cNvSpPr txBox="1"/>
          <p:nvPr/>
        </p:nvSpPr>
        <p:spPr>
          <a:xfrm>
            <a:off x="531540" y="262421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Every country has challenges in achieving the SDGs</a:t>
            </a:r>
          </a:p>
        </p:txBody>
      </p:sp>
    </p:spTree>
    <p:extLst>
      <p:ext uri="{BB962C8B-B14F-4D97-AF65-F5344CB8AC3E}">
        <p14:creationId xmlns:p14="http://schemas.microsoft.com/office/powerpoint/2010/main" xmlns="" val="3075987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l.vis.id_esitlus_2018">
  <a:themeElements>
    <a:clrScheme name="val.vis.id 2.0">
      <a:dk1>
        <a:srgbClr val="000000"/>
      </a:dk1>
      <a:lt1>
        <a:srgbClr val="FFFFFF"/>
      </a:lt1>
      <a:dk2>
        <a:srgbClr val="003087"/>
      </a:dk2>
      <a:lt2>
        <a:srgbClr val="FFFFFF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E76000"/>
      </a:accent5>
      <a:accent6>
        <a:srgbClr val="B9D9EB"/>
      </a:accent6>
      <a:hlink>
        <a:srgbClr val="97999B"/>
      </a:hlink>
      <a:folHlink>
        <a:srgbClr val="F0A321"/>
      </a:folHlink>
    </a:clrScheme>
    <a:fontScheme name="Valitsusasutused">
      <a:majorFont>
        <a:latin typeface="Roboto Condensed Light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45548E98-0DEC-499A-9B80-D145D6F0AEBB}" vid="{B1BC2711-E87D-495A-AC57-9DEF9459DF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esitlusslaidid_2.0_RK_ENG</Template>
  <TotalTime>149</TotalTime>
  <Words>254</Words>
  <Application>Microsoft Office PowerPoint</Application>
  <PresentationFormat>Произвольный</PresentationFormat>
  <Paragraphs>61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val.vis.id_esitlus_2018</vt:lpstr>
      <vt:lpstr>Realities and Challenges of Estonian Strategies  for Achieving Sustainable Development Goals </vt:lpstr>
      <vt:lpstr>Слайд 2</vt:lpstr>
      <vt:lpstr>Strategic framework for Sustainable Development in Estonia</vt:lpstr>
      <vt:lpstr>UN High Level Political Forum on Sustainable Development  Voluntary National Reviews  Estonia 2016 2020</vt:lpstr>
      <vt:lpstr>Agenda 2030 implementation in Estonia Main strenghts</vt:lpstr>
      <vt:lpstr>Agenda 2030 implementation in Estonia Main challenges</vt:lpstr>
      <vt:lpstr>Слайд 7</vt:lpstr>
      <vt:lpstr>Слайд 8</vt:lpstr>
      <vt:lpstr>Слайд 9</vt:lpstr>
      <vt:lpstr>Strateegia „Eesti 2035“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Eili Lepik</dc:creator>
  <cp:lastModifiedBy>Basil Golikov</cp:lastModifiedBy>
  <cp:revision>27</cp:revision>
  <dcterms:created xsi:type="dcterms:W3CDTF">2021-08-19T06:05:34Z</dcterms:created>
  <dcterms:modified xsi:type="dcterms:W3CDTF">2022-07-31T16:15:19Z</dcterms:modified>
</cp:coreProperties>
</file>