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olors10.xml" ContentType="application/vnd.ms-office.chartcolorstyle+xml"/>
  <Override PartName="/ppt/charts/style9.xml" ContentType="application/vnd.ms-office.chartstyle+xml"/>
  <Override PartName="/ppt/charts/style7.xml" ContentType="application/vnd.ms-office.chartstyl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charts/colors7.xml" ContentType="application/vnd.ms-office.chartcolor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23"/>
  </p:notesMasterIdLst>
  <p:handoutMasterIdLst>
    <p:handoutMasterId r:id="rId24"/>
  </p:handoutMasterIdLst>
  <p:sldIdLst>
    <p:sldId id="256" r:id="rId5"/>
    <p:sldId id="332" r:id="rId6"/>
    <p:sldId id="331" r:id="rId7"/>
    <p:sldId id="333" r:id="rId8"/>
    <p:sldId id="334" r:id="rId9"/>
    <p:sldId id="291" r:id="rId10"/>
    <p:sldId id="313" r:id="rId11"/>
    <p:sldId id="315" r:id="rId12"/>
    <p:sldId id="314" r:id="rId13"/>
    <p:sldId id="319" r:id="rId14"/>
    <p:sldId id="322" r:id="rId15"/>
    <p:sldId id="323" r:id="rId16"/>
    <p:sldId id="324" r:id="rId17"/>
    <p:sldId id="326" r:id="rId18"/>
    <p:sldId id="325" r:id="rId19"/>
    <p:sldId id="328" r:id="rId20"/>
    <p:sldId id="335" r:id="rId21"/>
    <p:sldId id="310" r:id="rId22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4250"/>
    <a:srgbClr val="E30613"/>
    <a:srgbClr val="003DA5"/>
    <a:srgbClr val="E2231A"/>
    <a:srgbClr val="005596"/>
    <a:srgbClr val="D1D2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E0B85-EFD0-45E0-9FD4-77D5BFA44DB2}" v="7" dt="2021-08-28T06:22:41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91"/>
    <p:restoredTop sz="69579"/>
  </p:normalViewPr>
  <p:slideViewPr>
    <p:cSldViewPr>
      <p:cViewPr>
        <p:scale>
          <a:sx n="61" d="100"/>
          <a:sy n="61" d="100"/>
        </p:scale>
        <p:origin x="-185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4152" y="200"/>
      </p:cViewPr>
      <p:guideLst>
        <p:guide orient="horz" pos="3131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żyna PULAWSKA" userId="026b8147-7a19-416e-8af6-7ad17a13f66c" providerId="ADAL" clId="{942E0B85-EFD0-45E0-9FD4-77D5BFA44DB2}"/>
    <pc:docChg chg="undo custSel addSld delSld modSld sldOrd">
      <pc:chgData name="Grażyna PULAWSKA" userId="026b8147-7a19-416e-8af6-7ad17a13f66c" providerId="ADAL" clId="{942E0B85-EFD0-45E0-9FD4-77D5BFA44DB2}" dt="2021-08-28T07:06:14.685" v="1325" actId="20577"/>
      <pc:docMkLst>
        <pc:docMk/>
      </pc:docMkLst>
      <pc:sldChg chg="modSp mod">
        <pc:chgData name="Grażyna PULAWSKA" userId="026b8147-7a19-416e-8af6-7ad17a13f66c" providerId="ADAL" clId="{942E0B85-EFD0-45E0-9FD4-77D5BFA44DB2}" dt="2021-08-28T06:08:10.709" v="807" actId="20577"/>
        <pc:sldMkLst>
          <pc:docMk/>
          <pc:sldMk cId="1981576933" sldId="256"/>
        </pc:sldMkLst>
        <pc:spChg chg="mod">
          <ac:chgData name="Grażyna PULAWSKA" userId="026b8147-7a19-416e-8af6-7ad17a13f66c" providerId="ADAL" clId="{942E0B85-EFD0-45E0-9FD4-77D5BFA44DB2}" dt="2021-08-28T06:07:48.229" v="793" actId="6549"/>
          <ac:spMkLst>
            <pc:docMk/>
            <pc:sldMk cId="1981576933" sldId="256"/>
            <ac:spMk id="3" creationId="{00000000-0000-0000-0000-000000000000}"/>
          </ac:spMkLst>
        </pc:spChg>
        <pc:spChg chg="mod">
          <ac:chgData name="Grażyna PULAWSKA" userId="026b8147-7a19-416e-8af6-7ad17a13f66c" providerId="ADAL" clId="{942E0B85-EFD0-45E0-9FD4-77D5BFA44DB2}" dt="2021-08-28T06:08:10.709" v="807" actId="20577"/>
          <ac:spMkLst>
            <pc:docMk/>
            <pc:sldMk cId="1981576933" sldId="256"/>
            <ac:spMk id="6" creationId="{8BE6FF5F-9074-A24C-9CA5-AAA284D595E9}"/>
          </ac:spMkLst>
        </pc:spChg>
      </pc:sldChg>
      <pc:sldChg chg="del">
        <pc:chgData name="Grażyna PULAWSKA" userId="026b8147-7a19-416e-8af6-7ad17a13f66c" providerId="ADAL" clId="{942E0B85-EFD0-45E0-9FD4-77D5BFA44DB2}" dt="2021-08-28T06:24:35.947" v="1100" actId="47"/>
        <pc:sldMkLst>
          <pc:docMk/>
          <pc:sldMk cId="3223866481" sldId="289"/>
        </pc:sldMkLst>
      </pc:sldChg>
      <pc:sldChg chg="del">
        <pc:chgData name="Grażyna PULAWSKA" userId="026b8147-7a19-416e-8af6-7ad17a13f66c" providerId="ADAL" clId="{942E0B85-EFD0-45E0-9FD4-77D5BFA44DB2}" dt="2021-08-28T06:24:31.662" v="1099" actId="47"/>
        <pc:sldMkLst>
          <pc:docMk/>
          <pc:sldMk cId="374137297" sldId="292"/>
        </pc:sldMkLst>
      </pc:sldChg>
      <pc:sldChg chg="del">
        <pc:chgData name="Grażyna PULAWSKA" userId="026b8147-7a19-416e-8af6-7ad17a13f66c" providerId="ADAL" clId="{942E0B85-EFD0-45E0-9FD4-77D5BFA44DB2}" dt="2021-08-28T06:13:37.468" v="871" actId="2696"/>
        <pc:sldMkLst>
          <pc:docMk/>
          <pc:sldMk cId="66759336" sldId="293"/>
        </pc:sldMkLst>
      </pc:sldChg>
      <pc:sldChg chg="modSp mod">
        <pc:chgData name="Grażyna PULAWSKA" userId="026b8147-7a19-416e-8af6-7ad17a13f66c" providerId="ADAL" clId="{942E0B85-EFD0-45E0-9FD4-77D5BFA44DB2}" dt="2021-08-28T07:05:55.443" v="1315" actId="1076"/>
        <pc:sldMkLst>
          <pc:docMk/>
          <pc:sldMk cId="3273338592" sldId="310"/>
        </pc:sldMkLst>
        <pc:spChg chg="mod">
          <ac:chgData name="Grażyna PULAWSKA" userId="026b8147-7a19-416e-8af6-7ad17a13f66c" providerId="ADAL" clId="{942E0B85-EFD0-45E0-9FD4-77D5BFA44DB2}" dt="2021-08-28T07:05:55.443" v="1315" actId="1076"/>
          <ac:spMkLst>
            <pc:docMk/>
            <pc:sldMk cId="3273338592" sldId="310"/>
            <ac:spMk id="6" creationId="{8BE6FF5F-9074-A24C-9CA5-AAA284D595E9}"/>
          </ac:spMkLst>
        </pc:spChg>
      </pc:sldChg>
      <pc:sldChg chg="del">
        <pc:chgData name="Grażyna PULAWSKA" userId="026b8147-7a19-416e-8af6-7ad17a13f66c" providerId="ADAL" clId="{942E0B85-EFD0-45E0-9FD4-77D5BFA44DB2}" dt="2021-08-28T07:06:02.053" v="1316" actId="47"/>
        <pc:sldMkLst>
          <pc:docMk/>
          <pc:sldMk cId="1821660836" sldId="327"/>
        </pc:sldMkLst>
      </pc:sldChg>
      <pc:sldChg chg="del">
        <pc:chgData name="Grażyna PULAWSKA" userId="026b8147-7a19-416e-8af6-7ad17a13f66c" providerId="ADAL" clId="{942E0B85-EFD0-45E0-9FD4-77D5BFA44DB2}" dt="2021-08-28T06:25:50.762" v="1101" actId="47"/>
        <pc:sldMkLst>
          <pc:docMk/>
          <pc:sldMk cId="3850288356" sldId="329"/>
        </pc:sldMkLst>
      </pc:sldChg>
      <pc:sldChg chg="del">
        <pc:chgData name="Grażyna PULAWSKA" userId="026b8147-7a19-416e-8af6-7ad17a13f66c" providerId="ADAL" clId="{942E0B85-EFD0-45E0-9FD4-77D5BFA44DB2}" dt="2021-08-28T06:25:57.031" v="1102" actId="47"/>
        <pc:sldMkLst>
          <pc:docMk/>
          <pc:sldMk cId="3672781573" sldId="330"/>
        </pc:sldMkLst>
      </pc:sldChg>
      <pc:sldChg chg="addSp modSp new mod">
        <pc:chgData name="Grażyna PULAWSKA" userId="026b8147-7a19-416e-8af6-7ad17a13f66c" providerId="ADAL" clId="{942E0B85-EFD0-45E0-9FD4-77D5BFA44DB2}" dt="2021-08-28T06:06:08.145" v="752" actId="1035"/>
        <pc:sldMkLst>
          <pc:docMk/>
          <pc:sldMk cId="1834879488" sldId="331"/>
        </pc:sldMkLst>
        <pc:spChg chg="add mod">
          <ac:chgData name="Grażyna PULAWSKA" userId="026b8147-7a19-416e-8af6-7ad17a13f66c" providerId="ADAL" clId="{942E0B85-EFD0-45E0-9FD4-77D5BFA44DB2}" dt="2021-08-28T06:05:59.360" v="747" actId="14100"/>
          <ac:spMkLst>
            <pc:docMk/>
            <pc:sldMk cId="1834879488" sldId="331"/>
            <ac:spMk id="5" creationId="{BD8A3150-A8D6-4ABE-B39A-5C55D61A9F5C}"/>
          </ac:spMkLst>
        </pc:spChg>
        <pc:spChg chg="add mod">
          <ac:chgData name="Grażyna PULAWSKA" userId="026b8147-7a19-416e-8af6-7ad17a13f66c" providerId="ADAL" clId="{942E0B85-EFD0-45E0-9FD4-77D5BFA44DB2}" dt="2021-08-28T06:06:08.145" v="752" actId="1035"/>
          <ac:spMkLst>
            <pc:docMk/>
            <pc:sldMk cId="1834879488" sldId="331"/>
            <ac:spMk id="6" creationId="{E35CD1A6-EC33-4F30-9C9D-CE61294078E8}"/>
          </ac:spMkLst>
        </pc:spChg>
        <pc:picChg chg="add mod modCrop">
          <ac:chgData name="Grażyna PULAWSKA" userId="026b8147-7a19-416e-8af6-7ad17a13f66c" providerId="ADAL" clId="{942E0B85-EFD0-45E0-9FD4-77D5BFA44DB2}" dt="2021-08-28T05:56:13.747" v="325" actId="1038"/>
          <ac:picMkLst>
            <pc:docMk/>
            <pc:sldMk cId="1834879488" sldId="331"/>
            <ac:picMk id="4" creationId="{DF4DA87B-27D9-4E79-8F1C-590E58C15808}"/>
          </ac:picMkLst>
        </pc:picChg>
      </pc:sldChg>
      <pc:sldChg chg="addSp modSp new mod">
        <pc:chgData name="Grażyna PULAWSKA" userId="026b8147-7a19-416e-8af6-7ad17a13f66c" providerId="ADAL" clId="{942E0B85-EFD0-45E0-9FD4-77D5BFA44DB2}" dt="2021-08-28T07:06:14.685" v="1325" actId="20577"/>
        <pc:sldMkLst>
          <pc:docMk/>
          <pc:sldMk cId="1360875969" sldId="332"/>
        </pc:sldMkLst>
        <pc:spChg chg="add mod">
          <ac:chgData name="Grażyna PULAWSKA" userId="026b8147-7a19-416e-8af6-7ad17a13f66c" providerId="ADAL" clId="{942E0B85-EFD0-45E0-9FD4-77D5BFA44DB2}" dt="2021-08-28T06:06:56.886" v="755" actId="1076"/>
          <ac:spMkLst>
            <pc:docMk/>
            <pc:sldMk cId="1360875969" sldId="332"/>
            <ac:spMk id="3" creationId="{F0189824-725F-4CD5-BB38-DCEA7CB63476}"/>
          </ac:spMkLst>
        </pc:spChg>
        <pc:spChg chg="add mod">
          <ac:chgData name="Grażyna PULAWSKA" userId="026b8147-7a19-416e-8af6-7ad17a13f66c" providerId="ADAL" clId="{942E0B85-EFD0-45E0-9FD4-77D5BFA44DB2}" dt="2021-08-28T07:06:14.685" v="1325" actId="20577"/>
          <ac:spMkLst>
            <pc:docMk/>
            <pc:sldMk cId="1360875969" sldId="332"/>
            <ac:spMk id="4" creationId="{541E6DC1-A99A-432D-A5B9-E25EC5F7F53B}"/>
          </ac:spMkLst>
        </pc:spChg>
        <pc:picChg chg="add mod">
          <ac:chgData name="Grażyna PULAWSKA" userId="026b8147-7a19-416e-8af6-7ad17a13f66c" providerId="ADAL" clId="{942E0B85-EFD0-45E0-9FD4-77D5BFA44DB2}" dt="2021-08-28T06:13:02.414" v="870" actId="14861"/>
          <ac:picMkLst>
            <pc:docMk/>
            <pc:sldMk cId="1360875969" sldId="332"/>
            <ac:picMk id="6" creationId="{3B6F6040-76C8-4321-929D-E2104FA6B278}"/>
          </ac:picMkLst>
        </pc:picChg>
      </pc:sldChg>
      <pc:sldChg chg="addSp delSp modSp add mod modClrScheme chgLayout">
        <pc:chgData name="Grażyna PULAWSKA" userId="026b8147-7a19-416e-8af6-7ad17a13f66c" providerId="ADAL" clId="{942E0B85-EFD0-45E0-9FD4-77D5BFA44DB2}" dt="2021-08-28T06:21:14.334" v="997" actId="255"/>
        <pc:sldMkLst>
          <pc:docMk/>
          <pc:sldMk cId="3096552536" sldId="333"/>
        </pc:sldMkLst>
        <pc:spChg chg="mod ord">
          <ac:chgData name="Grażyna PULAWSKA" userId="026b8147-7a19-416e-8af6-7ad17a13f66c" providerId="ADAL" clId="{942E0B85-EFD0-45E0-9FD4-77D5BFA44DB2}" dt="2021-08-28T06:16:19.276" v="902" actId="26606"/>
          <ac:spMkLst>
            <pc:docMk/>
            <pc:sldMk cId="3096552536" sldId="333"/>
            <ac:spMk id="2" creationId="{386C8006-3F03-4E67-8113-384F48D8735C}"/>
          </ac:spMkLst>
        </pc:spChg>
        <pc:spChg chg="mod ord">
          <ac:chgData name="Grażyna PULAWSKA" userId="026b8147-7a19-416e-8af6-7ad17a13f66c" providerId="ADAL" clId="{942E0B85-EFD0-45E0-9FD4-77D5BFA44DB2}" dt="2021-08-28T06:20:51.671" v="996" actId="6549"/>
          <ac:spMkLst>
            <pc:docMk/>
            <pc:sldMk cId="3096552536" sldId="333"/>
            <ac:spMk id="5" creationId="{BD8A3150-A8D6-4ABE-B39A-5C55D61A9F5C}"/>
          </ac:spMkLst>
        </pc:spChg>
        <pc:spChg chg="mod">
          <ac:chgData name="Grażyna PULAWSKA" userId="026b8147-7a19-416e-8af6-7ad17a13f66c" providerId="ADAL" clId="{942E0B85-EFD0-45E0-9FD4-77D5BFA44DB2}" dt="2021-08-28T06:21:14.334" v="997" actId="255"/>
          <ac:spMkLst>
            <pc:docMk/>
            <pc:sldMk cId="3096552536" sldId="333"/>
            <ac:spMk id="6" creationId="{E35CD1A6-EC33-4F30-9C9D-CE61294078E8}"/>
          </ac:spMkLst>
        </pc:spChg>
        <pc:picChg chg="del mod">
          <ac:chgData name="Grażyna PULAWSKA" userId="026b8147-7a19-416e-8af6-7ad17a13f66c" providerId="ADAL" clId="{942E0B85-EFD0-45E0-9FD4-77D5BFA44DB2}" dt="2021-08-28T06:16:04.252" v="897" actId="478"/>
          <ac:picMkLst>
            <pc:docMk/>
            <pc:sldMk cId="3096552536" sldId="333"/>
            <ac:picMk id="4" creationId="{DF4DA87B-27D9-4E79-8F1C-590E58C15808}"/>
          </ac:picMkLst>
        </pc:picChg>
        <pc:picChg chg="add mod">
          <ac:chgData name="Grażyna PULAWSKA" userId="026b8147-7a19-416e-8af6-7ad17a13f66c" providerId="ADAL" clId="{942E0B85-EFD0-45E0-9FD4-77D5BFA44DB2}" dt="2021-08-28T06:20:40.993" v="993" actId="14100"/>
          <ac:picMkLst>
            <pc:docMk/>
            <pc:sldMk cId="3096552536" sldId="333"/>
            <ac:picMk id="7" creationId="{B92830F9-633E-4EE4-A29B-9FD276946D55}"/>
          </ac:picMkLst>
        </pc:picChg>
      </pc:sldChg>
      <pc:sldChg chg="addSp delSp modSp add mod ord">
        <pc:chgData name="Grażyna PULAWSKA" userId="026b8147-7a19-416e-8af6-7ad17a13f66c" providerId="ADAL" clId="{942E0B85-EFD0-45E0-9FD4-77D5BFA44DB2}" dt="2021-08-28T06:24:27.434" v="1098" actId="113"/>
        <pc:sldMkLst>
          <pc:docMk/>
          <pc:sldMk cId="1266166404" sldId="334"/>
        </pc:sldMkLst>
        <pc:spChg chg="mod">
          <ac:chgData name="Grażyna PULAWSKA" userId="026b8147-7a19-416e-8af6-7ad17a13f66c" providerId="ADAL" clId="{942E0B85-EFD0-45E0-9FD4-77D5BFA44DB2}" dt="2021-08-28T06:23:07.086" v="1060" actId="20577"/>
          <ac:spMkLst>
            <pc:docMk/>
            <pc:sldMk cId="1266166404" sldId="334"/>
            <ac:spMk id="3" creationId="{F0189824-725F-4CD5-BB38-DCEA7CB63476}"/>
          </ac:spMkLst>
        </pc:spChg>
        <pc:spChg chg="del mod">
          <ac:chgData name="Grażyna PULAWSKA" userId="026b8147-7a19-416e-8af6-7ad17a13f66c" providerId="ADAL" clId="{942E0B85-EFD0-45E0-9FD4-77D5BFA44DB2}" dt="2021-08-28T06:22:01.379" v="1004" actId="478"/>
          <ac:spMkLst>
            <pc:docMk/>
            <pc:sldMk cId="1266166404" sldId="334"/>
            <ac:spMk id="4" creationId="{541E6DC1-A99A-432D-A5B9-E25EC5F7F53B}"/>
          </ac:spMkLst>
        </pc:spChg>
        <pc:spChg chg="add mod">
          <ac:chgData name="Grażyna PULAWSKA" userId="026b8147-7a19-416e-8af6-7ad17a13f66c" providerId="ADAL" clId="{942E0B85-EFD0-45E0-9FD4-77D5BFA44DB2}" dt="2021-08-28T06:24:27.434" v="1098" actId="113"/>
          <ac:spMkLst>
            <pc:docMk/>
            <pc:sldMk cId="1266166404" sldId="334"/>
            <ac:spMk id="5" creationId="{54A7EAA4-CD6A-42BA-80CC-495BEEF931C1}"/>
          </ac:spMkLst>
        </pc:spChg>
        <pc:picChg chg="mod">
          <ac:chgData name="Grażyna PULAWSKA" userId="026b8147-7a19-416e-8af6-7ad17a13f66c" providerId="ADAL" clId="{942E0B85-EFD0-45E0-9FD4-77D5BFA44DB2}" dt="2021-08-28T06:22:11.588" v="1041" actId="1038"/>
          <ac:picMkLst>
            <pc:docMk/>
            <pc:sldMk cId="1266166404" sldId="334"/>
            <ac:picMk id="6" creationId="{3B6F6040-76C8-4321-929D-E2104FA6B278}"/>
          </ac:picMkLst>
        </pc:picChg>
      </pc:sldChg>
      <pc:sldChg chg="modSp add mod">
        <pc:chgData name="Grażyna PULAWSKA" userId="026b8147-7a19-416e-8af6-7ad17a13f66c" providerId="ADAL" clId="{942E0B85-EFD0-45E0-9FD4-77D5BFA44DB2}" dt="2021-08-28T07:05:01.267" v="1270" actId="114"/>
        <pc:sldMkLst>
          <pc:docMk/>
          <pc:sldMk cId="3925819115" sldId="335"/>
        </pc:sldMkLst>
        <pc:spChg chg="mod">
          <ac:chgData name="Grażyna PULAWSKA" userId="026b8147-7a19-416e-8af6-7ad17a13f66c" providerId="ADAL" clId="{942E0B85-EFD0-45E0-9FD4-77D5BFA44DB2}" dt="2021-08-28T07:03:41.786" v="1240" actId="6549"/>
          <ac:spMkLst>
            <pc:docMk/>
            <pc:sldMk cId="3925819115" sldId="335"/>
            <ac:spMk id="2" creationId="{A306D599-411A-4A56-AAFE-99D7EA5145B0}"/>
          </ac:spMkLst>
        </pc:spChg>
        <pc:spChg chg="mod">
          <ac:chgData name="Grażyna PULAWSKA" userId="026b8147-7a19-416e-8af6-7ad17a13f66c" providerId="ADAL" clId="{942E0B85-EFD0-45E0-9FD4-77D5BFA44DB2}" dt="2021-08-28T07:05:01.267" v="1270" actId="114"/>
          <ac:spMkLst>
            <pc:docMk/>
            <pc:sldMk cId="3925819115" sldId="335"/>
            <ac:spMk id="3" creationId="{79DBEBCB-C50E-45F1-AF80-7A2F1FFBFDF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doraalmassy\Desktop\Plastic%20projects%20overview_May15_analysis_updated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\\Users\doraalmassy\Desktop\Plastic%20projects%20overview_May15_analysi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doraalmassy\Desktop\SCP%20study\Plastic%20projects%20overview_May15_analysis_updated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Users\doraalmassy\Desktop\SCP%20study\Plastic%20projects%20overview_May15_analysis_updated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Users\doraalmassy\Desktop\SCP%20study\Plastic%20projects%20overview_May15_analysis_updated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Users\doraalmassy\Desktop\SCP%20study\Plastic%20projects%20overview_May15_analysis_updated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Users\doraalmassy\Desktop\SCP%20study\Plastic%20projects%20overview_May15_analysis_updated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Users\doraalmassy\Desktop\SCP%20study\Plastic%20projects%20overview_May15_analysis_updated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\\Users\doraalmassy\Desktop\SCP%20study\Plastic%20projects%20overview_May15_analysis_updated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\\Users\doraalmassy\Desktop\SCP%20study_%20Questionnaire%20on%20drivers%20and%20barriers%20for%20the%20reduction%20of%20single-use%20plastics_analysis_Do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Consolidated!$AA$118</c:f>
              <c:strCache>
                <c:ptCount val="1"/>
                <c:pt idx="0">
                  <c:v> Asia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Consolidated!$AB$117:$AF$117</c:f>
              <c:strCache>
                <c:ptCount val="5"/>
                <c:pt idx="0">
                  <c:v>Recovery</c:v>
                </c:pt>
                <c:pt idx="1">
                  <c:v>Collection</c:v>
                </c:pt>
                <c:pt idx="2">
                  <c:v>Material recycling</c:v>
                </c:pt>
                <c:pt idx="3">
                  <c:v>Reuse</c:v>
                </c:pt>
                <c:pt idx="4">
                  <c:v>Reduction of use</c:v>
                </c:pt>
              </c:strCache>
            </c:strRef>
          </c:cat>
          <c:val>
            <c:numRef>
              <c:f>Consolidated!$AB$118:$AF$118</c:f>
              <c:numCache>
                <c:formatCode>0.0%</c:formatCode>
                <c:ptCount val="5"/>
                <c:pt idx="0">
                  <c:v>0.1153846153846154</c:v>
                </c:pt>
                <c:pt idx="1">
                  <c:v>0.34615384615384626</c:v>
                </c:pt>
                <c:pt idx="2">
                  <c:v>0.53846153846153844</c:v>
                </c:pt>
                <c:pt idx="3" formatCode="0.00%">
                  <c:v>0.44230769230769246</c:v>
                </c:pt>
                <c:pt idx="4" formatCode="0.00%">
                  <c:v>0.46153846153846162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36-894A-BDEE-6C2CBD50966B}"/>
            </c:ext>
          </c:extLst>
        </c:ser>
        <c:ser>
          <c:idx val="1"/>
          <c:order val="1"/>
          <c:tx>
            <c:strRef>
              <c:f>Consolidated!$AA$119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Consolidated!$AB$117:$AF$117</c:f>
              <c:strCache>
                <c:ptCount val="5"/>
                <c:pt idx="0">
                  <c:v>Recovery</c:v>
                </c:pt>
                <c:pt idx="1">
                  <c:v>Collection</c:v>
                </c:pt>
                <c:pt idx="2">
                  <c:v>Material recycling</c:v>
                </c:pt>
                <c:pt idx="3">
                  <c:v>Reuse</c:v>
                </c:pt>
                <c:pt idx="4">
                  <c:v>Reduction of use</c:v>
                </c:pt>
              </c:strCache>
            </c:strRef>
          </c:cat>
          <c:val>
            <c:numRef>
              <c:f>Consolidated!$AB$119:$AF$119</c:f>
              <c:numCache>
                <c:formatCode>0.0%</c:formatCode>
                <c:ptCount val="5"/>
                <c:pt idx="0">
                  <c:v>0.14814814814814817</c:v>
                </c:pt>
                <c:pt idx="1">
                  <c:v>0.37037037037037046</c:v>
                </c:pt>
                <c:pt idx="2">
                  <c:v>0.48148148148148151</c:v>
                </c:pt>
                <c:pt idx="3">
                  <c:v>0.24074074074074076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36-894A-BDEE-6C2CBD50966B}"/>
            </c:ext>
          </c:extLst>
        </c:ser>
        <c:ser>
          <c:idx val="2"/>
          <c:order val="2"/>
          <c:tx>
            <c:strRef>
              <c:f>Consolidated!$AA$120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Consolidated!$AB$117:$AF$117</c:f>
              <c:strCache>
                <c:ptCount val="5"/>
                <c:pt idx="0">
                  <c:v>Recovery</c:v>
                </c:pt>
                <c:pt idx="1">
                  <c:v>Collection</c:v>
                </c:pt>
                <c:pt idx="2">
                  <c:v>Material recycling</c:v>
                </c:pt>
                <c:pt idx="3">
                  <c:v>Reuse</c:v>
                </c:pt>
                <c:pt idx="4">
                  <c:v>Reduction of use</c:v>
                </c:pt>
              </c:strCache>
            </c:strRef>
          </c:cat>
          <c:val>
            <c:numRef>
              <c:f>Consolidated!$AB$120:$AF$120</c:f>
              <c:numCache>
                <c:formatCode>0.0%</c:formatCode>
                <c:ptCount val="5"/>
                <c:pt idx="0">
                  <c:v>0.13207547169811318</c:v>
                </c:pt>
                <c:pt idx="1">
                  <c:v>0.35849056603773582</c:v>
                </c:pt>
                <c:pt idx="2">
                  <c:v>0.50943396226415083</c:v>
                </c:pt>
                <c:pt idx="3">
                  <c:v>0.33962264150943405</c:v>
                </c:pt>
                <c:pt idx="4">
                  <c:v>0.48113207547169812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36-894A-BDEE-6C2CBD50966B}"/>
            </c:ext>
          </c:extLst>
        </c:ser>
        <c:dLbls/>
        <c:gapWidth val="75"/>
        <c:overlap val="-25"/>
        <c:axId val="159143040"/>
        <c:axId val="159144576"/>
      </c:barChart>
      <c:catAx>
        <c:axId val="1591430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59144576"/>
        <c:crosses val="autoZero"/>
        <c:auto val="1"/>
        <c:lblAlgn val="ctr"/>
        <c:lblOffset val="100"/>
      </c:catAx>
      <c:valAx>
        <c:axId val="1591445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15914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Franklin Gothic Medium" panose="020B0603020102020204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Sheet6!$A$25</c:f>
              <c:strCache>
                <c:ptCount val="1"/>
                <c:pt idx="0">
                  <c:v>To other sectors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Sheet6!$B$24:$F$24</c:f>
              <c:strCache>
                <c:ptCount val="5"/>
                <c:pt idx="0">
                  <c:v>1: Least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5: Most</c:v>
                </c:pt>
              </c:strCache>
            </c:strRef>
          </c:cat>
          <c:val>
            <c:numRef>
              <c:f>Sheet6!$B$25:$F$25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06-9848-A78D-6EB961236E1D}"/>
            </c:ext>
          </c:extLst>
        </c:ser>
        <c:ser>
          <c:idx val="1"/>
          <c:order val="1"/>
          <c:tx>
            <c:strRef>
              <c:f>Sheet6!$A$26</c:f>
              <c:strCache>
                <c:ptCount val="1"/>
                <c:pt idx="0">
                  <c:v>To other cities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Sheet6!$B$24:$F$24</c:f>
              <c:strCache>
                <c:ptCount val="5"/>
                <c:pt idx="0">
                  <c:v>1: Least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5: Most</c:v>
                </c:pt>
              </c:strCache>
            </c:strRef>
          </c:cat>
          <c:val>
            <c:numRef>
              <c:f>Sheet6!$B$26:$F$26</c:f>
              <c:numCache>
                <c:formatCode>General</c:formatCode>
                <c:ptCount val="5"/>
                <c:pt idx="1">
                  <c:v>1</c:v>
                </c:pt>
                <c:pt idx="2">
                  <c:v>0</c:v>
                </c:pt>
                <c:pt idx="3">
                  <c:v>13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06-9848-A78D-6EB961236E1D}"/>
            </c:ext>
          </c:extLst>
        </c:ser>
        <c:ser>
          <c:idx val="2"/>
          <c:order val="2"/>
          <c:tx>
            <c:strRef>
              <c:f>Sheet6!$A$27</c:f>
              <c:strCache>
                <c:ptCount val="1"/>
                <c:pt idx="0">
                  <c:v>To other countries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Sheet6!$B$24:$F$24</c:f>
              <c:strCache>
                <c:ptCount val="5"/>
                <c:pt idx="0">
                  <c:v>1: Least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5: Most</c:v>
                </c:pt>
              </c:strCache>
            </c:strRef>
          </c:cat>
          <c:val>
            <c:numRef>
              <c:f>Sheet6!$B$27:$F$27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13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06-9848-A78D-6EB961236E1D}"/>
            </c:ext>
          </c:extLst>
        </c:ser>
        <c:dLbls/>
        <c:gapWidth val="219"/>
        <c:axId val="175654016"/>
        <c:axId val="175655552"/>
      </c:barChart>
      <c:catAx>
        <c:axId val="1756540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175655552"/>
        <c:crosses val="autoZero"/>
        <c:auto val="1"/>
        <c:lblAlgn val="ctr"/>
        <c:lblOffset val="100"/>
      </c:catAx>
      <c:valAx>
        <c:axId val="175655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17565401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Franklin Gothic Medium" panose="020B0603020102020204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Size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Consolidated!$U$118</c:f>
              <c:strCache>
                <c:ptCount val="1"/>
                <c:pt idx="0">
                  <c:v>Total ASEM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Consolidated!$V$117:$Z$117</c:f>
              <c:strCache>
                <c:ptCount val="5"/>
                <c:pt idx="0">
                  <c:v>Less than 5 </c:v>
                </c:pt>
                <c:pt idx="1">
                  <c:v>5-50 </c:v>
                </c:pt>
                <c:pt idx="2">
                  <c:v>50-500</c:v>
                </c:pt>
                <c:pt idx="3">
                  <c:v>500-5000</c:v>
                </c:pt>
                <c:pt idx="4">
                  <c:v>Above 5000</c:v>
                </c:pt>
              </c:strCache>
            </c:strRef>
          </c:cat>
          <c:val>
            <c:numRef>
              <c:f>Consolidated!$V$118:$Z$118</c:f>
              <c:numCache>
                <c:formatCode>0.0%</c:formatCode>
                <c:ptCount val="5"/>
                <c:pt idx="0">
                  <c:v>0.15094339622641514</c:v>
                </c:pt>
                <c:pt idx="1">
                  <c:v>0.37735849056603782</c:v>
                </c:pt>
                <c:pt idx="2">
                  <c:v>0.17924528301886794</c:v>
                </c:pt>
                <c:pt idx="3">
                  <c:v>8.4905660377358527E-2</c:v>
                </c:pt>
                <c:pt idx="4">
                  <c:v>7.5471698113207544E-2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18-564E-A3B4-12AB4313A639}"/>
            </c:ext>
          </c:extLst>
        </c:ser>
        <c:ser>
          <c:idx val="1"/>
          <c:order val="1"/>
          <c:tx>
            <c:strRef>
              <c:f>Consolidated!$U$119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Consolidated!$V$117:$Z$117</c:f>
              <c:strCache>
                <c:ptCount val="5"/>
                <c:pt idx="0">
                  <c:v>Less than 5 </c:v>
                </c:pt>
                <c:pt idx="1">
                  <c:v>5-50 </c:v>
                </c:pt>
                <c:pt idx="2">
                  <c:v>50-500</c:v>
                </c:pt>
                <c:pt idx="3">
                  <c:v>500-5000</c:v>
                </c:pt>
                <c:pt idx="4">
                  <c:v>Above 5000</c:v>
                </c:pt>
              </c:strCache>
            </c:strRef>
          </c:cat>
          <c:val>
            <c:numRef>
              <c:f>Consolidated!$V$119:$Z$119</c:f>
              <c:numCache>
                <c:formatCode>0.0%</c:formatCode>
                <c:ptCount val="5"/>
                <c:pt idx="0">
                  <c:v>0.1730769230769231</c:v>
                </c:pt>
                <c:pt idx="1">
                  <c:v>0.30769230769230776</c:v>
                </c:pt>
                <c:pt idx="2">
                  <c:v>0.21153846153846159</c:v>
                </c:pt>
                <c:pt idx="3">
                  <c:v>7.6923076923076927E-2</c:v>
                </c:pt>
                <c:pt idx="4">
                  <c:v>9.6153846153846215E-2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18-564E-A3B4-12AB4313A639}"/>
            </c:ext>
          </c:extLst>
        </c:ser>
        <c:ser>
          <c:idx val="2"/>
          <c:order val="2"/>
          <c:tx>
            <c:strRef>
              <c:f>Consolidated!$U$120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Consolidated!$V$117:$Z$117</c:f>
              <c:strCache>
                <c:ptCount val="5"/>
                <c:pt idx="0">
                  <c:v>Less than 5 </c:v>
                </c:pt>
                <c:pt idx="1">
                  <c:v>5-50 </c:v>
                </c:pt>
                <c:pt idx="2">
                  <c:v>50-500</c:v>
                </c:pt>
                <c:pt idx="3">
                  <c:v>500-5000</c:v>
                </c:pt>
                <c:pt idx="4">
                  <c:v>Above 5000</c:v>
                </c:pt>
              </c:strCache>
            </c:strRef>
          </c:cat>
          <c:val>
            <c:numRef>
              <c:f>Consolidated!$V$120:$Z$120</c:f>
              <c:numCache>
                <c:formatCode>0.0%</c:formatCode>
                <c:ptCount val="5"/>
                <c:pt idx="0">
                  <c:v>0.12962962962962959</c:v>
                </c:pt>
                <c:pt idx="1">
                  <c:v>0.44444444444444442</c:v>
                </c:pt>
                <c:pt idx="2">
                  <c:v>0.14814814814814817</c:v>
                </c:pt>
                <c:pt idx="3">
                  <c:v>9.2592592592592629E-2</c:v>
                </c:pt>
                <c:pt idx="4">
                  <c:v>5.5555555555555539E-2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18-564E-A3B4-12AB4313A639}"/>
            </c:ext>
          </c:extLst>
        </c:ser>
        <c:dLbls/>
        <c:gapWidth val="219"/>
        <c:overlap val="-27"/>
        <c:axId val="161098368"/>
        <c:axId val="161104256"/>
      </c:barChart>
      <c:catAx>
        <c:axId val="161098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1104256"/>
        <c:crosses val="autoZero"/>
        <c:auto val="1"/>
        <c:lblAlgn val="ctr"/>
        <c:lblOffset val="100"/>
      </c:catAx>
      <c:valAx>
        <c:axId val="161104256"/>
        <c:scaling>
          <c:orientation val="minMax"/>
        </c:scaling>
        <c:axPos val="l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10983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Scope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Consolidated!$AS$117</c:f>
              <c:strCache>
                <c:ptCount val="1"/>
                <c:pt idx="0">
                  <c:v>Total ASEM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Consolidated!$AT$116:$AX$116</c:f>
              <c:strCache>
                <c:ptCount val="5"/>
                <c:pt idx="0">
                  <c:v>Institutional</c:v>
                </c:pt>
                <c:pt idx="1">
                  <c:v>City</c:v>
                </c:pt>
                <c:pt idx="2">
                  <c:v>Regional</c:v>
                </c:pt>
                <c:pt idx="3">
                  <c:v>National</c:v>
                </c:pt>
                <c:pt idx="4">
                  <c:v>International</c:v>
                </c:pt>
              </c:strCache>
            </c:strRef>
          </c:cat>
          <c:val>
            <c:numRef>
              <c:f>Consolidated!$AT$117:$AX$117</c:f>
              <c:numCache>
                <c:formatCode>0.00%</c:formatCode>
                <c:ptCount val="5"/>
                <c:pt idx="0">
                  <c:v>5.6603773584905662E-2</c:v>
                </c:pt>
                <c:pt idx="1">
                  <c:v>0.29245283018867935</c:v>
                </c:pt>
                <c:pt idx="2">
                  <c:v>7.5471698113207544E-2</c:v>
                </c:pt>
                <c:pt idx="3">
                  <c:v>0.43396226415094352</c:v>
                </c:pt>
                <c:pt idx="4">
                  <c:v>0.14150943396226423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EC-BC42-B31F-B50F7E163D46}"/>
            </c:ext>
          </c:extLst>
        </c:ser>
        <c:ser>
          <c:idx val="1"/>
          <c:order val="1"/>
          <c:tx>
            <c:strRef>
              <c:f>Consolidated!$AS$118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Consolidated!$AT$116:$AX$116</c:f>
              <c:strCache>
                <c:ptCount val="5"/>
                <c:pt idx="0">
                  <c:v>Institutional</c:v>
                </c:pt>
                <c:pt idx="1">
                  <c:v>City</c:v>
                </c:pt>
                <c:pt idx="2">
                  <c:v>Regional</c:v>
                </c:pt>
                <c:pt idx="3">
                  <c:v>National</c:v>
                </c:pt>
                <c:pt idx="4">
                  <c:v>International</c:v>
                </c:pt>
              </c:strCache>
            </c:strRef>
          </c:cat>
          <c:val>
            <c:numRef>
              <c:f>Consolidated!$AT$118:$AX$118</c:f>
              <c:numCache>
                <c:formatCode>0.00%</c:formatCode>
                <c:ptCount val="5"/>
                <c:pt idx="0">
                  <c:v>9.6153846153846215E-2</c:v>
                </c:pt>
                <c:pt idx="1">
                  <c:v>0.38461538461538469</c:v>
                </c:pt>
                <c:pt idx="2">
                  <c:v>9.6153846153846215E-2</c:v>
                </c:pt>
                <c:pt idx="3">
                  <c:v>0.36538461538461553</c:v>
                </c:pt>
                <c:pt idx="4">
                  <c:v>7.6923076923076927E-2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EC-BC42-B31F-B50F7E163D46}"/>
            </c:ext>
          </c:extLst>
        </c:ser>
        <c:ser>
          <c:idx val="2"/>
          <c:order val="2"/>
          <c:tx>
            <c:strRef>
              <c:f>Consolidated!$AS$119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Consolidated!$AT$116:$AX$116</c:f>
              <c:strCache>
                <c:ptCount val="5"/>
                <c:pt idx="0">
                  <c:v>Institutional</c:v>
                </c:pt>
                <c:pt idx="1">
                  <c:v>City</c:v>
                </c:pt>
                <c:pt idx="2">
                  <c:v>Regional</c:v>
                </c:pt>
                <c:pt idx="3">
                  <c:v>National</c:v>
                </c:pt>
                <c:pt idx="4">
                  <c:v>International</c:v>
                </c:pt>
              </c:strCache>
            </c:strRef>
          </c:cat>
          <c:val>
            <c:numRef>
              <c:f>Consolidated!$AT$119:$AX$119</c:f>
              <c:numCache>
                <c:formatCode>0.00%</c:formatCode>
                <c:ptCount val="5"/>
                <c:pt idx="0">
                  <c:v>1.8181818181818184E-2</c:v>
                </c:pt>
                <c:pt idx="1">
                  <c:v>0.2</c:v>
                </c:pt>
                <c:pt idx="2">
                  <c:v>5.4545454545454536E-2</c:v>
                </c:pt>
                <c:pt idx="3">
                  <c:v>0.49090909090909096</c:v>
                </c:pt>
                <c:pt idx="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EC-BC42-B31F-B50F7E163D46}"/>
            </c:ext>
          </c:extLst>
        </c:ser>
        <c:dLbls/>
        <c:gapWidth val="219"/>
        <c:overlap val="-27"/>
        <c:axId val="161227136"/>
        <c:axId val="161228672"/>
      </c:barChart>
      <c:catAx>
        <c:axId val="161227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28672"/>
        <c:crosses val="autoZero"/>
        <c:auto val="1"/>
        <c:lblAlgn val="ctr"/>
        <c:lblOffset val="100"/>
      </c:catAx>
      <c:valAx>
        <c:axId val="161228672"/>
        <c:scaling>
          <c:orientation val="minMax"/>
          <c:max val="0.5"/>
        </c:scaling>
        <c:axPos val="l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271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6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Type of businesses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Consolidated!$K$117:$O$117</c:f>
              <c:strCache>
                <c:ptCount val="5"/>
                <c:pt idx="0">
                  <c:v>Recycling Company</c:v>
                </c:pt>
                <c:pt idx="1">
                  <c:v> Retailer/ Distributor</c:v>
                </c:pt>
                <c:pt idx="2">
                  <c:v>Plastic Industry Company</c:v>
                </c:pt>
                <c:pt idx="3">
                  <c:v>Social enterprise</c:v>
                </c:pt>
                <c:pt idx="4">
                  <c:v>Other businesses</c:v>
                </c:pt>
              </c:strCache>
            </c:strRef>
          </c:cat>
          <c:val>
            <c:numRef>
              <c:f>Consolidated!$K$118:$O$118</c:f>
              <c:numCache>
                <c:formatCode>0%</c:formatCode>
                <c:ptCount val="5"/>
                <c:pt idx="0">
                  <c:v>0.27142857142857146</c:v>
                </c:pt>
                <c:pt idx="1">
                  <c:v>0.24285714285714291</c:v>
                </c:pt>
                <c:pt idx="2">
                  <c:v>0.21428571428571427</c:v>
                </c:pt>
                <c:pt idx="3">
                  <c:v>0.15714285714285717</c:v>
                </c:pt>
                <c:pt idx="4">
                  <c:v>0.1142857142857143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B2-F44D-9FFF-C8D7A5DB584D}"/>
            </c:ext>
          </c:extLst>
        </c:ser>
        <c:dLbls>
          <c:showVal val="1"/>
        </c:dLbls>
        <c:gapWidth val="41"/>
        <c:axId val="161246592"/>
        <c:axId val="161301632"/>
      </c:barChart>
      <c:catAx>
        <c:axId val="161246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01632"/>
        <c:crosses val="autoZero"/>
        <c:auto val="1"/>
        <c:lblAlgn val="ctr"/>
        <c:lblOffset val="100"/>
      </c:catAx>
      <c:valAx>
        <c:axId val="16130163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124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Type of managing organization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1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040-B940-ABF9-9A35BD4BFB80}"/>
              </c:ext>
            </c:extLst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40-B940-ABF9-9A35BD4BFB8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Consolidated!$K$120:$M$120</c:f>
              <c:strCache>
                <c:ptCount val="3"/>
                <c:pt idx="0">
                  <c:v>Businesses </c:v>
                </c:pt>
                <c:pt idx="1">
                  <c:v>NGO/CSO</c:v>
                </c:pt>
                <c:pt idx="2">
                  <c:v>Other</c:v>
                </c:pt>
              </c:strCache>
            </c:strRef>
          </c:cat>
          <c:val>
            <c:numRef>
              <c:f>Consolidated!$K$121:$M$121</c:f>
              <c:numCache>
                <c:formatCode>0.00%</c:formatCode>
                <c:ptCount val="3"/>
                <c:pt idx="0">
                  <c:v>0.66037735849056611</c:v>
                </c:pt>
                <c:pt idx="1">
                  <c:v>0.28301886792452846</c:v>
                </c:pt>
                <c:pt idx="2">
                  <c:v>5.6603773584905662E-2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40-B940-ABF9-9A35BD4BFB80}"/>
            </c:ext>
          </c:extLst>
        </c:ser>
        <c:dLbls>
          <c:showVal val="1"/>
        </c:dLbls>
        <c:gapWidth val="41"/>
        <c:axId val="161353728"/>
        <c:axId val="161355264"/>
      </c:barChart>
      <c:catAx>
        <c:axId val="1613537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55264"/>
        <c:crosses val="autoZero"/>
        <c:auto val="1"/>
        <c:lblAlgn val="ctr"/>
        <c:lblOffset val="100"/>
      </c:catAx>
      <c:valAx>
        <c:axId val="161355264"/>
        <c:scaling>
          <c:orientation val="minMax"/>
          <c:max val="1"/>
        </c:scaling>
        <c:delete val="1"/>
        <c:axPos val="l"/>
        <c:numFmt formatCode="0%" sourceLinked="0"/>
        <c:majorTickMark val="none"/>
        <c:tickLblPos val="none"/>
        <c:crossAx val="1613537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Objectives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Business!$U$82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Business!$V$81:$Z$81</c:f>
              <c:strCache>
                <c:ptCount val="5"/>
                <c:pt idx="0">
                  <c:v>Recovery</c:v>
                </c:pt>
                <c:pt idx="1">
                  <c:v>Collection</c:v>
                </c:pt>
                <c:pt idx="2">
                  <c:v>Material recycling</c:v>
                </c:pt>
                <c:pt idx="3">
                  <c:v>Reuse</c:v>
                </c:pt>
                <c:pt idx="4">
                  <c:v>Reduction of use</c:v>
                </c:pt>
              </c:strCache>
            </c:strRef>
          </c:cat>
          <c:val>
            <c:numRef>
              <c:f>Business!$V$82:$Z$82</c:f>
              <c:numCache>
                <c:formatCode>0.0%</c:formatCode>
                <c:ptCount val="5"/>
                <c:pt idx="0">
                  <c:v>0.11764705882352942</c:v>
                </c:pt>
                <c:pt idx="1">
                  <c:v>0.41176470588235298</c:v>
                </c:pt>
                <c:pt idx="2">
                  <c:v>0.58823529411764697</c:v>
                </c:pt>
                <c:pt idx="3">
                  <c:v>0.47058823529411775</c:v>
                </c:pt>
                <c:pt idx="4">
                  <c:v>0.41176470588235298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4F-7D42-8902-9BBE681A4B0B}"/>
            </c:ext>
          </c:extLst>
        </c:ser>
        <c:ser>
          <c:idx val="1"/>
          <c:order val="1"/>
          <c:tx>
            <c:strRef>
              <c:f>Business!$U$83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Business!$V$81:$Z$81</c:f>
              <c:strCache>
                <c:ptCount val="5"/>
                <c:pt idx="0">
                  <c:v>Recovery</c:v>
                </c:pt>
                <c:pt idx="1">
                  <c:v>Collection</c:v>
                </c:pt>
                <c:pt idx="2">
                  <c:v>Material recycling</c:v>
                </c:pt>
                <c:pt idx="3">
                  <c:v>Reuse</c:v>
                </c:pt>
                <c:pt idx="4">
                  <c:v>Reduction of use</c:v>
                </c:pt>
              </c:strCache>
            </c:strRef>
          </c:cat>
          <c:val>
            <c:numRef>
              <c:f>Business!$V$83:$Z$83</c:f>
              <c:numCache>
                <c:formatCode>0.0%</c:formatCode>
                <c:ptCount val="5"/>
                <c:pt idx="0">
                  <c:v>0.1388888888888889</c:v>
                </c:pt>
                <c:pt idx="1">
                  <c:v>0.3611111111111111</c:v>
                </c:pt>
                <c:pt idx="2">
                  <c:v>0.61111111111111127</c:v>
                </c:pt>
                <c:pt idx="3">
                  <c:v>0.3611111111111111</c:v>
                </c:pt>
                <c:pt idx="4">
                  <c:v>0.4166666666666668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4F-7D42-8902-9BBE681A4B0B}"/>
            </c:ext>
          </c:extLst>
        </c:ser>
        <c:ser>
          <c:idx val="2"/>
          <c:order val="2"/>
          <c:tx>
            <c:strRef>
              <c:f>Business!$U$84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Business!$V$81:$Z$81</c:f>
              <c:strCache>
                <c:ptCount val="5"/>
                <c:pt idx="0">
                  <c:v>Recovery</c:v>
                </c:pt>
                <c:pt idx="1">
                  <c:v>Collection</c:v>
                </c:pt>
                <c:pt idx="2">
                  <c:v>Material recycling</c:v>
                </c:pt>
                <c:pt idx="3">
                  <c:v>Reuse</c:v>
                </c:pt>
                <c:pt idx="4">
                  <c:v>Reduction of use</c:v>
                </c:pt>
              </c:strCache>
            </c:strRef>
          </c:cat>
          <c:val>
            <c:numRef>
              <c:f>Business!$V$84:$Z$84</c:f>
              <c:numCache>
                <c:formatCode>0.0%</c:formatCode>
                <c:ptCount val="5"/>
                <c:pt idx="0">
                  <c:v>0.12857142857142859</c:v>
                </c:pt>
                <c:pt idx="1">
                  <c:v>0.3857142857142859</c:v>
                </c:pt>
                <c:pt idx="2">
                  <c:v>0.60000000000000009</c:v>
                </c:pt>
                <c:pt idx="3" formatCode="0.00%">
                  <c:v>0.41428571428571431</c:v>
                </c:pt>
                <c:pt idx="4" formatCode="0.00%">
                  <c:v>0.41428571428571431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4F-7D42-8902-9BBE681A4B0B}"/>
            </c:ext>
          </c:extLst>
        </c:ser>
        <c:dLbls/>
        <c:gapWidth val="182"/>
        <c:axId val="175429120"/>
        <c:axId val="175430656"/>
      </c:barChart>
      <c:catAx>
        <c:axId val="1754291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0656"/>
        <c:crosses val="autoZero"/>
        <c:auto val="1"/>
        <c:lblAlgn val="ctr"/>
        <c:lblOffset val="100"/>
      </c:catAx>
      <c:valAx>
        <c:axId val="175430656"/>
        <c:scaling>
          <c:orientation val="minMax"/>
          <c:max val="0.6000000000000002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2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Activities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Business!$AC$88</c:f>
              <c:strCache>
                <c:ptCount val="1"/>
                <c:pt idx="0">
                  <c:v>Businesses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strRef>
              <c:f>Business!$AD$87:$AJ$87</c:f>
              <c:strCache>
                <c:ptCount val="7"/>
                <c:pt idx="0">
                  <c:v>Clean-up/remediation</c:v>
                </c:pt>
                <c:pt idx="1">
                  <c:v>Improves plastic waste recycling</c:v>
                </c:pt>
                <c:pt idx="2">
                  <c:v>Improves plastic waste collection</c:v>
                </c:pt>
                <c:pt idx="3">
                  <c:v>Change in product design </c:v>
                </c:pt>
                <c:pt idx="4">
                  <c:v>Trainings</c:v>
                </c:pt>
                <c:pt idx="5">
                  <c:v>Awareness-raising</c:v>
                </c:pt>
                <c:pt idx="6">
                  <c:v>Eliminates plastics</c:v>
                </c:pt>
              </c:strCache>
            </c:strRef>
          </c:cat>
          <c:val>
            <c:numRef>
              <c:f>Business!$AD$88:$AJ$88</c:f>
              <c:numCache>
                <c:formatCode>0.00%</c:formatCode>
                <c:ptCount val="7"/>
                <c:pt idx="0">
                  <c:v>0.15714285714285717</c:v>
                </c:pt>
                <c:pt idx="1">
                  <c:v>0.5428571428571427</c:v>
                </c:pt>
                <c:pt idx="2">
                  <c:v>0.42857142857142855</c:v>
                </c:pt>
                <c:pt idx="3">
                  <c:v>0.5</c:v>
                </c:pt>
                <c:pt idx="4">
                  <c:v>0.30000000000000004</c:v>
                </c:pt>
                <c:pt idx="5">
                  <c:v>0.3857142857142859</c:v>
                </c:pt>
                <c:pt idx="6">
                  <c:v>0.30000000000000004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E2-AF47-BF17-339BA41EDD24}"/>
            </c:ext>
          </c:extLst>
        </c:ser>
        <c:ser>
          <c:idx val="1"/>
          <c:order val="1"/>
          <c:tx>
            <c:strRef>
              <c:f>Business!$AC$89</c:f>
              <c:strCache>
                <c:ptCount val="1"/>
                <c:pt idx="0">
                  <c:v>Other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strRef>
              <c:f>Business!$AD$87:$AJ$87</c:f>
              <c:strCache>
                <c:ptCount val="7"/>
                <c:pt idx="0">
                  <c:v>Clean-up/remediation</c:v>
                </c:pt>
                <c:pt idx="1">
                  <c:v>Improves plastic waste recycling</c:v>
                </c:pt>
                <c:pt idx="2">
                  <c:v>Improves plastic waste collection</c:v>
                </c:pt>
                <c:pt idx="3">
                  <c:v>Change in product design </c:v>
                </c:pt>
                <c:pt idx="4">
                  <c:v>Trainings</c:v>
                </c:pt>
                <c:pt idx="5">
                  <c:v>Awareness-raising</c:v>
                </c:pt>
                <c:pt idx="6">
                  <c:v>Eliminates plastics</c:v>
                </c:pt>
              </c:strCache>
            </c:strRef>
          </c:cat>
          <c:val>
            <c:numRef>
              <c:f>Business!$AD$89:$AJ$89</c:f>
              <c:numCache>
                <c:formatCode>0.00%</c:formatCode>
                <c:ptCount val="7"/>
                <c:pt idx="0">
                  <c:v>0.22222222222222221</c:v>
                </c:pt>
                <c:pt idx="1">
                  <c:v>0.3611111111111111</c:v>
                </c:pt>
                <c:pt idx="2">
                  <c:v>0.3611111111111111</c:v>
                </c:pt>
                <c:pt idx="3">
                  <c:v>0.1944444444444445</c:v>
                </c:pt>
                <c:pt idx="4">
                  <c:v>0.2</c:v>
                </c:pt>
                <c:pt idx="5">
                  <c:v>0.7777777777777779</c:v>
                </c:pt>
                <c:pt idx="6">
                  <c:v>0.55555555555555569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E2-AF47-BF17-339BA41EDD24}"/>
            </c:ext>
          </c:extLst>
        </c:ser>
        <c:dLbls/>
        <c:gapWidth val="219"/>
        <c:axId val="175343104"/>
        <c:axId val="175344640"/>
      </c:barChart>
      <c:catAx>
        <c:axId val="1753431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44640"/>
        <c:crosses val="autoZero"/>
        <c:auto val="1"/>
        <c:lblAlgn val="ctr"/>
        <c:lblOffset val="100"/>
      </c:catAx>
      <c:valAx>
        <c:axId val="175344640"/>
        <c:scaling>
          <c:orientation val="minMax"/>
          <c:max val="0.8"/>
        </c:scaling>
        <c:axPos val="b"/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431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Consolidated!$BO$117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Consolidated!$BP$115:$BV$116</c:f>
              <c:multiLvlStrCache>
                <c:ptCount val="6"/>
                <c:lvl>
                  <c:pt idx="0">
                    <c:v>Product</c:v>
                  </c:pt>
                  <c:pt idx="1">
                    <c:v>Process </c:v>
                  </c:pt>
                  <c:pt idx="2">
                    <c:v>Infrastructural</c:v>
                  </c:pt>
                  <c:pt idx="3">
                    <c:v>Management</c:v>
                  </c:pt>
                  <c:pt idx="4">
                    <c:v>Economic</c:v>
                  </c:pt>
                  <c:pt idx="5">
                    <c:v>Cultural </c:v>
                  </c:pt>
                </c:lvl>
                <c:lvl>
                  <c:pt idx="0">
                    <c:v>Technological innovation</c:v>
                  </c:pt>
                  <c:pt idx="3">
                    <c:v>Social innovation</c:v>
                  </c:pt>
                </c:lvl>
              </c:multiLvlStrCache>
            </c:multiLvlStrRef>
          </c:cat>
          <c:val>
            <c:numRef>
              <c:f>Consolidated!$BP$117:$BU$117</c:f>
              <c:numCache>
                <c:formatCode>General</c:formatCode>
                <c:ptCount val="6"/>
                <c:pt idx="0">
                  <c:v>17</c:v>
                </c:pt>
                <c:pt idx="1">
                  <c:v>17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3D-9849-8057-32530793B2C4}"/>
            </c:ext>
          </c:extLst>
        </c:ser>
        <c:ser>
          <c:idx val="1"/>
          <c:order val="1"/>
          <c:tx>
            <c:strRef>
              <c:f>Consolidated!$BO$118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Consolidated!$BP$115:$BV$116</c:f>
              <c:multiLvlStrCache>
                <c:ptCount val="6"/>
                <c:lvl>
                  <c:pt idx="0">
                    <c:v>Product</c:v>
                  </c:pt>
                  <c:pt idx="1">
                    <c:v>Process </c:v>
                  </c:pt>
                  <c:pt idx="2">
                    <c:v>Infrastructural</c:v>
                  </c:pt>
                  <c:pt idx="3">
                    <c:v>Management</c:v>
                  </c:pt>
                  <c:pt idx="4">
                    <c:v>Economic</c:v>
                  </c:pt>
                  <c:pt idx="5">
                    <c:v>Cultural </c:v>
                  </c:pt>
                </c:lvl>
                <c:lvl>
                  <c:pt idx="0">
                    <c:v>Technological innovation</c:v>
                  </c:pt>
                  <c:pt idx="3">
                    <c:v>Social innovation</c:v>
                  </c:pt>
                </c:lvl>
              </c:multiLvlStrCache>
            </c:multiLvlStrRef>
          </c:cat>
          <c:val>
            <c:numRef>
              <c:f>Consolidated!$BP$118:$BU$118</c:f>
              <c:numCache>
                <c:formatCode>General</c:formatCode>
                <c:ptCount val="6"/>
                <c:pt idx="0">
                  <c:v>27</c:v>
                </c:pt>
                <c:pt idx="1">
                  <c:v>14</c:v>
                </c:pt>
                <c:pt idx="2">
                  <c:v>5</c:v>
                </c:pt>
                <c:pt idx="3">
                  <c:v>14</c:v>
                </c:pt>
                <c:pt idx="4">
                  <c:v>5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3D-9849-8057-32530793B2C4}"/>
            </c:ext>
          </c:extLst>
        </c:ser>
        <c:dLbls>
          <c:showVal val="1"/>
        </c:dLbls>
        <c:overlap val="100"/>
        <c:axId val="175470464"/>
        <c:axId val="175472000"/>
      </c:barChart>
      <c:catAx>
        <c:axId val="175470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72000"/>
        <c:crosses val="autoZero"/>
        <c:auto val="1"/>
        <c:lblAlgn val="ctr"/>
        <c:lblOffset val="100"/>
      </c:catAx>
      <c:valAx>
        <c:axId val="1754720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704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>
        <c:manualLayout>
          <c:layoutTarget val="inner"/>
          <c:xMode val="edge"/>
          <c:yMode val="edge"/>
          <c:x val="6.5228123787470518E-2"/>
          <c:y val="4.9618320610687022E-2"/>
          <c:w val="0.9347463738085372"/>
          <c:h val="0.5310299212598426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dPt>
            <c:idx val="1"/>
            <c:spPr>
              <a:solidFill>
                <a:schemeClr val="accent4"/>
              </a:solidFill>
              <a:ln>
                <a:solidFill>
                  <a:schemeClr val="accent3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74-544A-B2F4-6029CC07D9C3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solidFill>
                  <a:schemeClr val="accent3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74-544A-B2F4-6029CC07D9C3}"/>
              </c:ext>
            </c:extLst>
          </c:dPt>
          <c:dPt>
            <c:idx val="3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74-544A-B2F4-6029CC07D9C3}"/>
              </c:ext>
            </c:extLst>
          </c:dPt>
          <c:dPt>
            <c:idx val="4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74-544A-B2F4-6029CC07D9C3}"/>
              </c:ext>
            </c:extLst>
          </c:dPt>
          <c:dPt>
            <c:idx val="5"/>
            <c:spPr>
              <a:solidFill>
                <a:schemeClr val="accent2"/>
              </a:solidFill>
              <a:ln>
                <a:solidFill>
                  <a:schemeClr val="accent3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74-544A-B2F4-6029CC07D9C3}"/>
              </c:ext>
            </c:extLst>
          </c:dPt>
          <c:cat>
            <c:strRef>
              <c:f>'[SCP study_ Questionnaire on drivers and barriers for the reduction of single-use plastics_analysis_Dora.xlsx]Submissions'!$BG$39:$BL$39</c:f>
              <c:strCache>
                <c:ptCount val="6"/>
                <c:pt idx="0">
                  <c:v>Commitment</c:v>
                </c:pt>
                <c:pt idx="1">
                  <c:v>Funding</c:v>
                </c:pt>
                <c:pt idx="2">
                  <c:v>Technology</c:v>
                </c:pt>
                <c:pt idx="3">
                  <c:v>Capacity-building</c:v>
                </c:pt>
                <c:pt idx="4">
                  <c:v>Government regulation </c:v>
                </c:pt>
                <c:pt idx="5">
                  <c:v>Market mechanisms</c:v>
                </c:pt>
              </c:strCache>
            </c:strRef>
          </c:cat>
          <c:val>
            <c:numRef>
              <c:f>'[SCP study_ Questionnaire on drivers and barriers for the reduction of single-use plastics_analysis_Dora.xlsx]Submissions'!$BG$40:$BL$40</c:f>
              <c:numCache>
                <c:formatCode>0</c:formatCode>
                <c:ptCount val="6"/>
                <c:pt idx="0">
                  <c:v>24</c:v>
                </c:pt>
                <c:pt idx="1">
                  <c:v>23</c:v>
                </c:pt>
                <c:pt idx="2">
                  <c:v>22</c:v>
                </c:pt>
                <c:pt idx="3">
                  <c:v>22</c:v>
                </c:pt>
                <c:pt idx="4">
                  <c:v>18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74-544A-B2F4-6029CC07D9C3}"/>
            </c:ext>
          </c:extLst>
        </c:ser>
        <c:dLbls/>
        <c:gapWidth val="219"/>
        <c:overlap val="-27"/>
        <c:axId val="161055872"/>
        <c:axId val="161057408"/>
      </c:barChart>
      <c:catAx>
        <c:axId val="161055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161057408"/>
        <c:crosses val="autoZero"/>
        <c:auto val="1"/>
        <c:lblAlgn val="ctr"/>
        <c:lblOffset val="100"/>
      </c:catAx>
      <c:valAx>
        <c:axId val="161057408"/>
        <c:scaling>
          <c:orientation val="minMax"/>
        </c:scaling>
        <c:axPos val="l"/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endParaRPr lang="en-US"/>
          </a:p>
        </c:txPr>
        <c:crossAx val="16105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Franklin Gothic Medium" panose="020B0603020102020204" pitchFamily="34" charset="0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657C9-568C-3646-A9CC-29410DA4F2B8}" type="doc">
      <dgm:prSet loTypeId="urn:microsoft.com/office/officeart/2005/8/layout/pyramid3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0D4B3C-1DC8-A54D-AD9E-A6E81FF8C714}">
      <dgm:prSet phldrT="[Text]" custT="1"/>
      <dgm:spPr/>
      <dgm:t>
        <a:bodyPr/>
        <a:lstStyle/>
        <a:p>
          <a:pPr algn="ctr"/>
          <a:r>
            <a:rPr lang="en-US" sz="2000" dirty="0">
              <a:latin typeface="Franklin Gothic Book" panose="020B0503020102020204" pitchFamily="34" charset="0"/>
              <a:cs typeface="Times New Roman" panose="02020603050405020304" pitchFamily="18" charset="0"/>
            </a:rPr>
            <a:t>Refuse or Reduce</a:t>
          </a:r>
        </a:p>
      </dgm:t>
    </dgm:pt>
    <dgm:pt modelId="{11F3CF8B-5A23-CA43-892A-20BFABC18208}" type="parTrans" cxnId="{01D55A20-6893-F444-A72B-F6C505C3B781}">
      <dgm:prSet/>
      <dgm:spPr/>
      <dgm:t>
        <a:bodyPr/>
        <a:lstStyle/>
        <a:p>
          <a:pPr algn="ctr"/>
          <a:endParaRPr lang="en-US" sz="200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FDF12D5B-00B0-E24E-8FAE-045CF9B165AF}" type="sibTrans" cxnId="{01D55A20-6893-F444-A72B-F6C505C3B781}">
      <dgm:prSet/>
      <dgm:spPr/>
      <dgm:t>
        <a:bodyPr/>
        <a:lstStyle/>
        <a:p>
          <a:pPr algn="ctr"/>
          <a:endParaRPr lang="en-US" sz="200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62EA5B4A-59F5-7943-840D-7BC1F0688A21}">
      <dgm:prSet phldrT="[Text]" custT="1"/>
      <dgm:spPr/>
      <dgm:t>
        <a:bodyPr/>
        <a:lstStyle/>
        <a:p>
          <a:pPr algn="ctr"/>
          <a:r>
            <a:rPr lang="en-US" sz="2000">
              <a:latin typeface="Franklin Gothic Book" panose="020B0503020102020204" pitchFamily="34" charset="0"/>
              <a:cs typeface="Times New Roman" panose="02020603050405020304" pitchFamily="18" charset="0"/>
            </a:rPr>
            <a:t>Reuse</a:t>
          </a:r>
        </a:p>
      </dgm:t>
    </dgm:pt>
    <dgm:pt modelId="{9F8A6108-36DC-A54B-96E7-26D60279ADE9}" type="parTrans" cxnId="{ADFB739C-CD6F-D34C-A3A8-21EC3949FD4D}">
      <dgm:prSet/>
      <dgm:spPr/>
      <dgm:t>
        <a:bodyPr/>
        <a:lstStyle/>
        <a:p>
          <a:pPr algn="ctr"/>
          <a:endParaRPr lang="en-US" sz="200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3CC73056-D781-B74C-965C-9648D5E9DBC4}" type="sibTrans" cxnId="{ADFB739C-CD6F-D34C-A3A8-21EC3949FD4D}">
      <dgm:prSet/>
      <dgm:spPr/>
      <dgm:t>
        <a:bodyPr/>
        <a:lstStyle/>
        <a:p>
          <a:pPr algn="ctr"/>
          <a:endParaRPr lang="en-US" sz="200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A3306362-920D-5346-9C0E-76E8E8600ACE}">
      <dgm:prSet phldrT="[Text]" custT="1"/>
      <dgm:spPr/>
      <dgm:t>
        <a:bodyPr/>
        <a:lstStyle/>
        <a:p>
          <a:pPr algn="ctr"/>
          <a:r>
            <a:rPr lang="en-US" sz="2000" dirty="0">
              <a:latin typeface="Franklin Gothic Book" panose="020B0503020102020204" pitchFamily="34" charset="0"/>
              <a:cs typeface="Times New Roman" panose="02020603050405020304" pitchFamily="18" charset="0"/>
            </a:rPr>
            <a:t>Recycle</a:t>
          </a:r>
        </a:p>
      </dgm:t>
    </dgm:pt>
    <dgm:pt modelId="{CE4F254D-E1A4-8841-9D16-99FAB9D7671F}" type="parTrans" cxnId="{2FF972ED-0111-F04E-A729-D15B0100BE20}">
      <dgm:prSet/>
      <dgm:spPr/>
      <dgm:t>
        <a:bodyPr/>
        <a:lstStyle/>
        <a:p>
          <a:pPr algn="ctr"/>
          <a:endParaRPr lang="en-US" sz="200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F81BF586-E44D-E044-818F-E876804EE5C6}" type="sibTrans" cxnId="{2FF972ED-0111-F04E-A729-D15B0100BE20}">
      <dgm:prSet/>
      <dgm:spPr/>
      <dgm:t>
        <a:bodyPr/>
        <a:lstStyle/>
        <a:p>
          <a:pPr algn="ctr"/>
          <a:endParaRPr lang="en-US" sz="200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FE5F5662-34C4-1D43-AB1C-443859DD5B23}">
      <dgm:prSet phldrT="[Text]" custT="1"/>
      <dgm:spPr/>
      <dgm:t>
        <a:bodyPr/>
        <a:lstStyle/>
        <a:p>
          <a:pPr algn="ctr"/>
          <a:r>
            <a:rPr lang="en-US" sz="2000">
              <a:latin typeface="Franklin Gothic Book" panose="020B0503020102020204" pitchFamily="34" charset="0"/>
              <a:cs typeface="Times New Roman" panose="02020603050405020304" pitchFamily="18" charset="0"/>
            </a:rPr>
            <a:t>Recover</a:t>
          </a:r>
        </a:p>
      </dgm:t>
    </dgm:pt>
    <dgm:pt modelId="{7FD16520-5D77-814D-9369-AE2397BDA2EB}" type="parTrans" cxnId="{E6D9A314-4653-E847-8C71-F8DBE03DBFE8}">
      <dgm:prSet/>
      <dgm:spPr/>
      <dgm:t>
        <a:bodyPr/>
        <a:lstStyle/>
        <a:p>
          <a:pPr algn="ctr"/>
          <a:endParaRPr lang="en-US" sz="200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BAFD5409-44C1-EA4D-8B6E-44FBA398AA5D}" type="sibTrans" cxnId="{E6D9A314-4653-E847-8C71-F8DBE03DBFE8}">
      <dgm:prSet/>
      <dgm:spPr/>
      <dgm:t>
        <a:bodyPr/>
        <a:lstStyle/>
        <a:p>
          <a:pPr algn="ctr"/>
          <a:endParaRPr lang="en-US" sz="200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D40AF876-57EF-3745-AB43-A918E7DBB725}">
      <dgm:prSet phldrT="[Text]" custT="1"/>
      <dgm:spPr/>
      <dgm:t>
        <a:bodyPr/>
        <a:lstStyle/>
        <a:p>
          <a:pPr algn="ctr"/>
          <a:r>
            <a:rPr lang="en-US" sz="1600" dirty="0">
              <a:latin typeface="Franklin Gothic Book" panose="020B0503020102020204" pitchFamily="34" charset="0"/>
              <a:cs typeface="Times New Roman" panose="02020603050405020304" pitchFamily="18" charset="0"/>
            </a:rPr>
            <a:t>Dispose</a:t>
          </a:r>
        </a:p>
      </dgm:t>
    </dgm:pt>
    <dgm:pt modelId="{EEA02C76-F9FB-9146-8AF4-F06C462F6B25}" type="sibTrans" cxnId="{D6A01801-6C62-8940-9CE8-1D622F58E8F4}">
      <dgm:prSet/>
      <dgm:spPr/>
      <dgm:t>
        <a:bodyPr/>
        <a:lstStyle/>
        <a:p>
          <a:pPr algn="ctr"/>
          <a:endParaRPr lang="en-US" sz="200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BF5FA205-0D4F-D34E-A970-049F17208417}" type="parTrans" cxnId="{D6A01801-6C62-8940-9CE8-1D622F58E8F4}">
      <dgm:prSet/>
      <dgm:spPr/>
      <dgm:t>
        <a:bodyPr/>
        <a:lstStyle/>
        <a:p>
          <a:pPr algn="ctr"/>
          <a:endParaRPr lang="en-US" sz="2000">
            <a:latin typeface="Franklin Gothic Book" panose="020B0503020102020204" pitchFamily="34" charset="0"/>
            <a:cs typeface="Times New Roman" panose="02020603050405020304" pitchFamily="18" charset="0"/>
          </a:endParaRPr>
        </a:p>
      </dgm:t>
    </dgm:pt>
    <dgm:pt modelId="{49F4793F-BDFD-0F4B-9D9C-5FFACF9CA079}" type="pres">
      <dgm:prSet presAssocID="{216657C9-568C-3646-A9CC-29410DA4F2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D19D355-3C4F-F24C-835A-7225CEA60556}" type="pres">
      <dgm:prSet presAssocID="{520D4B3C-1DC8-A54D-AD9E-A6E81FF8C714}" presName="Name8" presStyleCnt="0"/>
      <dgm:spPr/>
    </dgm:pt>
    <dgm:pt modelId="{BF8338C4-4C84-AA49-B370-DA1BE620A7EA}" type="pres">
      <dgm:prSet presAssocID="{520D4B3C-1DC8-A54D-AD9E-A6E81FF8C714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A4B5BA-B103-3E4D-AF7C-29FB05583515}" type="pres">
      <dgm:prSet presAssocID="{520D4B3C-1DC8-A54D-AD9E-A6E81FF8C7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8E8B8E-3720-8844-9FE8-81C254B84F3B}" type="pres">
      <dgm:prSet presAssocID="{62EA5B4A-59F5-7943-840D-7BC1F0688A21}" presName="Name8" presStyleCnt="0"/>
      <dgm:spPr/>
    </dgm:pt>
    <dgm:pt modelId="{CE519737-8C6F-194A-A29F-A1E71797DB9B}" type="pres">
      <dgm:prSet presAssocID="{62EA5B4A-59F5-7943-840D-7BC1F0688A21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87767E-FA4D-0D47-A6DC-2FBEB336D4D2}" type="pres">
      <dgm:prSet presAssocID="{62EA5B4A-59F5-7943-840D-7BC1F0688A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D6E344-2E3E-F64A-A46C-D5219EDAD397}" type="pres">
      <dgm:prSet presAssocID="{A3306362-920D-5346-9C0E-76E8E8600ACE}" presName="Name8" presStyleCnt="0"/>
      <dgm:spPr/>
    </dgm:pt>
    <dgm:pt modelId="{7A5414CC-8E09-6A4D-8015-F39DE38C946F}" type="pres">
      <dgm:prSet presAssocID="{A3306362-920D-5346-9C0E-76E8E8600AC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C1FE83-2F17-C94B-9AF0-F6ABB183E889}" type="pres">
      <dgm:prSet presAssocID="{A3306362-920D-5346-9C0E-76E8E8600A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89EA8-F516-8541-99A1-BA1800007091}" type="pres">
      <dgm:prSet presAssocID="{FE5F5662-34C4-1D43-AB1C-443859DD5B23}" presName="Name8" presStyleCnt="0"/>
      <dgm:spPr/>
    </dgm:pt>
    <dgm:pt modelId="{F03F2FF0-A616-AB46-8305-830EFB443BAC}" type="pres">
      <dgm:prSet presAssocID="{FE5F5662-34C4-1D43-AB1C-443859DD5B2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6637BC-7534-C342-9E50-5F56EE8D41FC}" type="pres">
      <dgm:prSet presAssocID="{FE5F5662-34C4-1D43-AB1C-443859DD5B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70A15D-EA8F-734D-A075-41A53B9D60A1}" type="pres">
      <dgm:prSet presAssocID="{D40AF876-57EF-3745-AB43-A918E7DBB725}" presName="Name8" presStyleCnt="0"/>
      <dgm:spPr/>
    </dgm:pt>
    <dgm:pt modelId="{94301C44-A584-764C-8D21-4AFEC63AE5D8}" type="pres">
      <dgm:prSet presAssocID="{D40AF876-57EF-3745-AB43-A918E7DBB725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BEB253-ABCC-C94B-A69C-FD5AB0DC4CF6}" type="pres">
      <dgm:prSet presAssocID="{D40AF876-57EF-3745-AB43-A918E7DBB7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358782-7BE3-EC45-B8EF-9FB061364B47}" type="presOf" srcId="{FE5F5662-34C4-1D43-AB1C-443859DD5B23}" destId="{F03F2FF0-A616-AB46-8305-830EFB443BAC}" srcOrd="0" destOrd="0" presId="urn:microsoft.com/office/officeart/2005/8/layout/pyramid3"/>
    <dgm:cxn modelId="{77E149FA-F33B-964D-8CFB-23A51DBD2FE0}" type="presOf" srcId="{520D4B3C-1DC8-A54D-AD9E-A6E81FF8C714}" destId="{BF8338C4-4C84-AA49-B370-DA1BE620A7EA}" srcOrd="0" destOrd="0" presId="urn:microsoft.com/office/officeart/2005/8/layout/pyramid3"/>
    <dgm:cxn modelId="{2FF972ED-0111-F04E-A729-D15B0100BE20}" srcId="{216657C9-568C-3646-A9CC-29410DA4F2B8}" destId="{A3306362-920D-5346-9C0E-76E8E8600ACE}" srcOrd="2" destOrd="0" parTransId="{CE4F254D-E1A4-8841-9D16-99FAB9D7671F}" sibTransId="{F81BF586-E44D-E044-818F-E876804EE5C6}"/>
    <dgm:cxn modelId="{E6D9A314-4653-E847-8C71-F8DBE03DBFE8}" srcId="{216657C9-568C-3646-A9CC-29410DA4F2B8}" destId="{FE5F5662-34C4-1D43-AB1C-443859DD5B23}" srcOrd="3" destOrd="0" parTransId="{7FD16520-5D77-814D-9369-AE2397BDA2EB}" sibTransId="{BAFD5409-44C1-EA4D-8B6E-44FBA398AA5D}"/>
    <dgm:cxn modelId="{59DFF858-BE91-A343-B4B2-252AC39C5DF6}" type="presOf" srcId="{A3306362-920D-5346-9C0E-76E8E8600ACE}" destId="{00C1FE83-2F17-C94B-9AF0-F6ABB183E889}" srcOrd="1" destOrd="0" presId="urn:microsoft.com/office/officeart/2005/8/layout/pyramid3"/>
    <dgm:cxn modelId="{5E59E8F8-160D-814E-BAAB-48D86E8AEC49}" type="presOf" srcId="{62EA5B4A-59F5-7943-840D-7BC1F0688A21}" destId="{CE519737-8C6F-194A-A29F-A1E71797DB9B}" srcOrd="0" destOrd="0" presId="urn:microsoft.com/office/officeart/2005/8/layout/pyramid3"/>
    <dgm:cxn modelId="{FD2A9008-D4C5-1F4D-9F57-15298AE76135}" type="presOf" srcId="{D40AF876-57EF-3745-AB43-A918E7DBB725}" destId="{94301C44-A584-764C-8D21-4AFEC63AE5D8}" srcOrd="0" destOrd="0" presId="urn:microsoft.com/office/officeart/2005/8/layout/pyramid3"/>
    <dgm:cxn modelId="{DB1C0968-F444-4345-8F4E-D7C1A4A4A0AB}" type="presOf" srcId="{62EA5B4A-59F5-7943-840D-7BC1F0688A21}" destId="{8287767E-FA4D-0D47-A6DC-2FBEB336D4D2}" srcOrd="1" destOrd="0" presId="urn:microsoft.com/office/officeart/2005/8/layout/pyramid3"/>
    <dgm:cxn modelId="{ADFB739C-CD6F-D34C-A3A8-21EC3949FD4D}" srcId="{216657C9-568C-3646-A9CC-29410DA4F2B8}" destId="{62EA5B4A-59F5-7943-840D-7BC1F0688A21}" srcOrd="1" destOrd="0" parTransId="{9F8A6108-36DC-A54B-96E7-26D60279ADE9}" sibTransId="{3CC73056-D781-B74C-965C-9648D5E9DBC4}"/>
    <dgm:cxn modelId="{F531AE29-B502-444F-A781-6E3E97B01FA1}" type="presOf" srcId="{520D4B3C-1DC8-A54D-AD9E-A6E81FF8C714}" destId="{B8A4B5BA-B103-3E4D-AF7C-29FB05583515}" srcOrd="1" destOrd="0" presId="urn:microsoft.com/office/officeart/2005/8/layout/pyramid3"/>
    <dgm:cxn modelId="{75917EBB-F5F3-3542-AF5D-9DA02094EECB}" type="presOf" srcId="{216657C9-568C-3646-A9CC-29410DA4F2B8}" destId="{49F4793F-BDFD-0F4B-9D9C-5FFACF9CA079}" srcOrd="0" destOrd="0" presId="urn:microsoft.com/office/officeart/2005/8/layout/pyramid3"/>
    <dgm:cxn modelId="{6D6D1957-A9B9-A84F-8335-6B5252773B4F}" type="presOf" srcId="{D40AF876-57EF-3745-AB43-A918E7DBB725}" destId="{23BEB253-ABCC-C94B-A69C-FD5AB0DC4CF6}" srcOrd="1" destOrd="0" presId="urn:microsoft.com/office/officeart/2005/8/layout/pyramid3"/>
    <dgm:cxn modelId="{D6A01801-6C62-8940-9CE8-1D622F58E8F4}" srcId="{216657C9-568C-3646-A9CC-29410DA4F2B8}" destId="{D40AF876-57EF-3745-AB43-A918E7DBB725}" srcOrd="4" destOrd="0" parTransId="{BF5FA205-0D4F-D34E-A970-049F17208417}" sibTransId="{EEA02C76-F9FB-9146-8AF4-F06C462F6B25}"/>
    <dgm:cxn modelId="{01D55A20-6893-F444-A72B-F6C505C3B781}" srcId="{216657C9-568C-3646-A9CC-29410DA4F2B8}" destId="{520D4B3C-1DC8-A54D-AD9E-A6E81FF8C714}" srcOrd="0" destOrd="0" parTransId="{11F3CF8B-5A23-CA43-892A-20BFABC18208}" sibTransId="{FDF12D5B-00B0-E24E-8FAE-045CF9B165AF}"/>
    <dgm:cxn modelId="{C698032A-B73D-3442-A99D-A64FBC708312}" type="presOf" srcId="{FE5F5662-34C4-1D43-AB1C-443859DD5B23}" destId="{AB6637BC-7534-C342-9E50-5F56EE8D41FC}" srcOrd="1" destOrd="0" presId="urn:microsoft.com/office/officeart/2005/8/layout/pyramid3"/>
    <dgm:cxn modelId="{974CC727-975D-4C4D-BC26-E981853859A0}" type="presOf" srcId="{A3306362-920D-5346-9C0E-76E8E8600ACE}" destId="{7A5414CC-8E09-6A4D-8015-F39DE38C946F}" srcOrd="0" destOrd="0" presId="urn:microsoft.com/office/officeart/2005/8/layout/pyramid3"/>
    <dgm:cxn modelId="{F83B2D1B-820B-D442-B63F-E82FC1E55F3D}" type="presParOf" srcId="{49F4793F-BDFD-0F4B-9D9C-5FFACF9CA079}" destId="{8D19D355-3C4F-F24C-835A-7225CEA60556}" srcOrd="0" destOrd="0" presId="urn:microsoft.com/office/officeart/2005/8/layout/pyramid3"/>
    <dgm:cxn modelId="{5E9C136E-48AE-9F4D-8AD5-4C1234F1C887}" type="presParOf" srcId="{8D19D355-3C4F-F24C-835A-7225CEA60556}" destId="{BF8338C4-4C84-AA49-B370-DA1BE620A7EA}" srcOrd="0" destOrd="0" presId="urn:microsoft.com/office/officeart/2005/8/layout/pyramid3"/>
    <dgm:cxn modelId="{06D9C477-68B4-6E4C-A578-009E2636280A}" type="presParOf" srcId="{8D19D355-3C4F-F24C-835A-7225CEA60556}" destId="{B8A4B5BA-B103-3E4D-AF7C-29FB05583515}" srcOrd="1" destOrd="0" presId="urn:microsoft.com/office/officeart/2005/8/layout/pyramid3"/>
    <dgm:cxn modelId="{38E46A39-CBB3-1B49-BCA4-38EC32505C7C}" type="presParOf" srcId="{49F4793F-BDFD-0F4B-9D9C-5FFACF9CA079}" destId="{F78E8B8E-3720-8844-9FE8-81C254B84F3B}" srcOrd="1" destOrd="0" presId="urn:microsoft.com/office/officeart/2005/8/layout/pyramid3"/>
    <dgm:cxn modelId="{09FD36D8-EC88-F745-BFDE-73B0AC98A4BB}" type="presParOf" srcId="{F78E8B8E-3720-8844-9FE8-81C254B84F3B}" destId="{CE519737-8C6F-194A-A29F-A1E71797DB9B}" srcOrd="0" destOrd="0" presId="urn:microsoft.com/office/officeart/2005/8/layout/pyramid3"/>
    <dgm:cxn modelId="{051F3AD3-FC8C-654F-A59A-9C9F1A606A0C}" type="presParOf" srcId="{F78E8B8E-3720-8844-9FE8-81C254B84F3B}" destId="{8287767E-FA4D-0D47-A6DC-2FBEB336D4D2}" srcOrd="1" destOrd="0" presId="urn:microsoft.com/office/officeart/2005/8/layout/pyramid3"/>
    <dgm:cxn modelId="{9E2A9664-BB32-7949-BA16-A44E2CC029A9}" type="presParOf" srcId="{49F4793F-BDFD-0F4B-9D9C-5FFACF9CA079}" destId="{92D6E344-2E3E-F64A-A46C-D5219EDAD397}" srcOrd="2" destOrd="0" presId="urn:microsoft.com/office/officeart/2005/8/layout/pyramid3"/>
    <dgm:cxn modelId="{81C904C5-49DB-EE42-A81E-0AD4E21AE27E}" type="presParOf" srcId="{92D6E344-2E3E-F64A-A46C-D5219EDAD397}" destId="{7A5414CC-8E09-6A4D-8015-F39DE38C946F}" srcOrd="0" destOrd="0" presId="urn:microsoft.com/office/officeart/2005/8/layout/pyramid3"/>
    <dgm:cxn modelId="{56427173-5455-B84F-8859-72FED60909C5}" type="presParOf" srcId="{92D6E344-2E3E-F64A-A46C-D5219EDAD397}" destId="{00C1FE83-2F17-C94B-9AF0-F6ABB183E889}" srcOrd="1" destOrd="0" presId="urn:microsoft.com/office/officeart/2005/8/layout/pyramid3"/>
    <dgm:cxn modelId="{57024D31-F1FB-3645-8637-7A871A43EDC8}" type="presParOf" srcId="{49F4793F-BDFD-0F4B-9D9C-5FFACF9CA079}" destId="{93B89EA8-F516-8541-99A1-BA1800007091}" srcOrd="3" destOrd="0" presId="urn:microsoft.com/office/officeart/2005/8/layout/pyramid3"/>
    <dgm:cxn modelId="{696668B9-CB9B-0746-98EA-2B406CAC71B6}" type="presParOf" srcId="{93B89EA8-F516-8541-99A1-BA1800007091}" destId="{F03F2FF0-A616-AB46-8305-830EFB443BAC}" srcOrd="0" destOrd="0" presId="urn:microsoft.com/office/officeart/2005/8/layout/pyramid3"/>
    <dgm:cxn modelId="{D34414BF-24B8-634F-BE0F-6A996F8ECB30}" type="presParOf" srcId="{93B89EA8-F516-8541-99A1-BA1800007091}" destId="{AB6637BC-7534-C342-9E50-5F56EE8D41FC}" srcOrd="1" destOrd="0" presId="urn:microsoft.com/office/officeart/2005/8/layout/pyramid3"/>
    <dgm:cxn modelId="{DD5DBC34-C184-F94F-9041-5DDA030B7F03}" type="presParOf" srcId="{49F4793F-BDFD-0F4B-9D9C-5FFACF9CA079}" destId="{A970A15D-EA8F-734D-A075-41A53B9D60A1}" srcOrd="4" destOrd="0" presId="urn:microsoft.com/office/officeart/2005/8/layout/pyramid3"/>
    <dgm:cxn modelId="{A38464D6-EC0F-B24B-96F4-0D03D9BF7478}" type="presParOf" srcId="{A970A15D-EA8F-734D-A075-41A53B9D60A1}" destId="{94301C44-A584-764C-8D21-4AFEC63AE5D8}" srcOrd="0" destOrd="0" presId="urn:microsoft.com/office/officeart/2005/8/layout/pyramid3"/>
    <dgm:cxn modelId="{BC21CB77-608C-9648-A11F-1CDDB997D77B}" type="presParOf" srcId="{A970A15D-EA8F-734D-A075-41A53B9D60A1}" destId="{23BEB253-ABCC-C94B-A69C-FD5AB0DC4CF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8338C4-4C84-AA49-B370-DA1BE620A7EA}">
      <dsp:nvSpPr>
        <dsp:cNvPr id="0" name=""/>
        <dsp:cNvSpPr/>
      </dsp:nvSpPr>
      <dsp:spPr>
        <a:xfrm rot="10800000">
          <a:off x="0" y="0"/>
          <a:ext cx="3866680" cy="662716"/>
        </a:xfrm>
        <a:prstGeom prst="trapezoid">
          <a:avLst>
            <a:gd name="adj" fmla="val 5834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Franklin Gothic Book" panose="020B0503020102020204" pitchFamily="34" charset="0"/>
              <a:cs typeface="Times New Roman" panose="02020603050405020304" pitchFamily="18" charset="0"/>
            </a:rPr>
            <a:t>Refuse or Reduce</a:t>
          </a:r>
        </a:p>
      </dsp:txBody>
      <dsp:txXfrm>
        <a:off x="676668" y="0"/>
        <a:ext cx="2513342" cy="662716"/>
      </dsp:txXfrm>
    </dsp:sp>
    <dsp:sp modelId="{CE519737-8C6F-194A-A29F-A1E71797DB9B}">
      <dsp:nvSpPr>
        <dsp:cNvPr id="0" name=""/>
        <dsp:cNvSpPr/>
      </dsp:nvSpPr>
      <dsp:spPr>
        <a:xfrm rot="10800000">
          <a:off x="386667" y="662716"/>
          <a:ext cx="3093344" cy="662716"/>
        </a:xfrm>
        <a:prstGeom prst="trapezoid">
          <a:avLst>
            <a:gd name="adj" fmla="val 58346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Franklin Gothic Book" panose="020B0503020102020204" pitchFamily="34" charset="0"/>
              <a:cs typeface="Times New Roman" panose="02020603050405020304" pitchFamily="18" charset="0"/>
            </a:rPr>
            <a:t>Reuse</a:t>
          </a:r>
        </a:p>
      </dsp:txBody>
      <dsp:txXfrm>
        <a:off x="928003" y="662716"/>
        <a:ext cx="2010673" cy="662716"/>
      </dsp:txXfrm>
    </dsp:sp>
    <dsp:sp modelId="{7A5414CC-8E09-6A4D-8015-F39DE38C946F}">
      <dsp:nvSpPr>
        <dsp:cNvPr id="0" name=""/>
        <dsp:cNvSpPr/>
      </dsp:nvSpPr>
      <dsp:spPr>
        <a:xfrm rot="10800000">
          <a:off x="773335" y="1325433"/>
          <a:ext cx="2320008" cy="662716"/>
        </a:xfrm>
        <a:prstGeom prst="trapezoid">
          <a:avLst>
            <a:gd name="adj" fmla="val 58346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Franklin Gothic Book" panose="020B0503020102020204" pitchFamily="34" charset="0"/>
              <a:cs typeface="Times New Roman" panose="02020603050405020304" pitchFamily="18" charset="0"/>
            </a:rPr>
            <a:t>Recycle</a:t>
          </a:r>
        </a:p>
      </dsp:txBody>
      <dsp:txXfrm>
        <a:off x="1179337" y="1325433"/>
        <a:ext cx="1508005" cy="662716"/>
      </dsp:txXfrm>
    </dsp:sp>
    <dsp:sp modelId="{F03F2FF0-A616-AB46-8305-830EFB443BAC}">
      <dsp:nvSpPr>
        <dsp:cNvPr id="0" name=""/>
        <dsp:cNvSpPr/>
      </dsp:nvSpPr>
      <dsp:spPr>
        <a:xfrm rot="10800000">
          <a:off x="1160004" y="1988149"/>
          <a:ext cx="1546672" cy="662716"/>
        </a:xfrm>
        <a:prstGeom prst="trapezoid">
          <a:avLst>
            <a:gd name="adj" fmla="val 58346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Franklin Gothic Book" panose="020B0503020102020204" pitchFamily="34" charset="0"/>
              <a:cs typeface="Times New Roman" panose="02020603050405020304" pitchFamily="18" charset="0"/>
            </a:rPr>
            <a:t>Recover</a:t>
          </a:r>
        </a:p>
      </dsp:txBody>
      <dsp:txXfrm>
        <a:off x="1430671" y="1988149"/>
        <a:ext cx="1005336" cy="662716"/>
      </dsp:txXfrm>
    </dsp:sp>
    <dsp:sp modelId="{94301C44-A584-764C-8D21-4AFEC63AE5D8}">
      <dsp:nvSpPr>
        <dsp:cNvPr id="0" name=""/>
        <dsp:cNvSpPr/>
      </dsp:nvSpPr>
      <dsp:spPr>
        <a:xfrm rot="10800000">
          <a:off x="1546672" y="2650866"/>
          <a:ext cx="773336" cy="662716"/>
        </a:xfrm>
        <a:prstGeom prst="trapezoid">
          <a:avLst>
            <a:gd name="adj" fmla="val 58346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Franklin Gothic Book" panose="020B0503020102020204" pitchFamily="34" charset="0"/>
              <a:cs typeface="Times New Roman" panose="02020603050405020304" pitchFamily="18" charset="0"/>
            </a:rPr>
            <a:t>Dispose</a:t>
          </a:r>
        </a:p>
      </dsp:txBody>
      <dsp:txXfrm>
        <a:off x="1546672" y="2650866"/>
        <a:ext cx="773336" cy="662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4DF72-2610-49D0-8F94-A1571C231FF8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C2FF4-D1FB-4F70-8892-6A6037929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86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E1E7E-2F94-410F-807C-B29C1B9315D3}" type="datetimeFigureOut">
              <a:rPr lang="en-US" smtClean="0"/>
              <a:pPr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3C2A8-F094-43B9-AEB5-34699817E9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0363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xmlns="" val="3982470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xmlns="" val="1801438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COVID-19 pandemic also affected the organizations of the single-use plastic supply chain.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, although in some cases, they had to temporarily suspended their activities due to the pandemic situation.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7522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xmlns="" val="3892827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xmlns="" val="409926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xmlns="" val="348257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xmlns="" val="119564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xmlns="" val="1435687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xmlns="" val="67420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xmlns="" val="402893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1256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Other: Business NGOs, Universities, Transnational networks</a:t>
            </a:r>
          </a:p>
          <a:p>
            <a:endParaRPr lang="en-US" dirty="0"/>
          </a:p>
          <a:p>
            <a:r>
              <a:rPr lang="en-US" dirty="0"/>
              <a:t>Other businesses: insurance companies, consultancies, tech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53343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Business were more likely to develop product, process and infrastructural innovations than other managing organization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62749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348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6B80DA0-59F1-B247-866A-C10114111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A0825C-DE80-5C4D-882A-6CB3C533F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6083756"/>
            <a:ext cx="1309227" cy="2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63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A9204A1-7D27-0245-BB2F-0DDD7F127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78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A6C8F6C-5DE1-C249-992A-3D70067C7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379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Adji\Project\16 Sciencewerk\ASEF DATA\ASEF Corp Comms\ASEF Logos\ASEF_HORIZONTAL_FULL-5C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867400"/>
            <a:ext cx="1895655" cy="6858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A521CB-F0F2-4BC7-A37B-594E05F5AE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6083756"/>
            <a:ext cx="1309227" cy="25308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72F8E8F-B67F-E344-BC28-C139390FB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626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008E113-C80B-F948-8DBB-97EF1D47D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002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6484"/>
            <a:ext cx="8229600" cy="26227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989138"/>
            <a:ext cx="8207375" cy="64777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E2231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of 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21E759-E8F0-E741-8CA7-73D32EA3D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410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D24E1C6-178E-A14A-835A-49E29C570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920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E3F485DF-9829-FD49-ADBE-CFC42112A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860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3AC8C9EB-B6BC-1946-BF97-5C5AE7256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306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E8EA4A-EC20-7544-8C18-DFF9C5D55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16F9393-5906-AF46-8DF1-D56642640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71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78459D8-A9FA-3844-88B9-E74D5ACFE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811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A2D887F6-43AF-C940-9168-D456AA3CE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47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Your Presentation</a:t>
            </a:r>
            <a:br>
              <a:rPr lang="en-US" dirty="0"/>
            </a:br>
            <a:r>
              <a:rPr lang="en-US" dirty="0"/>
              <a:t>Title or Header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66484"/>
            <a:ext cx="8229600" cy="262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637C5C-FE46-4176-9978-A3658044DA8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37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7EB204-F350-4D06-900D-6B970298C54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963776"/>
            <a:ext cx="1772851" cy="48014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2EC0575C-9A07-5B4C-932B-B75809AA48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24172" y="5963776"/>
            <a:ext cx="1895655" cy="4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3DF6EA8-D91A-6543-BE83-5462664CC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rgbClr val="003DA5"/>
                </a:solidFill>
                <a:latin typeface="Franklin Gothic Demi" panose="020B0703020102020204" pitchFamily="34" charset="0"/>
              </a:defRPr>
            </a:lvl1pPr>
          </a:lstStyle>
          <a:p>
            <a:fld id="{20725EC0-54C4-4ED2-BD93-37B3B8B125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7FC3256-1939-FB49-9158-480D0BAE777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6083756"/>
            <a:ext cx="1309227" cy="2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80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sz="5500" kern="1200">
          <a:solidFill>
            <a:srgbClr val="003DA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rc.asef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asef.org/projects/future-of-food/" TargetMode="External"/><Relationship Id="rId4" Type="http://schemas.openxmlformats.org/officeDocument/2006/relationships/hyperlink" Target="https://asef.org/projects/asemhrs20-trainin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iel.org/reports/plastic-health-the-hidden-costs-of-a-plastic-planet-may-201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el.org/reports/plastic-health-the-hidden-costs-of-a-plastic-planet-may-201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chart.ne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</p:spPr>
        <p:txBody>
          <a:bodyPr/>
          <a:lstStyle/>
          <a:p>
            <a:fld id="{20725EC0-54C4-4ED2-BD93-37B3B8B1255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711855"/>
            <a:ext cx="7315200" cy="1447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/>
              <a:t>Drivers and barriers </a:t>
            </a:r>
          </a:p>
          <a:p>
            <a:pPr algn="l"/>
            <a:r>
              <a:rPr lang="en-GB" sz="3200" b="1" dirty="0"/>
              <a:t>of SUP reduction in ASEM </a:t>
            </a:r>
            <a:r>
              <a:rPr lang="en-GB" sz="3200" dirty="0"/>
              <a:t> </a:t>
            </a:r>
            <a:endParaRPr lang="en-US" sz="3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2590800"/>
            <a:ext cx="80772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E30613"/>
                </a:solidFill>
              </a:rPr>
              <a:t>Single-use plastic </a:t>
            </a:r>
            <a:r>
              <a:rPr lang="pl-PL" sz="2400" dirty="0">
                <a:solidFill>
                  <a:srgbClr val="E30613"/>
                </a:solidFill>
              </a:rPr>
              <a:t>waste &amp; climate change </a:t>
            </a:r>
            <a:r>
              <a:rPr lang="en-US" sz="2400" dirty="0">
                <a:solidFill>
                  <a:srgbClr val="E30613"/>
                </a:solidFill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2360612"/>
            <a:ext cx="5334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E6FF5F-9074-A24C-9CA5-AAA284D595E9}"/>
              </a:ext>
            </a:extLst>
          </p:cNvPr>
          <p:cNvSpPr txBox="1"/>
          <p:nvPr/>
        </p:nvSpPr>
        <p:spPr>
          <a:xfrm>
            <a:off x="457200" y="3657600"/>
            <a:ext cx="8077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b="1" dirty="0"/>
              <a:t>Global Conversation 2021</a:t>
            </a:r>
          </a:p>
          <a:p>
            <a:r>
              <a:rPr lang="en-SG" sz="1600" dirty="0"/>
              <a:t>28/08/2021</a:t>
            </a:r>
            <a:endParaRPr lang="en-US" sz="1600" dirty="0"/>
          </a:p>
          <a:p>
            <a:r>
              <a:rPr lang="en-US" sz="1400" dirty="0" smtClean="0"/>
              <a:t>Nar</a:t>
            </a:r>
            <a:r>
              <a:rPr lang="et-EE" sz="1400" dirty="0" smtClean="0"/>
              <a:t>v</a:t>
            </a:r>
            <a:r>
              <a:rPr lang="en-US" sz="1400" dirty="0" smtClean="0"/>
              <a:t>a</a:t>
            </a:r>
            <a:r>
              <a:rPr lang="en-US" sz="1400" dirty="0"/>
              <a:t>, Estonia</a:t>
            </a:r>
          </a:p>
          <a:p>
            <a:pPr algn="r"/>
            <a:endParaRPr lang="en-US" sz="1400" dirty="0"/>
          </a:p>
          <a:p>
            <a:pPr algn="r"/>
            <a:r>
              <a:rPr lang="en-US" sz="1400" dirty="0"/>
              <a:t>Grazyna Pulawska</a:t>
            </a:r>
          </a:p>
          <a:p>
            <a:pPr algn="r"/>
            <a:r>
              <a:rPr lang="en-US" sz="1400" dirty="0"/>
              <a:t>Asia-Europe Foundation (ASEF) &amp; </a:t>
            </a:r>
          </a:p>
          <a:p>
            <a:pPr algn="r"/>
            <a:r>
              <a:rPr lang="en-US" sz="1400" dirty="0"/>
              <a:t>Dora Almassy, PhD</a:t>
            </a:r>
          </a:p>
          <a:p>
            <a:pPr algn="r"/>
            <a:r>
              <a:rPr lang="en-US" sz="1400" dirty="0"/>
              <a:t>Central European University</a:t>
            </a:r>
          </a:p>
        </p:txBody>
      </p:sp>
    </p:spTree>
    <p:extLst>
      <p:ext uri="{BB962C8B-B14F-4D97-AF65-F5344CB8AC3E}">
        <p14:creationId xmlns:p14="http://schemas.microsoft.com/office/powerpoint/2010/main" xmlns="" val="198157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E3137-93CD-9348-AF6E-71FC3C5E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GB" sz="3200" dirty="0"/>
              <a:t>Activities: </a:t>
            </a:r>
            <a:br>
              <a:rPr lang="en-GB" sz="3200" dirty="0"/>
            </a:br>
            <a:r>
              <a:rPr lang="en-GB" sz="3200" i="1" dirty="0"/>
              <a:t>projects initiated by businesses are more likely to focus on recycling and collection</a:t>
            </a:r>
            <a:endParaRPr lang="en-US" sz="3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0AEEFD-E8C6-724F-81FF-98E44A798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8BCDC50-48FB-864F-8786-661780841730}"/>
              </a:ext>
            </a:extLst>
          </p:cNvPr>
          <p:cNvCxnSpPr/>
          <p:nvPr/>
        </p:nvCxnSpPr>
        <p:spPr>
          <a:xfrm>
            <a:off x="5602605" y="8066892"/>
            <a:ext cx="0" cy="251841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DD7EBD77-B347-3F4C-B2FB-1C43889AF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205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581422A4-BF7E-EF4F-B925-D8946026F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129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68B691EA-1B35-2442-88E5-D58F9FB71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0730792"/>
              </p:ext>
            </p:extLst>
          </p:nvPr>
        </p:nvGraphicFramePr>
        <p:xfrm>
          <a:off x="34637" y="2100112"/>
          <a:ext cx="3905426" cy="341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27637316-2ED2-7347-8611-6A084F7CF9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5584685"/>
              </p:ext>
            </p:extLst>
          </p:nvPr>
        </p:nvGraphicFramePr>
        <p:xfrm>
          <a:off x="3940062" y="1929100"/>
          <a:ext cx="5226276" cy="393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2591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F7FB97-5192-6147-B53C-CB8EBA99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01824"/>
            <a:ext cx="8447856" cy="11430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/>
              <a:t>Innovations delivered by the studied projects </a:t>
            </a:r>
            <a:br>
              <a:rPr lang="en-US" sz="3200" dirty="0"/>
            </a:br>
            <a:endParaRPr lang="en-US" sz="3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A97E20-D2FF-1C4E-B48E-7F5D44E14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D2E8D81-D654-0947-95E8-A8200F5DB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8097802"/>
              </p:ext>
            </p:extLst>
          </p:nvPr>
        </p:nvGraphicFramePr>
        <p:xfrm>
          <a:off x="557320" y="2057399"/>
          <a:ext cx="797708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9117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55A4D1-E38E-9D46-AE66-9D61ED88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/>
              <a:t>Implementation drivers and barriers of</a:t>
            </a:r>
            <a:br>
              <a:rPr lang="en-GB" sz="3200" dirty="0"/>
            </a:br>
            <a:r>
              <a:rPr lang="en-GB" sz="3200" dirty="0"/>
              <a:t>single-use plastic waste initiatives in ASEM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01E497-24CD-5142-9140-67CE115BC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F9B6AE9-B03D-4A42-A065-6EFCA7C17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2937549"/>
              </p:ext>
            </p:extLst>
          </p:nvPr>
        </p:nvGraphicFramePr>
        <p:xfrm>
          <a:off x="838200" y="2057400"/>
          <a:ext cx="7239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7169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00F29F-23B1-9A4A-9E55-7B673653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Scalability of projects</a:t>
            </a:r>
            <a:r>
              <a:rPr lang="en-US" sz="3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E1916C-CF3B-C14B-968C-80EFFB048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2DBC1C4-7C27-7E4E-8A5E-9347E9CB4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08977431"/>
              </p:ext>
            </p:extLst>
          </p:nvPr>
        </p:nvGraphicFramePr>
        <p:xfrm>
          <a:off x="609600" y="1844824"/>
          <a:ext cx="7848600" cy="394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7270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9D44F-D065-2643-B999-9CA7551A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/>
              <a:t>Potential barriers of upscaling single-use plastic waste reduction initiatives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AA4F2D-EB36-934A-B7C9-BD5F13D68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3753133-DE83-A24E-A01D-138E161E6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86000"/>
            <a:ext cx="8229600" cy="262275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/>
              <a:t>the lack of or limited availability of regulation/standards; </a:t>
            </a:r>
            <a:endParaRPr lang="en-US" dirty="0"/>
          </a:p>
          <a:p>
            <a:pPr lvl="0"/>
            <a:r>
              <a:rPr lang="en-GB" dirty="0"/>
              <a:t>tax incentives to reduce the manufacturing cost of plastic alternatives or the cost of recycling; </a:t>
            </a:r>
            <a:endParaRPr lang="en-US" dirty="0"/>
          </a:p>
          <a:p>
            <a:pPr lvl="0"/>
            <a:r>
              <a:rPr lang="en-GB" dirty="0"/>
              <a:t>public and private funding to support initiatives until they can become profitable; </a:t>
            </a:r>
            <a:endParaRPr lang="en-US" dirty="0"/>
          </a:p>
          <a:p>
            <a:pPr lvl="0"/>
            <a:r>
              <a:rPr lang="en-GB" dirty="0"/>
              <a:t>insufficient collection and recycling infrastructure </a:t>
            </a:r>
            <a:endParaRPr lang="en-US" dirty="0"/>
          </a:p>
          <a:p>
            <a:pPr lvl="0"/>
            <a:r>
              <a:rPr lang="en-GB" dirty="0"/>
              <a:t>lack of or limited awareness, interest or commitment</a:t>
            </a:r>
            <a:endParaRPr lang="en-US" dirty="0"/>
          </a:p>
          <a:p>
            <a:pPr lvl="0"/>
            <a:r>
              <a:rPr lang="en-GB" dirty="0"/>
              <a:t>limited or lacking coordination along the plastic production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6869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183B2-2B15-504F-99B6-C9C6A223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Impacts of Covid-19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4CCAB5-BA7F-FB4A-B2CA-3C787790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08040"/>
          </a:xfrm>
        </p:spPr>
        <p:txBody>
          <a:bodyPr>
            <a:normAutofit/>
          </a:bodyPr>
          <a:lstStyle/>
          <a:p>
            <a:r>
              <a:rPr lang="en-GB" sz="2400" dirty="0"/>
              <a:t>Most companies continued to operate without any interruption while following the required health measures</a:t>
            </a:r>
          </a:p>
          <a:p>
            <a:r>
              <a:rPr lang="en-GB" sz="2400" dirty="0"/>
              <a:t>Shifting production to produce protective equipment and sanitizers for medical use.</a:t>
            </a:r>
          </a:p>
          <a:p>
            <a:r>
              <a:rPr lang="en-GB" sz="2400" dirty="0"/>
              <a:t>Education and awareness-raising initiatives moved online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FB6D4B-058F-644B-A17F-A03BA9302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439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728BE-7E18-4D99-B5D0-A67D9C20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What are the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328A4D-5833-428E-B0E6-EEEE5FD5D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5486400" cy="3733800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Businesses across ASEM have a high potential to deliver product, process and infrastructural innovations – legislation addressing whole lifecycle product chain could stop “do now and worry later approach”</a:t>
            </a:r>
          </a:p>
          <a:p>
            <a:r>
              <a:rPr lang="en-GB" sz="1800" dirty="0"/>
              <a:t>Potential to create synergies, if single-use plastic waste reduction are coordinated across the supply chains</a:t>
            </a:r>
          </a:p>
          <a:p>
            <a:r>
              <a:rPr lang="en-GB" sz="1800" dirty="0"/>
              <a:t>Focus on innovations to tackle the plastic waste challenge </a:t>
            </a:r>
          </a:p>
          <a:p>
            <a:r>
              <a:rPr lang="en-GB" sz="1800" dirty="0"/>
              <a:t>There is a need to support the expansion of scattered single-use plastic waste initiatives to trigger systemic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5B0145-8358-4C3C-B63A-3E1A78C78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2241BF-292B-452E-9C31-73B859443A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676400"/>
            <a:ext cx="299003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310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6D599-411A-4A56-AAFE-99D7EA51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04800"/>
            <a:ext cx="8208912" cy="1143000"/>
          </a:xfrm>
        </p:spPr>
        <p:txBody>
          <a:bodyPr/>
          <a:lstStyle/>
          <a:p>
            <a:r>
              <a:rPr lang="en-SG" sz="4000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DBEBCB-C50E-45F1-AF80-7A2F1FFB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15" y="1464468"/>
            <a:ext cx="8229600" cy="4191000"/>
          </a:xfrm>
        </p:spPr>
        <p:txBody>
          <a:bodyPr>
            <a:norm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SG" sz="2800" dirty="0">
                <a:effectLst/>
              </a:rPr>
              <a:t>Check out what we </a:t>
            </a:r>
            <a:r>
              <a:rPr lang="en-SG" sz="2800" dirty="0"/>
              <a:t>do at </a:t>
            </a:r>
            <a:r>
              <a:rPr lang="en-SG" sz="2800" dirty="0">
                <a:effectLst/>
              </a:rPr>
              <a:t>www.ASEF.org</a:t>
            </a:r>
          </a:p>
          <a:p>
            <a:endParaRPr lang="en-SG" sz="1800" dirty="0">
              <a:effectLst/>
              <a:ea typeface="Calibri" panose="020F0502020204030204" pitchFamily="34" charset="0"/>
            </a:endParaRPr>
          </a:p>
          <a:p>
            <a:pPr indent="0">
              <a:buNone/>
            </a:pPr>
            <a:r>
              <a:rPr lang="en-SG" sz="1800" b="1" dirty="0">
                <a:effectLst/>
                <a:ea typeface="Calibri" panose="020F0502020204030204" pitchFamily="34" charset="0"/>
              </a:rPr>
              <a:t>8th ASEF Regional Conference on Higher Education (ARC8)</a:t>
            </a:r>
            <a:endParaRPr lang="en-SG" sz="1800" dirty="0">
              <a:effectLst/>
              <a:ea typeface="Calibri" panose="020F0502020204030204" pitchFamily="34" charset="0"/>
            </a:endParaRPr>
          </a:p>
          <a:p>
            <a:pPr indent="0">
              <a:buNone/>
            </a:pPr>
            <a:r>
              <a:rPr lang="en-SG" sz="1800" i="1" dirty="0">
                <a:effectLst/>
                <a:ea typeface="Calibri" panose="020F0502020204030204" pitchFamily="34" charset="0"/>
              </a:rPr>
              <a:t>Outlook 2030: Inclusive and Diverse Higher Education on Asia and Europe</a:t>
            </a:r>
            <a:endParaRPr lang="en-SG" sz="1800" dirty="0">
              <a:effectLst/>
              <a:ea typeface="Calibri" panose="020F0502020204030204" pitchFamily="34" charset="0"/>
            </a:endParaRPr>
          </a:p>
          <a:p>
            <a:pPr indent="0">
              <a:buNone/>
            </a:pPr>
            <a:r>
              <a:rPr lang="en-SG" sz="1800" u="sng" dirty="0">
                <a:effectLst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https://arc.asef.org/</a:t>
            </a:r>
            <a:endParaRPr lang="en-SG" sz="18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SG" sz="1800" dirty="0">
                <a:effectLst/>
                <a:ea typeface="Times New Roman" panose="02020603050405020304" pitchFamily="18" charset="0"/>
              </a:rPr>
              <a:t> </a:t>
            </a:r>
            <a:endParaRPr lang="en-SG" sz="1800" dirty="0">
              <a:effectLst/>
              <a:ea typeface="Calibri" panose="020F0502020204030204" pitchFamily="34" charset="0"/>
            </a:endParaRPr>
          </a:p>
          <a:p>
            <a:pPr indent="0">
              <a:buNone/>
            </a:pPr>
            <a:r>
              <a:rPr lang="en-SG" sz="1800" b="1" dirty="0">
                <a:effectLst/>
                <a:ea typeface="Calibri" panose="020F0502020204030204" pitchFamily="34" charset="0"/>
              </a:rPr>
              <a:t>20th Informal ASEM Seminar on Human Rights </a:t>
            </a:r>
          </a:p>
          <a:p>
            <a:pPr indent="0">
              <a:buNone/>
            </a:pPr>
            <a:r>
              <a:rPr lang="en-SG" sz="1800" i="1" dirty="0">
                <a:effectLst/>
                <a:ea typeface="Calibri" panose="020F0502020204030204" pitchFamily="34" charset="0"/>
              </a:rPr>
              <a:t>Training on HR of Older Persons</a:t>
            </a:r>
          </a:p>
          <a:p>
            <a:pPr indent="0">
              <a:buNone/>
            </a:pPr>
            <a:r>
              <a:rPr lang="en-SG" sz="1800" u="sng" dirty="0">
                <a:effectLst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https://asef.org/projects/asemhrs20-training/</a:t>
            </a:r>
            <a:r>
              <a:rPr lang="en-SG" sz="1800" dirty="0">
                <a:effectLst/>
                <a:ea typeface="Calibri" panose="020F0502020204030204" pitchFamily="34" charset="0"/>
              </a:rPr>
              <a:t> </a:t>
            </a:r>
          </a:p>
          <a:p>
            <a:endParaRPr lang="en-SG" sz="1800" dirty="0">
              <a:effectLst/>
              <a:ea typeface="Calibri" panose="020F0502020204030204" pitchFamily="34" charset="0"/>
            </a:endParaRPr>
          </a:p>
          <a:p>
            <a:pPr indent="0">
              <a:buNone/>
            </a:pPr>
            <a:r>
              <a:rPr lang="en-SG" sz="2000" b="1" dirty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Future of Food &amp; Climate Change Conference</a:t>
            </a:r>
            <a:endParaRPr lang="en-SG" sz="2000" dirty="0">
              <a:solidFill>
                <a:schemeClr val="accent3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indent="0">
              <a:buNone/>
            </a:pPr>
            <a:r>
              <a:rPr lang="en-SG" sz="1800" dirty="0">
                <a:effectLst/>
                <a:ea typeface="Calibri" panose="020F0502020204030204" pitchFamily="34" charset="0"/>
              </a:rPr>
              <a:t>Preregistration is open at: </a:t>
            </a:r>
            <a:r>
              <a:rPr lang="en-SG" sz="1800" u="sng" dirty="0">
                <a:effectLst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https://asef.org/projects/future-of-food/</a:t>
            </a:r>
            <a:r>
              <a:rPr lang="en-SG" sz="1800" dirty="0">
                <a:effectLst/>
                <a:ea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412BEC-D2CA-49F7-9FD7-67E6852D4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581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</p:spPr>
        <p:txBody>
          <a:bodyPr/>
          <a:lstStyle/>
          <a:p>
            <a:fld id="{20725EC0-54C4-4ED2-BD93-37B3B8B1255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E6FF5F-9074-A24C-9CA5-AAA284D595E9}"/>
              </a:ext>
            </a:extLst>
          </p:cNvPr>
          <p:cNvSpPr txBox="1"/>
          <p:nvPr/>
        </p:nvSpPr>
        <p:spPr>
          <a:xfrm>
            <a:off x="640862" y="2362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Thank you for the attention!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@ env@asef.org</a:t>
            </a:r>
          </a:p>
        </p:txBody>
      </p:sp>
    </p:spTree>
    <p:extLst>
      <p:ext uri="{BB962C8B-B14F-4D97-AF65-F5344CB8AC3E}">
        <p14:creationId xmlns:p14="http://schemas.microsoft.com/office/powerpoint/2010/main" xmlns="" val="327333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6D18F91-3E02-41C4-81CF-523155A1B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0189824-725F-4CD5-BB38-DCEA7CB63476}"/>
              </a:ext>
            </a:extLst>
          </p:cNvPr>
          <p:cNvSpPr txBox="1">
            <a:spLocks/>
          </p:cNvSpPr>
          <p:nvPr/>
        </p:nvSpPr>
        <p:spPr>
          <a:xfrm>
            <a:off x="381000" y="500430"/>
            <a:ext cx="8686800" cy="1447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3DA5"/>
                </a:solidFill>
              </a:rPr>
              <a:t>Plastic &amp; Climate change</a:t>
            </a:r>
            <a:endParaRPr lang="en-SG" sz="4000" dirty="0">
              <a:solidFill>
                <a:srgbClr val="003DA5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41E6DC1-A99A-432D-A5B9-E25EC5F7F53B}"/>
              </a:ext>
            </a:extLst>
          </p:cNvPr>
          <p:cNvSpPr txBox="1">
            <a:spLocks/>
          </p:cNvSpPr>
          <p:nvPr/>
        </p:nvSpPr>
        <p:spPr>
          <a:xfrm>
            <a:off x="377092" y="1816283"/>
            <a:ext cx="5928312" cy="26795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Plastic &amp; Climate Change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i="1" dirty="0">
                <a:latin typeface="+mn-lt"/>
              </a:rPr>
              <a:t>Drivers and barriers of SUP reduction in ASEM </a:t>
            </a:r>
            <a:r>
              <a:rPr lang="en-GB" sz="2400" dirty="0">
                <a:latin typeface="+mn-lt"/>
              </a:rPr>
              <a:t>Study by </a:t>
            </a:r>
            <a:r>
              <a:rPr lang="en-GB" sz="2400" dirty="0" err="1">
                <a:latin typeface="+mn-lt"/>
              </a:rPr>
              <a:t>ENVforum</a:t>
            </a:r>
            <a:endParaRPr lang="en-GB" sz="2400" dirty="0"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>
                <a:latin typeface="+mn-lt"/>
              </a:rPr>
              <a:t>Follow up</a:t>
            </a:r>
            <a:endParaRPr lang="en-US" sz="2400" dirty="0">
              <a:latin typeface="+mn-lt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xmlns="" id="{3B6F6040-76C8-4321-929D-E2104FA6B2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5404" y="1676400"/>
            <a:ext cx="2773775" cy="388620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6087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86C8006-3F03-4E67-8113-384F48D87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A picture containing weapon, missile, rocket&#10;&#10;Description automatically generated">
            <a:extLst>
              <a:ext uri="{FF2B5EF4-FFF2-40B4-BE49-F238E27FC236}">
                <a16:creationId xmlns:a16="http://schemas.microsoft.com/office/drawing/2014/main" xmlns="" id="{DF4DA87B-27D9-4E79-8F1C-590E58C158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81" t="1264" r="32191"/>
          <a:stretch/>
        </p:blipFill>
        <p:spPr>
          <a:xfrm>
            <a:off x="5105400" y="228600"/>
            <a:ext cx="4191000" cy="5679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8A3150-A8D6-4ABE-B39A-5C55D61A9F5C}"/>
              </a:ext>
            </a:extLst>
          </p:cNvPr>
          <p:cNvSpPr txBox="1"/>
          <p:nvPr/>
        </p:nvSpPr>
        <p:spPr>
          <a:xfrm>
            <a:off x="457200" y="1600200"/>
            <a:ext cx="487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Greenhouse gas emissions from the plastic lifecycle jeopardises the global community stay below 1.5°C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By 2050, emissions from plastic could reach over 56 gigatons—10-13% of the entire remaining carbon budget*</a:t>
            </a:r>
            <a:endParaRPr lang="en-S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 BAU with supportive policies, the sector’s fossil fuel consumption will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 to 8% of annual global oil consumption is associated with plastics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Projected reliance on plastics will account for 20% of oil consumption by 2050**</a:t>
            </a:r>
          </a:p>
          <a:p>
            <a:pPr marL="285750" indent="-285750">
              <a:buFontTx/>
              <a:buChar char="-"/>
            </a:pPr>
            <a:endParaRPr lang="en-SG" dirty="0"/>
          </a:p>
          <a:p>
            <a:r>
              <a:rPr lang="en-SG" sz="1100" dirty="0"/>
              <a:t> *Source: </a:t>
            </a:r>
            <a:r>
              <a:rPr lang="en-GB" sz="1100" b="0" i="0" u="sng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Plastic &amp; Climate: The Hidden Costs of a Plastic Planet</a:t>
            </a:r>
            <a:r>
              <a:rPr lang="en-GB" sz="1100" b="0" i="0" u="sng" dirty="0">
                <a:effectLst/>
              </a:rPr>
              <a:t> by CIEL</a:t>
            </a:r>
          </a:p>
          <a:p>
            <a:r>
              <a:rPr lang="en-GB" sz="1100" dirty="0"/>
              <a:t>**Source: WEF</a:t>
            </a:r>
            <a:endParaRPr lang="en-GB" sz="1100" u="sng" dirty="0"/>
          </a:p>
          <a:p>
            <a:endParaRPr lang="en-GB" b="0" i="0" u="sng" dirty="0">
              <a:effectLst/>
            </a:endParaRPr>
          </a:p>
          <a:p>
            <a:endParaRPr lang="en-GB" b="0" i="0" u="sng" dirty="0">
              <a:effectLst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5CD1A6-EC33-4F30-9C9D-CE61294078E8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686800" cy="1447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3DA5"/>
                </a:solidFill>
              </a:rPr>
              <a:t>Plastic &amp; Climate change</a:t>
            </a:r>
            <a:endParaRPr lang="en-SG" sz="4000" dirty="0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87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5CD1A6-EC33-4F30-9C9D-CE61294078E8}"/>
              </a:ext>
            </a:extLst>
          </p:cNvPr>
          <p:cNvSpPr txBox="1">
            <a:spLocks/>
          </p:cNvSpPr>
          <p:nvPr/>
        </p:nvSpPr>
        <p:spPr>
          <a:xfrm>
            <a:off x="457200" y="554304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  <a:spcAft>
                <a:spcPts val="600"/>
              </a:spcAft>
            </a:pPr>
            <a:r>
              <a:rPr lang="en-US" sz="4000" dirty="0">
                <a:solidFill>
                  <a:srgbClr val="003DA5"/>
                </a:solidFill>
              </a:rPr>
              <a:t>Plastic &amp; Climate change</a:t>
            </a:r>
            <a:endParaRPr lang="en-SG" sz="4000" dirty="0">
              <a:solidFill>
                <a:srgbClr val="003DA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8A3150-A8D6-4ABE-B39A-5C55D61A9F5C}"/>
              </a:ext>
            </a:extLst>
          </p:cNvPr>
          <p:cNvSpPr txBox="1"/>
          <p:nvPr/>
        </p:nvSpPr>
        <p:spPr>
          <a:xfrm>
            <a:off x="457200" y="1600200"/>
            <a:ext cx="7848600" cy="4191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600" dirty="0"/>
              <a:t>Nearly every piece of plastic begins as a fossil fuel, and greenhouse gases are emitted at each of each stage of the plastic lifecycle: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AutoNum type="arabicParenR"/>
            </a:pPr>
            <a:r>
              <a:rPr lang="en-GB" sz="2000" dirty="0"/>
              <a:t>fossil fuel extraction and transport,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AutoNum type="arabicParenR"/>
            </a:pPr>
            <a:r>
              <a:rPr lang="en-GB" sz="2000" dirty="0"/>
              <a:t>plastic refining and manufacture,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AutoNum type="arabicParenR"/>
            </a:pPr>
            <a:r>
              <a:rPr lang="en-GB" sz="2000" dirty="0"/>
              <a:t>managing plastic waste, and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AutoNum type="arabicParenR"/>
            </a:pPr>
            <a:r>
              <a:rPr lang="en-GB" sz="2000" dirty="0"/>
              <a:t>ongoing impact once it ends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 dirty="0"/>
              <a:t>in oceans, waterways, and landscape</a:t>
            </a:r>
            <a:endParaRPr lang="en-SG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SG" sz="24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SG" sz="24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SG" sz="24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SG" sz="24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SG" sz="1200" dirty="0"/>
              <a:t>Source: </a:t>
            </a:r>
            <a:r>
              <a:rPr lang="en-GB" sz="1200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Plastic &amp; Climate: The Hidden Costs of a Plastic Planet</a:t>
            </a:r>
            <a:r>
              <a:rPr lang="en-GB" sz="1200" b="0" i="0" u="sng" dirty="0">
                <a:effectLst/>
              </a:rPr>
              <a:t> by CIEL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GB" sz="1500" b="0" i="0" u="sng" dirty="0">
              <a:effectLst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GB" sz="1500" b="0" i="0" u="sng" dirty="0">
              <a:effectLst/>
            </a:endParaRPr>
          </a:p>
        </p:txBody>
      </p:sp>
      <p:pic>
        <p:nvPicPr>
          <p:cNvPr id="7" name="Picture 6" descr="A picture containing text, bottle&#10;&#10;Description automatically generated">
            <a:extLst>
              <a:ext uri="{FF2B5EF4-FFF2-40B4-BE49-F238E27FC236}">
                <a16:creationId xmlns:a16="http://schemas.microsoft.com/office/drawing/2014/main" xmlns="" id="{B92830F9-633E-4EE4-A29B-9FD276946D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7078" y="2743200"/>
            <a:ext cx="3665980" cy="266700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86C8006-3F03-4E67-8113-384F48D87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027737"/>
            <a:ext cx="21336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0725EC0-54C4-4ED2-BD93-37B3B8B1255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655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6D18F91-3E02-41C4-81CF-523155A1B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F0189824-725F-4CD5-BB38-DCEA7CB63476}"/>
              </a:ext>
            </a:extLst>
          </p:cNvPr>
          <p:cNvSpPr txBox="1">
            <a:spLocks/>
          </p:cNvSpPr>
          <p:nvPr/>
        </p:nvSpPr>
        <p:spPr>
          <a:xfrm>
            <a:off x="381000" y="500430"/>
            <a:ext cx="8686800" cy="1447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>
                <a:solidFill>
                  <a:srgbClr val="003DA5"/>
                </a:solidFill>
              </a:rPr>
              <a:t>Drivers and barriers of SUP reduction in ASEM Study  </a:t>
            </a:r>
            <a:endParaRPr lang="en-SG" sz="4000" dirty="0">
              <a:solidFill>
                <a:srgbClr val="003DA5"/>
              </a:solidFill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xmlns="" id="{3B6F6040-76C8-4321-929D-E2104FA6B2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5425" y="1684216"/>
            <a:ext cx="2773775" cy="388620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60000"/>
                <a:lumOff val="4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A7EAA4-CD6A-42BA-80CC-495BEEF931C1}"/>
              </a:ext>
            </a:extLst>
          </p:cNvPr>
          <p:cNvSpPr txBox="1"/>
          <p:nvPr/>
        </p:nvSpPr>
        <p:spPr>
          <a:xfrm>
            <a:off x="533400" y="23622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GB" sz="2000" dirty="0"/>
              <a:t>Scope:</a:t>
            </a:r>
          </a:p>
          <a:p>
            <a:pPr lvl="0">
              <a:lnSpc>
                <a:spcPct val="100000"/>
              </a:lnSpc>
              <a:defRPr b="1"/>
            </a:pPr>
            <a:endParaRPr lang="en-GB" sz="20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 b="1"/>
            </a:pPr>
            <a:r>
              <a:rPr lang="en-GB" sz="2000" dirty="0"/>
              <a:t>Characterising single-use plastic waste reduction initiatives across ASEM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 b="1"/>
            </a:pPr>
            <a:r>
              <a:rPr lang="en-GB" sz="2000" dirty="0"/>
              <a:t>Implementation drivers and barriers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 b="1"/>
            </a:pPr>
            <a:r>
              <a:rPr lang="en-US" sz="2000" dirty="0"/>
              <a:t>Impact of COVID-19</a:t>
            </a:r>
          </a:p>
        </p:txBody>
      </p:sp>
    </p:spTree>
    <p:extLst>
      <p:ext uri="{BB962C8B-B14F-4D97-AF65-F5344CB8AC3E}">
        <p14:creationId xmlns:p14="http://schemas.microsoft.com/office/powerpoint/2010/main" xmlns="" val="126616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1ABEFE-3D25-3948-90AF-C669C5C01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130" y="1705233"/>
            <a:ext cx="7064873" cy="38058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49A3A8-56AB-BE4A-AADC-AA2B82A244BB}"/>
              </a:ext>
            </a:extLst>
          </p:cNvPr>
          <p:cNvSpPr txBox="1"/>
          <p:nvPr/>
        </p:nvSpPr>
        <p:spPr>
          <a:xfrm>
            <a:off x="381000" y="5504900"/>
            <a:ext cx="5099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err="1"/>
              <a:t>Generated</a:t>
            </a:r>
            <a:r>
              <a:rPr lang="tr-TR" sz="1200" i="1" dirty="0"/>
              <a:t> at </a:t>
            </a:r>
            <a:r>
              <a:rPr lang="tr-TR" sz="1200" i="1" dirty="0">
                <a:hlinkClick r:id="rId3"/>
              </a:rPr>
              <a:t>www.mapchart.net</a:t>
            </a:r>
            <a:r>
              <a:rPr lang="tr-TR" sz="1200" i="1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82DF67D-17B1-024A-AAB8-874304AC7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21567" y="6021286"/>
            <a:ext cx="4267200" cy="365125"/>
          </a:xfrm>
        </p:spPr>
        <p:txBody>
          <a:bodyPr/>
          <a:lstStyle/>
          <a:p>
            <a:fld id="{93C94245-08E6-4999-BF1D-76277C67C68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065212E-AF90-EC40-9C2E-371BB09527FD}"/>
              </a:ext>
            </a:extLst>
          </p:cNvPr>
          <p:cNvSpPr txBox="1">
            <a:spLocks/>
          </p:cNvSpPr>
          <p:nvPr/>
        </p:nvSpPr>
        <p:spPr>
          <a:xfrm>
            <a:off x="381000" y="685800"/>
            <a:ext cx="8686800" cy="1447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003DA5"/>
                </a:solidFill>
              </a:rPr>
              <a:t>Asia-Europe Meeting Partner Countries</a:t>
            </a:r>
            <a:endParaRPr lang="en-SG" sz="4000" dirty="0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16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E3137-93CD-9348-AF6E-71FC3C5E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01824"/>
            <a:ext cx="8208912" cy="982684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GB" sz="3200" dirty="0"/>
              <a:t>Project objectives of the studied initiatives and projects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0AEEFD-E8C6-724F-81FF-98E44A798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138C8D02-170D-9944-A3E9-FEA56F2C11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69691464"/>
              </p:ext>
            </p:extLst>
          </p:nvPr>
        </p:nvGraphicFramePr>
        <p:xfrm>
          <a:off x="228600" y="1838583"/>
          <a:ext cx="3866680" cy="331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8BCDC50-48FB-864F-8786-661780841730}"/>
              </a:ext>
            </a:extLst>
          </p:cNvPr>
          <p:cNvCxnSpPr/>
          <p:nvPr/>
        </p:nvCxnSpPr>
        <p:spPr>
          <a:xfrm>
            <a:off x="5602605" y="8066892"/>
            <a:ext cx="0" cy="251841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2CB45C7E-36AE-354E-A4DE-21234094FDF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023977" y="4231221"/>
            <a:ext cx="1739734" cy="4037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Less preferred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DD7EBD77-B347-3F4C-B2FB-1C43889AF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205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xmlns="" id="{4986B17D-6D0F-FF49-92B1-62FF9BE94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110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581422A4-BF7E-EF4F-B925-D8946026F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129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2C155BBA-173A-3942-BA5D-C7C41EC4B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12830576"/>
              </p:ext>
            </p:extLst>
          </p:nvPr>
        </p:nvGraphicFramePr>
        <p:xfrm>
          <a:off x="3962400" y="1682114"/>
          <a:ext cx="5040300" cy="349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71825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9AAB0-FB1D-004E-8A0B-47165D0E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01824"/>
            <a:ext cx="8447856" cy="1143000"/>
          </a:xfrm>
        </p:spPr>
        <p:txBody>
          <a:bodyPr/>
          <a:lstStyle/>
          <a:p>
            <a:pPr>
              <a:lnSpc>
                <a:spcPts val="3840"/>
              </a:lnSpc>
            </a:pPr>
            <a:r>
              <a:rPr lang="en-GB" sz="3200" dirty="0"/>
              <a:t>Size and scale of the identified projects: </a:t>
            </a:r>
            <a:r>
              <a:rPr lang="en-GB" sz="3200" i="1" dirty="0"/>
              <a:t>prevalence of medium-sized organizations with local or national scope of activities </a:t>
            </a:r>
            <a:endParaRPr lang="en-US" sz="3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CDE8E5-43EB-FA41-811B-5F8B37F72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E896119-0AA5-404B-AD4D-F158CC0C0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5674953"/>
              </p:ext>
            </p:extLst>
          </p:nvPr>
        </p:nvGraphicFramePr>
        <p:xfrm>
          <a:off x="467544" y="2286001"/>
          <a:ext cx="3875856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D1F0F58-4C2E-9F4E-8D7D-D37579E969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1643726"/>
              </p:ext>
            </p:extLst>
          </p:nvPr>
        </p:nvGraphicFramePr>
        <p:xfrm>
          <a:off x="4572000" y="2286000"/>
          <a:ext cx="4343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377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C60AA-CD7C-7D47-870A-662BF1EA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sz="3200" dirty="0"/>
              <a:t>Managing organizations: </a:t>
            </a:r>
            <a:br>
              <a:rPr lang="en-US" sz="3200" dirty="0"/>
            </a:br>
            <a:r>
              <a:rPr lang="en-US" sz="3200" i="1" dirty="0"/>
              <a:t>the majority of identified projects were initiated by for-profit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6364A8-BCE0-5148-B3B0-2BEDCAA71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725EC0-54C4-4ED2-BD93-37B3B8B1255C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7AAD037B-AFFA-3C42-A395-81EDBACE2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2220636"/>
              </p:ext>
            </p:extLst>
          </p:nvPr>
        </p:nvGraphicFramePr>
        <p:xfrm>
          <a:off x="4537364" y="21197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505B2F2E-A0DB-F340-A17A-EE8C3B512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372714"/>
              </p:ext>
            </p:extLst>
          </p:nvPr>
        </p:nvGraphicFramePr>
        <p:xfrm>
          <a:off x="34636" y="21197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729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58585A"/>
      </a:dk1>
      <a:lt1>
        <a:sysClr val="window" lastClr="FFFFFF"/>
      </a:lt1>
      <a:dk2>
        <a:srgbClr val="58585A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DCDB"/>
      </a:hlink>
      <a:folHlink>
        <a:srgbClr val="800080"/>
      </a:folHlink>
    </a:clrScheme>
    <a:fontScheme name="ASEF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B9BD57F9F19C4182065F6F8F754DC3" ma:contentTypeVersion="12" ma:contentTypeDescription="Create a new document." ma:contentTypeScope="" ma:versionID="cb67c79e10b72ba86b7e3cdbb36e8910">
  <xsd:schema xmlns:xsd="http://www.w3.org/2001/XMLSchema" xmlns:xs="http://www.w3.org/2001/XMLSchema" xmlns:p="http://schemas.microsoft.com/office/2006/metadata/properties" xmlns:ns2="956cb2ea-d9aa-47dc-84fe-4e57ec83c372" xmlns:ns3="275335f8-a7bf-464a-a9bf-af255c14e9cd" targetNamespace="http://schemas.microsoft.com/office/2006/metadata/properties" ma:root="true" ma:fieldsID="6e174790870cafcf603b6246bea03a4d" ns2:_="" ns3:_="">
    <xsd:import namespace="956cb2ea-d9aa-47dc-84fe-4e57ec83c372"/>
    <xsd:import namespace="275335f8-a7bf-464a-a9bf-af255c14e9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cb2ea-d9aa-47dc-84fe-4e57ec83c3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335f8-a7bf-464a-a9bf-af255c14e9c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641624-F7FD-4A89-BE33-B6265AE9A545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22921be7-9f4c-46eb-bd88-48d06fbfec57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8242B2-DDD7-4F7F-891E-10CAAD8C7E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6cb2ea-d9aa-47dc-84fe-4e57ec83c372"/>
    <ds:schemaRef ds:uri="275335f8-a7bf-464a-a9bf-af255c14e9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90C02D-53E2-4FBD-9E2D-1C5619FE86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14795</TotalTime>
  <Words>610</Words>
  <Application>Microsoft Office PowerPoint</Application>
  <PresentationFormat>Экран (4:3)</PresentationFormat>
  <Paragraphs>121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Project objectives of the studied initiatives and projects</vt:lpstr>
      <vt:lpstr>Size and scale of the identified projects: prevalence of medium-sized organizations with local or national scope of activities </vt:lpstr>
      <vt:lpstr>Managing organizations:  the majority of identified projects were initiated by for-profit organizations</vt:lpstr>
      <vt:lpstr>Activities:  projects initiated by businesses are more likely to focus on recycling and collection</vt:lpstr>
      <vt:lpstr>Innovations delivered by the studied projects  </vt:lpstr>
      <vt:lpstr>Implementation drivers and barriers of single-use plastic waste initiatives in ASEM</vt:lpstr>
      <vt:lpstr>Scalability of projects </vt:lpstr>
      <vt:lpstr>Potential barriers of upscaling single-use plastic waste reduction initiatives </vt:lpstr>
      <vt:lpstr>Impacts of Covid-19 </vt:lpstr>
      <vt:lpstr>What are the solutions?</vt:lpstr>
      <vt:lpstr>Follow up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Herdanto</dc:creator>
  <cp:lastModifiedBy>Basil Golikov</cp:lastModifiedBy>
  <cp:revision>107</cp:revision>
  <cp:lastPrinted>2017-01-25T06:44:19Z</cp:lastPrinted>
  <dcterms:created xsi:type="dcterms:W3CDTF">2013-11-06T02:55:46Z</dcterms:created>
  <dcterms:modified xsi:type="dcterms:W3CDTF">2022-07-31T20:47:39Z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0x0101007FB9BD57F9F19C4182065F6F8F754DC3</vt:lpwstr>
  </property>
</Properties>
</file>