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Oswald" charset="0"/>
      <p:regular r:id="rId11"/>
      <p:bold r:id="rId12"/>
    </p:embeddedFont>
    <p:embeddedFont>
      <p:font typeface="Lato" charset="0"/>
      <p:regular r:id="rId13"/>
      <p:bold r:id="rId14"/>
      <p:italic r:id="rId15"/>
      <p:boldItalic r:id="rId16"/>
    </p:embeddedFont>
    <p:embeddedFont>
      <p:font typeface="Playfair Display" charset="0"/>
      <p:regular r:id="rId17"/>
      <p:bold r:id="rId18"/>
      <p:italic r:id="rId19"/>
      <p:boldItalic r:id="rId20"/>
    </p:embeddedFont>
    <p:embeddedFont>
      <p:font typeface="Impact" pitchFamily="34" charset="0"/>
      <p:regular r:id="rId21"/>
    </p:embeddedFont>
    <p:embeddedFont>
      <p:font typeface="Average" charset="0"/>
      <p:regular r:id="rId22"/>
    </p:embeddedFont>
    <p:embeddedFont>
      <p:font typeface="Roboto"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45" autoAdjust="0"/>
  </p:normalViewPr>
  <p:slideViewPr>
    <p:cSldViewPr snapToGrid="0">
      <p:cViewPr varScale="1">
        <p:scale>
          <a:sx n="86" d="100"/>
          <a:sy n="86" d="100"/>
        </p:scale>
        <p:origin x="-1277" y="-77"/>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dirty="0">
                <a:solidFill>
                  <a:schemeClr val="dk1"/>
                </a:solidFill>
                <a:latin typeface="Average"/>
                <a:ea typeface="Average"/>
                <a:cs typeface="Average"/>
                <a:sym typeface="Average"/>
              </a:rPr>
              <a:t>Hello everyone, my name is </a:t>
            </a:r>
            <a:r>
              <a:rPr lang="et-EE" sz="1800" dirty="0" smtClean="0">
                <a:solidFill>
                  <a:schemeClr val="dk1"/>
                </a:solidFill>
                <a:latin typeface="Average"/>
                <a:ea typeface="Average"/>
                <a:cs typeface="Average"/>
                <a:sym typeface="Average"/>
              </a:rPr>
              <a:t>Daina</a:t>
            </a:r>
            <a:r>
              <a:rPr lang="en" sz="1800" dirty="0" smtClean="0">
                <a:solidFill>
                  <a:schemeClr val="dk1"/>
                </a:solidFill>
                <a:latin typeface="Average"/>
                <a:ea typeface="Average"/>
                <a:cs typeface="Average"/>
                <a:sym typeface="Average"/>
              </a:rPr>
              <a:t> </a:t>
            </a:r>
            <a:r>
              <a:rPr lang="en" sz="1800" dirty="0">
                <a:solidFill>
                  <a:schemeClr val="dk1"/>
                </a:solidFill>
                <a:latin typeface="Average"/>
                <a:ea typeface="Average"/>
                <a:cs typeface="Average"/>
                <a:sym typeface="Average"/>
              </a:rPr>
              <a:t>and I am the founder of the anti-fast fashion campaign ‘News to </a:t>
            </a:r>
            <a:r>
              <a:rPr lang="en" sz="1800" dirty="0" smtClean="0">
                <a:solidFill>
                  <a:schemeClr val="dk1"/>
                </a:solidFill>
                <a:latin typeface="Average"/>
                <a:ea typeface="Average"/>
                <a:cs typeface="Average"/>
                <a:sym typeface="Average"/>
              </a:rPr>
              <a:t>Reuse</a:t>
            </a:r>
            <a:r>
              <a:rPr lang="et-EE" sz="1800" dirty="0" smtClean="0">
                <a:solidFill>
                  <a:schemeClr val="dk1"/>
                </a:solidFill>
                <a:latin typeface="Average"/>
                <a:ea typeface="Average"/>
                <a:cs typeface="Average"/>
                <a:sym typeface="Average"/>
              </a:rPr>
              <a:t> Estonia</a:t>
            </a:r>
            <a:r>
              <a:rPr lang="en" sz="1800" dirty="0" smtClean="0">
                <a:solidFill>
                  <a:schemeClr val="dk1"/>
                </a:solidFill>
                <a:latin typeface="Average"/>
                <a:ea typeface="Average"/>
                <a:cs typeface="Average"/>
                <a:sym typeface="Average"/>
              </a:rPr>
              <a:t>.’ </a:t>
            </a:r>
            <a:r>
              <a:rPr lang="en" sz="1800" dirty="0">
                <a:solidFill>
                  <a:schemeClr val="dk1"/>
                </a:solidFill>
                <a:latin typeface="Average"/>
                <a:ea typeface="Average"/>
                <a:cs typeface="Average"/>
                <a:sym typeface="Average"/>
              </a:rPr>
              <a:t>I wouldn’t say I am an </a:t>
            </a:r>
            <a:r>
              <a:rPr lang="en" sz="1800" dirty="0" smtClean="0">
                <a:solidFill>
                  <a:schemeClr val="dk1"/>
                </a:solidFill>
                <a:latin typeface="Average"/>
                <a:ea typeface="Average"/>
                <a:cs typeface="Average"/>
                <a:sym typeface="Average"/>
              </a:rPr>
              <a:t>expert. </a:t>
            </a:r>
            <a:r>
              <a:rPr lang="en" sz="1800" dirty="0">
                <a:solidFill>
                  <a:schemeClr val="dk1"/>
                </a:solidFill>
                <a:latin typeface="Average"/>
                <a:ea typeface="Average"/>
                <a:cs typeface="Average"/>
                <a:sym typeface="Average"/>
              </a:rPr>
              <a:t>But we don’t just need experts, we need enthusiasts. We need this generation of young people to be adequately educated and clued up on the issues that are so pressing in modern society so that they themselves can be climate activists and reverse some of the damage already done by global warming.</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836cd5aa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836cd5aa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6f83aa91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6f83aa9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solidFill>
                  <a:schemeClr val="dk1"/>
                </a:solidFill>
                <a:highlight>
                  <a:schemeClr val="lt1"/>
                </a:highlight>
              </a:rPr>
              <a:t>The </a:t>
            </a:r>
            <a:r>
              <a:rPr lang="en" sz="1500" dirty="0">
                <a:solidFill>
                  <a:srgbClr val="1D1C1D"/>
                </a:solidFill>
                <a:highlight>
                  <a:schemeClr val="lt1"/>
                </a:highlight>
              </a:rPr>
              <a:t>UN sustainable development goals are undoubtedly hindered by fast fashion, with each section of the supply chain, from the extraction of raw materials, to manufacturing and shipping having associated impacts such as high co2 emissions, chemical leaching. </a:t>
            </a:r>
            <a:endParaRPr sz="1500" dirty="0">
              <a:solidFill>
                <a:srgbClr val="1D1C1D"/>
              </a:solidFill>
              <a:highlight>
                <a:schemeClr val="lt1"/>
              </a:highlight>
            </a:endParaRPr>
          </a:p>
          <a:p>
            <a:pPr marL="0" lvl="0" indent="0" algn="l" rtl="0">
              <a:spcBef>
                <a:spcPts val="0"/>
              </a:spcBef>
              <a:spcAft>
                <a:spcPts val="0"/>
              </a:spcAft>
              <a:buNone/>
            </a:pPr>
            <a:endParaRPr sz="1500" dirty="0">
              <a:solidFill>
                <a:srgbClr val="1D1C1D"/>
              </a:solidFill>
              <a:highlight>
                <a:schemeClr val="lt1"/>
              </a:highlight>
            </a:endParaRPr>
          </a:p>
          <a:p>
            <a:pPr marL="0" lvl="0" indent="0" algn="l" rtl="0">
              <a:lnSpc>
                <a:spcPct val="115000"/>
              </a:lnSpc>
              <a:spcBef>
                <a:spcPts val="0"/>
              </a:spcBef>
              <a:spcAft>
                <a:spcPts val="0"/>
              </a:spcAft>
              <a:buNone/>
            </a:pPr>
            <a:r>
              <a:rPr lang="en" sz="1500" dirty="0">
                <a:solidFill>
                  <a:schemeClr val="dk1"/>
                </a:solidFill>
              </a:rPr>
              <a:t>The unprecedented growth of social media and the “ideal” image perpetuated by influencers exacerbates the impacts as there is a certain pressure to fit in, which often requires keeping up with trends at the expense of the environment and garment workers.</a:t>
            </a:r>
            <a:endParaRPr sz="1500" dirty="0">
              <a:solidFill>
                <a:schemeClr val="dk1"/>
              </a:solidFill>
            </a:endParaRPr>
          </a:p>
          <a:p>
            <a:pPr marL="0" lvl="0" indent="0" algn="l" rtl="0">
              <a:lnSpc>
                <a:spcPct val="115000"/>
              </a:lnSpc>
              <a:spcBef>
                <a:spcPts val="0"/>
              </a:spcBef>
              <a:spcAft>
                <a:spcPts val="0"/>
              </a:spcAft>
              <a:buNone/>
            </a:pPr>
            <a:endParaRPr sz="1500" dirty="0">
              <a:solidFill>
                <a:schemeClr val="dk1"/>
              </a:solidFill>
            </a:endParaRPr>
          </a:p>
          <a:p>
            <a:pPr marL="0" lvl="0" indent="0" algn="l" rtl="0">
              <a:lnSpc>
                <a:spcPct val="115000"/>
              </a:lnSpc>
              <a:spcBef>
                <a:spcPts val="0"/>
              </a:spcBef>
              <a:spcAft>
                <a:spcPts val="0"/>
              </a:spcAft>
              <a:buNone/>
            </a:pPr>
            <a:r>
              <a:rPr lang="en" sz="1500" dirty="0">
                <a:solidFill>
                  <a:schemeClr val="dk1"/>
                </a:solidFill>
              </a:rPr>
              <a:t>Not only does fast fashion have environmental impacts, but also causes social devastation. (Rana Plaza factory collapse in Bangladesh, which had a death toll of </a:t>
            </a:r>
            <a:r>
              <a:rPr lang="en" sz="1200" dirty="0">
                <a:solidFill>
                  <a:srgbClr val="111111"/>
                </a:solidFill>
                <a:highlight>
                  <a:srgbClr val="FFFFFF"/>
                </a:highlight>
                <a:latin typeface="Roboto"/>
                <a:ea typeface="Roboto"/>
                <a:cs typeface="Roboto"/>
                <a:sym typeface="Roboto"/>
              </a:rPr>
              <a:t>1,134)</a:t>
            </a:r>
            <a:endParaRPr sz="1500" dirty="0">
              <a:solidFill>
                <a:schemeClr val="dk1"/>
              </a:solidFill>
            </a:endParaRPr>
          </a:p>
          <a:p>
            <a:pPr marL="0" lvl="0" indent="0" algn="l" rtl="0">
              <a:lnSpc>
                <a:spcPct val="115000"/>
              </a:lnSpc>
              <a:spcBef>
                <a:spcPts val="0"/>
              </a:spcBef>
              <a:spcAft>
                <a:spcPts val="0"/>
              </a:spcAft>
              <a:buNone/>
            </a:pPr>
            <a:endParaRPr sz="1500" dirty="0">
              <a:solidFill>
                <a:schemeClr val="dk1"/>
              </a:solidFill>
            </a:endParaRPr>
          </a:p>
          <a:p>
            <a:pPr marL="0" lvl="0" indent="0" algn="l" rtl="0">
              <a:spcBef>
                <a:spcPts val="0"/>
              </a:spcBef>
              <a:spcAft>
                <a:spcPts val="0"/>
              </a:spcAft>
              <a:buClr>
                <a:schemeClr val="dk1"/>
              </a:buClr>
              <a:buSzPts val="1100"/>
              <a:buFont typeface="Arial"/>
              <a:buNone/>
            </a:pPr>
            <a:endParaRPr sz="1500" dirty="0">
              <a:solidFill>
                <a:srgbClr val="1D1C1D"/>
              </a:solidFill>
              <a:highlight>
                <a:schemeClr val="lt1"/>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6f83aa91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6f83aa9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6f83aa91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6f83aa9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Consumer demand is so high that textile waste is increasing- to the point where high income countries such as the UK ship the waste abroad to relieve themselves of the burden. This is significantly harmful in that not only is the environment affected on local or national scales, but also global levels. Even if methods are in place to enforce positive change within the industry, the lack of education is a key issue that propels the environmental impacts. If consumers were aware that their own shopping habits is what leads to this destruction then they could possibly change their behaviour accordingly by buying less or choosing sustainable items. Education- or a lack of- is therefore the huge barrier to true sustainability, along with the unwillingness of fast fashion empires to change their socially and environmentally damaging practices. </a:t>
            </a:r>
            <a:endParaRPr sz="1500">
              <a:solidFill>
                <a:schemeClr val="dk1"/>
              </a:solidFill>
            </a:endParaRPr>
          </a:p>
          <a:p>
            <a:pPr marL="0" lvl="0" indent="0" algn="l" rtl="0">
              <a:spcBef>
                <a:spcPts val="0"/>
              </a:spcBef>
              <a:spcAft>
                <a:spcPts val="0"/>
              </a:spcAft>
              <a:buNone/>
            </a:pPr>
            <a:endParaRPr sz="1500"/>
          </a:p>
          <a:p>
            <a:pPr marL="0" lvl="0" indent="0" algn="l" rtl="0">
              <a:spcBef>
                <a:spcPts val="0"/>
              </a:spcBef>
              <a:spcAft>
                <a:spcPts val="0"/>
              </a:spcAft>
              <a:buNone/>
            </a:pPr>
            <a:r>
              <a:rPr lang="en" sz="1500">
                <a:solidFill>
                  <a:srgbClr val="121212"/>
                </a:solidFill>
                <a:highlight>
                  <a:srgbClr val="FEF9F5"/>
                </a:highlight>
              </a:rPr>
              <a:t>There is still no mention of the climate crisis in the national curriculum for England in primary schools, and in key stage 3 science very little of the curriculum relates to climate education. After the sobering </a:t>
            </a:r>
            <a:r>
              <a:rPr lang="en" sz="1500">
                <a:solidFill>
                  <a:srgbClr val="3F3F42"/>
                </a:solidFill>
                <a:highlight>
                  <a:srgbClr val="FFFFFF"/>
                </a:highlight>
              </a:rPr>
              <a:t>Intergovernmental Panel on Climate Change, education is more important now then ever.</a:t>
            </a:r>
            <a:endParaRPr sz="15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836cd5aa2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836cd5aa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rgbClr val="1D1C1D"/>
                </a:solidFill>
                <a:highlight>
                  <a:srgbClr val="FFFFFF"/>
                </a:highlight>
              </a:rPr>
              <a:t>Given that the fashion industry is set to take up 26% of the carbon budget by 2050 we think it is vital that the public is given this tool to enable the consumer to make the most ethical and educated purchase possible. </a:t>
            </a:r>
            <a:endParaRPr sz="1500">
              <a:solidFill>
                <a:srgbClr val="1D1C1D"/>
              </a:solidFill>
              <a:highlight>
                <a:srgbClr val="FFFFFF"/>
              </a:highlight>
            </a:endParaRPr>
          </a:p>
          <a:p>
            <a:pPr marL="0" lvl="0" indent="0" algn="l" rtl="0">
              <a:lnSpc>
                <a:spcPct val="115000"/>
              </a:lnSpc>
              <a:spcBef>
                <a:spcPts val="0"/>
              </a:spcBef>
              <a:spcAft>
                <a:spcPts val="0"/>
              </a:spcAft>
              <a:buNone/>
            </a:pPr>
            <a:endParaRPr sz="1500">
              <a:solidFill>
                <a:srgbClr val="1D1C1D"/>
              </a:solidFill>
              <a:highlight>
                <a:srgbClr val="FFFFFF"/>
              </a:highlight>
            </a:endParaRPr>
          </a:p>
          <a:p>
            <a:pPr marL="0" lvl="0" indent="0" algn="l" rtl="0">
              <a:lnSpc>
                <a:spcPct val="115000"/>
              </a:lnSpc>
              <a:spcBef>
                <a:spcPts val="0"/>
              </a:spcBef>
              <a:spcAft>
                <a:spcPts val="0"/>
              </a:spcAft>
              <a:buNone/>
            </a:pPr>
            <a:r>
              <a:rPr lang="en" sz="1500">
                <a:solidFill>
                  <a:srgbClr val="1D1C1D"/>
                </a:solidFill>
                <a:highlight>
                  <a:srgbClr val="FFFFFF"/>
                </a:highlight>
              </a:rPr>
              <a:t>Furthermore brand transparency will force these brands who have spent many years polluting our planet through their consistent environmentally detrimental policies to make clear to the public exactly what they are doing and perhaps this reckoning and shift of support by the public who will easily be able to choose the more ethical option will force their hand into making more environmentally conscious choices within their production and supply chain/.</a:t>
            </a:r>
            <a:endParaRPr sz="1500">
              <a:solidFill>
                <a:srgbClr val="1D1C1D"/>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150">
              <a:solidFill>
                <a:srgbClr val="1D1C1D"/>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836cd5aa2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e836cd5aa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 sz="1500">
                <a:solidFill>
                  <a:schemeClr val="dk1"/>
                </a:solidFill>
                <a:latin typeface="Lato"/>
                <a:ea typeface="Lato"/>
                <a:cs typeface="Lato"/>
                <a:sym typeface="Lato"/>
              </a:rPr>
              <a:t>whose high demand for clothes exacerbates environmental issues associated with lower income countries (smog, flooding due to rising sea levels, hurricanes) whose high demand for clothes exacerbates environmental issues associated with lower income countries</a:t>
            </a:r>
            <a:endParaRPr sz="1500">
              <a:solidFill>
                <a:schemeClr val="dk1"/>
              </a:solidFill>
            </a:endParaRPr>
          </a:p>
          <a:p>
            <a:pPr marL="0" lvl="0" indent="0" algn="l" rtl="0">
              <a:spcBef>
                <a:spcPts val="1600"/>
              </a:spcBef>
              <a:spcAft>
                <a:spcPts val="0"/>
              </a:spcAft>
              <a:buClr>
                <a:schemeClr val="dk1"/>
              </a:buClr>
              <a:buSzPts val="1100"/>
              <a:buFont typeface="Arial"/>
              <a:buNone/>
            </a:pPr>
            <a:r>
              <a:rPr lang="en" sz="1500">
                <a:solidFill>
                  <a:srgbClr val="073763"/>
                </a:solidFill>
              </a:rPr>
              <a:t>We understand the manufacturing process can’t be stopped- and it would be hugely unfair to damage the economies of developing countries. So we ask high income countries to use their privilege of being a global leaders in tackling climate change and having a clear plan to reach net zero by 2050, to support these countries and their governments by integrating green technology as a means to combat skyrocketing carbon emissions.</a:t>
            </a:r>
            <a:endParaRPr sz="1500">
              <a:solidFill>
                <a:srgbClr val="073763"/>
              </a:solidFill>
            </a:endParaRPr>
          </a:p>
          <a:p>
            <a:pPr marL="0" lvl="0" indent="0" algn="l" rtl="0">
              <a:spcBef>
                <a:spcPts val="800"/>
              </a:spcBef>
              <a:spcAft>
                <a:spcPts val="0"/>
              </a:spcAft>
              <a:buClr>
                <a:schemeClr val="dk1"/>
              </a:buClr>
              <a:buSzPts val="1100"/>
              <a:buFont typeface="Arial"/>
              <a:buNone/>
            </a:pPr>
            <a:endParaRPr sz="1500">
              <a:solidFill>
                <a:srgbClr val="073763"/>
              </a:solidFill>
            </a:endParaRPr>
          </a:p>
          <a:p>
            <a:pPr marL="0" lvl="0" indent="0" algn="l" rtl="0">
              <a:spcBef>
                <a:spcPts val="800"/>
              </a:spcBef>
              <a:spcAft>
                <a:spcPts val="0"/>
              </a:spcAft>
              <a:buClr>
                <a:schemeClr val="dk1"/>
              </a:buClr>
              <a:buSzPts val="1100"/>
              <a:buFont typeface="Arial"/>
              <a:buNone/>
            </a:pPr>
            <a:r>
              <a:rPr lang="en" sz="1500">
                <a:solidFill>
                  <a:srgbClr val="073763"/>
                </a:solidFill>
              </a:rPr>
              <a:t>These green technologies would greatly benefit manufacturing countries abroad.</a:t>
            </a:r>
            <a:endParaRPr sz="1500">
              <a:solidFill>
                <a:srgbClr val="073763"/>
              </a:solidFill>
            </a:endParaRPr>
          </a:p>
          <a:p>
            <a:pPr marL="0" lvl="0" indent="0" algn="l" rtl="0">
              <a:spcBef>
                <a:spcPts val="8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8484d1bc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8484d1b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To summarise, sustainable education, the use of QR codes and green technology funding will all encourage a circular economy- meeting a host of UN SDGs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0.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2913750" y="987450"/>
            <a:ext cx="33165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b="0">
                <a:latin typeface="Oswald"/>
                <a:ea typeface="Oswald"/>
                <a:cs typeface="Oswald"/>
                <a:sym typeface="Oswald"/>
              </a:rPr>
              <a:t>How sustainable fashion habits can resolve the Climate Emergency</a:t>
            </a:r>
            <a:endParaRPr sz="2500"/>
          </a:p>
        </p:txBody>
      </p:sp>
      <p:sp>
        <p:nvSpPr>
          <p:cNvPr id="60" name="Google Shape;60;p13"/>
          <p:cNvSpPr txBox="1">
            <a:spLocks noGrp="1"/>
          </p:cNvSpPr>
          <p:nvPr>
            <p:ph type="subTitle" idx="1"/>
          </p:nvPr>
        </p:nvSpPr>
        <p:spPr>
          <a:xfrm>
            <a:off x="3096350" y="3343480"/>
            <a:ext cx="2951400" cy="701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a:t>By Abigail Wordsworth</a:t>
            </a:r>
            <a:endParaRPr sz="1600"/>
          </a:p>
        </p:txBody>
      </p:sp>
      <p:pic>
        <p:nvPicPr>
          <p:cNvPr id="61" name="Google Shape;61;p13"/>
          <p:cNvPicPr preferRelativeResize="0"/>
          <p:nvPr/>
        </p:nvPicPr>
        <p:blipFill>
          <a:blip r:embed="rId3">
            <a:alphaModFix/>
          </a:blip>
          <a:stretch>
            <a:fillRect/>
          </a:stretch>
        </p:blipFill>
        <p:spPr>
          <a:xfrm>
            <a:off x="4145250" y="2571750"/>
            <a:ext cx="853600" cy="853600"/>
          </a:xfrm>
          <a:prstGeom prst="rect">
            <a:avLst/>
          </a:prstGeom>
          <a:noFill/>
          <a:ln>
            <a:noFill/>
          </a:ln>
        </p:spPr>
      </p:pic>
      <p:sp>
        <p:nvSpPr>
          <p:cNvPr id="62" name="Google Shape;62;p13"/>
          <p:cNvSpPr txBox="1"/>
          <p:nvPr/>
        </p:nvSpPr>
        <p:spPr>
          <a:xfrm>
            <a:off x="34800" y="761325"/>
            <a:ext cx="219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pic>
        <p:nvPicPr>
          <p:cNvPr id="63" name="Google Shape;63;p13"/>
          <p:cNvPicPr preferRelativeResize="0"/>
          <p:nvPr/>
        </p:nvPicPr>
        <p:blipFill>
          <a:blip r:embed="rId4">
            <a:alphaModFix/>
          </a:blip>
          <a:stretch>
            <a:fillRect/>
          </a:stretch>
        </p:blipFill>
        <p:spPr>
          <a:xfrm>
            <a:off x="7231738" y="170775"/>
            <a:ext cx="1058325" cy="1058325"/>
          </a:xfrm>
          <a:prstGeom prst="rect">
            <a:avLst/>
          </a:prstGeom>
          <a:noFill/>
          <a:ln>
            <a:noFill/>
          </a:ln>
        </p:spPr>
      </p:pic>
      <p:pic>
        <p:nvPicPr>
          <p:cNvPr id="64" name="Google Shape;64;p13"/>
          <p:cNvPicPr preferRelativeResize="0"/>
          <p:nvPr/>
        </p:nvPicPr>
        <p:blipFill>
          <a:blip r:embed="rId5">
            <a:alphaModFix/>
          </a:blip>
          <a:stretch>
            <a:fillRect/>
          </a:stretch>
        </p:blipFill>
        <p:spPr>
          <a:xfrm>
            <a:off x="7231750" y="1693200"/>
            <a:ext cx="1058300" cy="1058300"/>
          </a:xfrm>
          <a:prstGeom prst="rect">
            <a:avLst/>
          </a:prstGeom>
          <a:noFill/>
          <a:ln>
            <a:noFill/>
          </a:ln>
        </p:spPr>
      </p:pic>
      <p:pic>
        <p:nvPicPr>
          <p:cNvPr id="65" name="Google Shape;65;p13"/>
          <p:cNvPicPr preferRelativeResize="0"/>
          <p:nvPr/>
        </p:nvPicPr>
        <p:blipFill>
          <a:blip r:embed="rId6">
            <a:alphaModFix/>
          </a:blip>
          <a:stretch>
            <a:fillRect/>
          </a:stretch>
        </p:blipFill>
        <p:spPr>
          <a:xfrm>
            <a:off x="7231750" y="3215600"/>
            <a:ext cx="1058300" cy="1058300"/>
          </a:xfrm>
          <a:prstGeom prst="rect">
            <a:avLst/>
          </a:prstGeom>
          <a:noFill/>
          <a:ln>
            <a:noFill/>
          </a:ln>
        </p:spPr>
      </p:pic>
      <p:pic>
        <p:nvPicPr>
          <p:cNvPr id="66" name="Google Shape;66;p13"/>
          <p:cNvPicPr preferRelativeResize="0"/>
          <p:nvPr/>
        </p:nvPicPr>
        <p:blipFill rotWithShape="1">
          <a:blip r:embed="rId7">
            <a:alphaModFix/>
          </a:blip>
          <a:srcRect b="-4723"/>
          <a:stretch/>
        </p:blipFill>
        <p:spPr>
          <a:xfrm>
            <a:off x="636834" y="201738"/>
            <a:ext cx="991325" cy="1108325"/>
          </a:xfrm>
          <a:prstGeom prst="rect">
            <a:avLst/>
          </a:prstGeom>
          <a:noFill/>
          <a:ln>
            <a:noFill/>
          </a:ln>
        </p:spPr>
      </p:pic>
      <p:pic>
        <p:nvPicPr>
          <p:cNvPr id="67" name="Google Shape;67;p13"/>
          <p:cNvPicPr preferRelativeResize="0"/>
          <p:nvPr/>
        </p:nvPicPr>
        <p:blipFill rotWithShape="1">
          <a:blip r:embed="rId8">
            <a:alphaModFix/>
          </a:blip>
          <a:srcRect l="8326" r="12821"/>
          <a:stretch/>
        </p:blipFill>
        <p:spPr>
          <a:xfrm>
            <a:off x="603350" y="1667875"/>
            <a:ext cx="1058300" cy="1041376"/>
          </a:xfrm>
          <a:prstGeom prst="rect">
            <a:avLst/>
          </a:prstGeom>
          <a:noFill/>
          <a:ln>
            <a:noFill/>
          </a:ln>
        </p:spPr>
      </p:pic>
      <p:pic>
        <p:nvPicPr>
          <p:cNvPr id="68" name="Google Shape;68;p13"/>
          <p:cNvPicPr preferRelativeResize="0"/>
          <p:nvPr/>
        </p:nvPicPr>
        <p:blipFill>
          <a:blip r:embed="rId9">
            <a:alphaModFix/>
          </a:blip>
          <a:stretch>
            <a:fillRect/>
          </a:stretch>
        </p:blipFill>
        <p:spPr>
          <a:xfrm>
            <a:off x="603350" y="3215600"/>
            <a:ext cx="1058300" cy="1058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p:nvPr/>
        </p:nvSpPr>
        <p:spPr>
          <a:xfrm>
            <a:off x="604950" y="217975"/>
            <a:ext cx="3690000" cy="2889600"/>
          </a:xfrm>
          <a:prstGeom prst="rect">
            <a:avLst/>
          </a:prstGeom>
          <a:solidFill>
            <a:srgbClr val="252D48"/>
          </a:solidFill>
          <a:ln w="28575" cap="flat" cmpd="sng">
            <a:solidFill>
              <a:srgbClr val="F9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p:nvPr/>
        </p:nvSpPr>
        <p:spPr>
          <a:xfrm>
            <a:off x="864250" y="411800"/>
            <a:ext cx="2553300" cy="12813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2300"/>
              </a:spcBef>
              <a:spcAft>
                <a:spcPts val="0"/>
              </a:spcAft>
              <a:buNone/>
            </a:pPr>
            <a:r>
              <a:rPr lang="en" sz="1500">
                <a:solidFill>
                  <a:schemeClr val="lt1"/>
                </a:solidFill>
              </a:rPr>
              <a:t>Buying just </a:t>
            </a:r>
            <a:r>
              <a:rPr lang="en" sz="1500" u="sng">
                <a:solidFill>
                  <a:schemeClr val="lt1"/>
                </a:solidFill>
              </a:rPr>
              <a:t>one white cotton shirt</a:t>
            </a:r>
            <a:r>
              <a:rPr lang="en" sz="1500">
                <a:solidFill>
                  <a:schemeClr val="lt1"/>
                </a:solidFill>
              </a:rPr>
              <a:t> produces the same amount of emissions as driving </a:t>
            </a:r>
            <a:r>
              <a:rPr lang="en" sz="1500" u="sng">
                <a:solidFill>
                  <a:schemeClr val="lt1"/>
                </a:solidFill>
              </a:rPr>
              <a:t>35 miles</a:t>
            </a:r>
            <a:r>
              <a:rPr lang="en" sz="1500">
                <a:solidFill>
                  <a:schemeClr val="lt1"/>
                </a:solidFill>
              </a:rPr>
              <a:t> in a car.</a:t>
            </a:r>
            <a:endParaRPr sz="1600">
              <a:solidFill>
                <a:schemeClr val="lt1"/>
              </a:solidFill>
              <a:latin typeface="Lato"/>
              <a:ea typeface="Lato"/>
              <a:cs typeface="Lato"/>
              <a:sym typeface="Lato"/>
            </a:endParaRPr>
          </a:p>
        </p:txBody>
      </p:sp>
      <p:pic>
        <p:nvPicPr>
          <p:cNvPr id="75" name="Google Shape;75;p14"/>
          <p:cNvPicPr preferRelativeResize="0"/>
          <p:nvPr/>
        </p:nvPicPr>
        <p:blipFill>
          <a:blip r:embed="rId3">
            <a:alphaModFix/>
          </a:blip>
          <a:stretch>
            <a:fillRect/>
          </a:stretch>
        </p:blipFill>
        <p:spPr>
          <a:xfrm>
            <a:off x="864250" y="1912850"/>
            <a:ext cx="930325" cy="930325"/>
          </a:xfrm>
          <a:prstGeom prst="rect">
            <a:avLst/>
          </a:prstGeom>
          <a:noFill/>
          <a:ln w="28575" cap="flat" cmpd="sng">
            <a:solidFill>
              <a:srgbClr val="252D48"/>
            </a:solidFill>
            <a:prstDash val="solid"/>
            <a:round/>
            <a:headEnd type="none" w="sm" len="sm"/>
            <a:tailEnd type="none" w="sm" len="sm"/>
          </a:ln>
        </p:spPr>
      </p:pic>
      <p:cxnSp>
        <p:nvCxnSpPr>
          <p:cNvPr id="76" name="Google Shape;76;p14"/>
          <p:cNvCxnSpPr>
            <a:stCxn id="75" idx="3"/>
          </p:cNvCxnSpPr>
          <p:nvPr/>
        </p:nvCxnSpPr>
        <p:spPr>
          <a:xfrm>
            <a:off x="1794575" y="2378013"/>
            <a:ext cx="861600" cy="600"/>
          </a:xfrm>
          <a:prstGeom prst="straightConnector1">
            <a:avLst/>
          </a:prstGeom>
          <a:noFill/>
          <a:ln w="28575" cap="flat" cmpd="sng">
            <a:solidFill>
              <a:srgbClr val="F99900"/>
            </a:solidFill>
            <a:prstDash val="solid"/>
            <a:round/>
            <a:headEnd type="none" w="med" len="med"/>
            <a:tailEnd type="triangle" w="med" len="med"/>
          </a:ln>
        </p:spPr>
      </p:cxnSp>
      <p:sp>
        <p:nvSpPr>
          <p:cNvPr id="77" name="Google Shape;77;p14"/>
          <p:cNvSpPr txBox="1"/>
          <p:nvPr/>
        </p:nvSpPr>
        <p:spPr>
          <a:xfrm>
            <a:off x="2870000" y="1854663"/>
            <a:ext cx="1213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chemeClr val="lt1"/>
                </a:solidFill>
                <a:latin typeface="Impact"/>
                <a:ea typeface="Impact"/>
                <a:cs typeface="Impact"/>
                <a:sym typeface="Impact"/>
              </a:rPr>
              <a:t>35 miles</a:t>
            </a:r>
            <a:endParaRPr sz="2800">
              <a:solidFill>
                <a:schemeClr val="lt1"/>
              </a:solidFill>
              <a:highlight>
                <a:schemeClr val="lt1"/>
              </a:highlight>
              <a:latin typeface="Impact"/>
              <a:ea typeface="Impact"/>
              <a:cs typeface="Impact"/>
              <a:sym typeface="Impact"/>
            </a:endParaRPr>
          </a:p>
        </p:txBody>
      </p:sp>
      <p:pic>
        <p:nvPicPr>
          <p:cNvPr id="78" name="Google Shape;78;p14"/>
          <p:cNvPicPr preferRelativeResize="0"/>
          <p:nvPr/>
        </p:nvPicPr>
        <p:blipFill rotWithShape="1">
          <a:blip r:embed="rId4">
            <a:alphaModFix/>
          </a:blip>
          <a:srcRect l="7860" t="15299" r="8785" b="16945"/>
          <a:stretch/>
        </p:blipFill>
        <p:spPr>
          <a:xfrm>
            <a:off x="3476900" y="1787500"/>
            <a:ext cx="665498" cy="541000"/>
          </a:xfrm>
          <a:prstGeom prst="rect">
            <a:avLst/>
          </a:prstGeom>
          <a:noFill/>
          <a:ln w="28575" cap="flat" cmpd="sng">
            <a:solidFill>
              <a:srgbClr val="252D48"/>
            </a:solidFill>
            <a:prstDash val="solid"/>
            <a:round/>
            <a:headEnd type="none" w="sm" len="sm"/>
            <a:tailEnd type="none" w="sm" len="sm"/>
          </a:ln>
        </p:spPr>
      </p:pic>
      <p:sp>
        <p:nvSpPr>
          <p:cNvPr id="79" name="Google Shape;79;p14"/>
          <p:cNvSpPr/>
          <p:nvPr/>
        </p:nvSpPr>
        <p:spPr>
          <a:xfrm>
            <a:off x="4788375" y="1854675"/>
            <a:ext cx="3690000" cy="2889600"/>
          </a:xfrm>
          <a:prstGeom prst="rect">
            <a:avLst/>
          </a:prstGeom>
          <a:solidFill>
            <a:srgbClr val="252D48"/>
          </a:solidFill>
          <a:ln w="28575" cap="flat" cmpd="sng">
            <a:solidFill>
              <a:srgbClr val="F9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txBox="1"/>
          <p:nvPr/>
        </p:nvSpPr>
        <p:spPr>
          <a:xfrm>
            <a:off x="5106500" y="2108275"/>
            <a:ext cx="2863200" cy="12813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2300"/>
              </a:spcBef>
              <a:spcAft>
                <a:spcPts val="0"/>
              </a:spcAft>
              <a:buNone/>
            </a:pPr>
            <a:r>
              <a:rPr lang="en" sz="1500">
                <a:solidFill>
                  <a:schemeClr val="lt1"/>
                </a:solidFill>
                <a:highlight>
                  <a:srgbClr val="252D48"/>
                </a:highlight>
                <a:latin typeface="Lato"/>
                <a:ea typeface="Lato"/>
                <a:cs typeface="Lato"/>
                <a:sym typeface="Lato"/>
              </a:rPr>
              <a:t>The textile industry produces more greenhouse gas emissions than the shipping and aviation industries</a:t>
            </a:r>
            <a:r>
              <a:rPr lang="en" sz="1500" b="1">
                <a:solidFill>
                  <a:schemeClr val="lt1"/>
                </a:solidFill>
                <a:highlight>
                  <a:srgbClr val="252D48"/>
                </a:highlight>
                <a:latin typeface="Lato"/>
                <a:ea typeface="Lato"/>
                <a:cs typeface="Lato"/>
                <a:sym typeface="Lato"/>
              </a:rPr>
              <a:t> combined.</a:t>
            </a:r>
            <a:endParaRPr sz="1500">
              <a:solidFill>
                <a:schemeClr val="lt1"/>
              </a:solidFill>
              <a:highlight>
                <a:srgbClr val="252D48"/>
              </a:highlight>
              <a:latin typeface="Lato"/>
              <a:ea typeface="Lato"/>
              <a:cs typeface="Lato"/>
              <a:sym typeface="Lato"/>
            </a:endParaRPr>
          </a:p>
        </p:txBody>
      </p:sp>
      <p:pic>
        <p:nvPicPr>
          <p:cNvPr id="81" name="Google Shape;81;p14"/>
          <p:cNvPicPr preferRelativeResize="0"/>
          <p:nvPr/>
        </p:nvPicPr>
        <p:blipFill>
          <a:blip r:embed="rId5">
            <a:alphaModFix/>
          </a:blip>
          <a:stretch>
            <a:fillRect/>
          </a:stretch>
        </p:blipFill>
        <p:spPr>
          <a:xfrm>
            <a:off x="5206000" y="3481950"/>
            <a:ext cx="1109575" cy="1103924"/>
          </a:xfrm>
          <a:prstGeom prst="rect">
            <a:avLst/>
          </a:prstGeom>
          <a:noFill/>
          <a:ln>
            <a:noFill/>
          </a:ln>
        </p:spPr>
      </p:pic>
      <p:pic>
        <p:nvPicPr>
          <p:cNvPr id="82" name="Google Shape;82;p14"/>
          <p:cNvPicPr preferRelativeResize="0"/>
          <p:nvPr/>
        </p:nvPicPr>
        <p:blipFill>
          <a:blip r:embed="rId6">
            <a:alphaModFix/>
          </a:blip>
          <a:stretch>
            <a:fillRect/>
          </a:stretch>
        </p:blipFill>
        <p:spPr>
          <a:xfrm>
            <a:off x="6754375" y="3389575"/>
            <a:ext cx="1241726" cy="1241726"/>
          </a:xfrm>
          <a:prstGeom prst="rect">
            <a:avLst/>
          </a:prstGeom>
          <a:noFill/>
          <a:ln>
            <a:noFill/>
          </a:ln>
        </p:spPr>
      </p:pic>
      <p:pic>
        <p:nvPicPr>
          <p:cNvPr id="83" name="Google Shape;83;p14"/>
          <p:cNvPicPr preferRelativeResize="0"/>
          <p:nvPr/>
        </p:nvPicPr>
        <p:blipFill>
          <a:blip r:embed="rId7">
            <a:alphaModFix/>
          </a:blip>
          <a:stretch>
            <a:fillRect/>
          </a:stretch>
        </p:blipFill>
        <p:spPr>
          <a:xfrm>
            <a:off x="4788375" y="217975"/>
            <a:ext cx="1476224" cy="621349"/>
          </a:xfrm>
          <a:prstGeom prst="rect">
            <a:avLst/>
          </a:prstGeom>
          <a:noFill/>
          <a:ln>
            <a:noFill/>
          </a:ln>
        </p:spPr>
      </p:pic>
      <p:pic>
        <p:nvPicPr>
          <p:cNvPr id="84" name="Google Shape;84;p14"/>
          <p:cNvPicPr preferRelativeResize="0"/>
          <p:nvPr/>
        </p:nvPicPr>
        <p:blipFill>
          <a:blip r:embed="rId8">
            <a:alphaModFix/>
          </a:blip>
          <a:stretch>
            <a:fillRect/>
          </a:stretch>
        </p:blipFill>
        <p:spPr>
          <a:xfrm>
            <a:off x="6427650" y="0"/>
            <a:ext cx="1241725" cy="1241725"/>
          </a:xfrm>
          <a:prstGeom prst="rect">
            <a:avLst/>
          </a:prstGeom>
          <a:noFill/>
          <a:ln>
            <a:noFill/>
          </a:ln>
        </p:spPr>
      </p:pic>
      <p:pic>
        <p:nvPicPr>
          <p:cNvPr id="85" name="Google Shape;85;p14"/>
          <p:cNvPicPr preferRelativeResize="0"/>
          <p:nvPr/>
        </p:nvPicPr>
        <p:blipFill>
          <a:blip r:embed="rId9">
            <a:alphaModFix/>
          </a:blip>
          <a:stretch>
            <a:fillRect/>
          </a:stretch>
        </p:blipFill>
        <p:spPr>
          <a:xfrm>
            <a:off x="350825" y="3240774"/>
            <a:ext cx="2154476" cy="439725"/>
          </a:xfrm>
          <a:prstGeom prst="rect">
            <a:avLst/>
          </a:prstGeom>
          <a:noFill/>
          <a:ln>
            <a:noFill/>
          </a:ln>
        </p:spPr>
      </p:pic>
      <p:pic>
        <p:nvPicPr>
          <p:cNvPr id="86" name="Google Shape;86;p14"/>
          <p:cNvPicPr preferRelativeResize="0"/>
          <p:nvPr/>
        </p:nvPicPr>
        <p:blipFill>
          <a:blip r:embed="rId10">
            <a:alphaModFix/>
          </a:blip>
          <a:stretch>
            <a:fillRect/>
          </a:stretch>
        </p:blipFill>
        <p:spPr>
          <a:xfrm>
            <a:off x="1305788" y="3863274"/>
            <a:ext cx="1670226" cy="212850"/>
          </a:xfrm>
          <a:prstGeom prst="rect">
            <a:avLst/>
          </a:prstGeom>
          <a:noFill/>
          <a:ln>
            <a:noFill/>
          </a:ln>
        </p:spPr>
      </p:pic>
      <p:pic>
        <p:nvPicPr>
          <p:cNvPr id="87" name="Google Shape;87;p14"/>
          <p:cNvPicPr preferRelativeResize="0"/>
          <p:nvPr/>
        </p:nvPicPr>
        <p:blipFill>
          <a:blip r:embed="rId11">
            <a:alphaModFix/>
          </a:blip>
          <a:stretch>
            <a:fillRect/>
          </a:stretch>
        </p:blipFill>
        <p:spPr>
          <a:xfrm>
            <a:off x="1710325" y="4343175"/>
            <a:ext cx="1887954" cy="439725"/>
          </a:xfrm>
          <a:prstGeom prst="rect">
            <a:avLst/>
          </a:prstGeom>
          <a:noFill/>
          <a:ln>
            <a:noFill/>
          </a:ln>
        </p:spPr>
      </p:pic>
      <p:pic>
        <p:nvPicPr>
          <p:cNvPr id="88" name="Google Shape;88;p14"/>
          <p:cNvPicPr preferRelativeResize="0"/>
          <p:nvPr/>
        </p:nvPicPr>
        <p:blipFill>
          <a:blip r:embed="rId12">
            <a:alphaModFix/>
          </a:blip>
          <a:stretch>
            <a:fillRect/>
          </a:stretch>
        </p:blipFill>
        <p:spPr>
          <a:xfrm>
            <a:off x="4788387" y="1355349"/>
            <a:ext cx="2956216" cy="337763"/>
          </a:xfrm>
          <a:prstGeom prst="rect">
            <a:avLst/>
          </a:prstGeom>
          <a:noFill/>
          <a:ln>
            <a:noFill/>
          </a:ln>
        </p:spPr>
      </p:pic>
      <p:pic>
        <p:nvPicPr>
          <p:cNvPr id="89" name="Google Shape;89;p14"/>
          <p:cNvPicPr preferRelativeResize="0"/>
          <p:nvPr/>
        </p:nvPicPr>
        <p:blipFill>
          <a:blip r:embed="rId13">
            <a:alphaModFix/>
          </a:blip>
          <a:stretch>
            <a:fillRect/>
          </a:stretch>
        </p:blipFill>
        <p:spPr>
          <a:xfrm>
            <a:off x="2976025" y="3311599"/>
            <a:ext cx="1548739" cy="5074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p:nvPr/>
        </p:nvSpPr>
        <p:spPr>
          <a:xfrm>
            <a:off x="7163000" y="1611475"/>
            <a:ext cx="1382400" cy="23853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95;p15"/>
          <p:cNvPicPr preferRelativeResize="0"/>
          <p:nvPr/>
        </p:nvPicPr>
        <p:blipFill rotWithShape="1">
          <a:blip r:embed="rId3">
            <a:alphaModFix/>
          </a:blip>
          <a:srcRect l="-2350" t="-10253" r="2349"/>
          <a:stretch/>
        </p:blipFill>
        <p:spPr>
          <a:xfrm>
            <a:off x="5888150" y="1064075"/>
            <a:ext cx="3146024" cy="4011176"/>
          </a:xfrm>
          <a:prstGeom prst="rect">
            <a:avLst/>
          </a:prstGeom>
          <a:noFill/>
          <a:ln>
            <a:noFill/>
          </a:ln>
        </p:spPr>
      </p:pic>
      <p:sp>
        <p:nvSpPr>
          <p:cNvPr id="96" name="Google Shape;96;p15"/>
          <p:cNvSpPr txBox="1">
            <a:spLocks noGrp="1"/>
          </p:cNvSpPr>
          <p:nvPr>
            <p:ph type="title"/>
          </p:nvPr>
        </p:nvSpPr>
        <p:spPr>
          <a:xfrm>
            <a:off x="311700" y="79625"/>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Consumer habits need to change. </a:t>
            </a:r>
            <a:endParaRPr/>
          </a:p>
        </p:txBody>
      </p:sp>
      <p:sp>
        <p:nvSpPr>
          <p:cNvPr id="97" name="Google Shape;97;p15"/>
          <p:cNvSpPr/>
          <p:nvPr/>
        </p:nvSpPr>
        <p:spPr>
          <a:xfrm rot="-5400000">
            <a:off x="662963" y="430224"/>
            <a:ext cx="3078925" cy="3781450"/>
          </a:xfrm>
          <a:prstGeom prst="flowChartOffpageConnector">
            <a:avLst/>
          </a:prstGeom>
          <a:solidFill>
            <a:srgbClr val="252D48"/>
          </a:solidFill>
          <a:ln w="28575" cap="flat" cmpd="sng">
            <a:solidFill>
              <a:srgbClr val="F9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Google Shape;98;p15"/>
          <p:cNvPicPr preferRelativeResize="0"/>
          <p:nvPr/>
        </p:nvPicPr>
        <p:blipFill>
          <a:blip r:embed="rId4">
            <a:alphaModFix/>
          </a:blip>
          <a:stretch>
            <a:fillRect/>
          </a:stretch>
        </p:blipFill>
        <p:spPr>
          <a:xfrm>
            <a:off x="642578" y="989479"/>
            <a:ext cx="2373166" cy="1282886"/>
          </a:xfrm>
          <a:prstGeom prst="rect">
            <a:avLst/>
          </a:prstGeom>
          <a:noFill/>
          <a:ln>
            <a:noFill/>
          </a:ln>
        </p:spPr>
      </p:pic>
      <p:pic>
        <p:nvPicPr>
          <p:cNvPr id="99" name="Google Shape;99;p15"/>
          <p:cNvPicPr preferRelativeResize="0"/>
          <p:nvPr/>
        </p:nvPicPr>
        <p:blipFill rotWithShape="1">
          <a:blip r:embed="rId5">
            <a:alphaModFix/>
          </a:blip>
          <a:srcRect b="30439"/>
          <a:stretch/>
        </p:blipFill>
        <p:spPr>
          <a:xfrm>
            <a:off x="642578" y="2403531"/>
            <a:ext cx="2373175" cy="1332259"/>
          </a:xfrm>
          <a:prstGeom prst="rect">
            <a:avLst/>
          </a:prstGeom>
          <a:noFill/>
          <a:ln>
            <a:noFill/>
          </a:ln>
        </p:spPr>
      </p:pic>
      <p:pic>
        <p:nvPicPr>
          <p:cNvPr id="100" name="Google Shape;100;p15"/>
          <p:cNvPicPr preferRelativeResize="0"/>
          <p:nvPr/>
        </p:nvPicPr>
        <p:blipFill>
          <a:blip r:embed="rId6">
            <a:alphaModFix/>
          </a:blip>
          <a:stretch>
            <a:fillRect/>
          </a:stretch>
        </p:blipFill>
        <p:spPr>
          <a:xfrm>
            <a:off x="4185137" y="781464"/>
            <a:ext cx="1795675" cy="1496425"/>
          </a:xfrm>
          <a:prstGeom prst="rect">
            <a:avLst/>
          </a:prstGeom>
          <a:noFill/>
          <a:ln>
            <a:noFill/>
          </a:ln>
        </p:spPr>
      </p:pic>
      <p:pic>
        <p:nvPicPr>
          <p:cNvPr id="101" name="Google Shape;101;p15"/>
          <p:cNvPicPr preferRelativeResize="0"/>
          <p:nvPr/>
        </p:nvPicPr>
        <p:blipFill>
          <a:blip r:embed="rId7">
            <a:alphaModFix/>
          </a:blip>
          <a:stretch>
            <a:fillRect/>
          </a:stretch>
        </p:blipFill>
        <p:spPr>
          <a:xfrm>
            <a:off x="4322025" y="3661900"/>
            <a:ext cx="1642500" cy="1180709"/>
          </a:xfrm>
          <a:prstGeom prst="rect">
            <a:avLst/>
          </a:prstGeom>
          <a:noFill/>
          <a:ln>
            <a:noFill/>
          </a:ln>
        </p:spPr>
      </p:pic>
      <p:pic>
        <p:nvPicPr>
          <p:cNvPr id="102" name="Google Shape;102;p15"/>
          <p:cNvPicPr preferRelativeResize="0"/>
          <p:nvPr/>
        </p:nvPicPr>
        <p:blipFill rotWithShape="1">
          <a:blip r:embed="rId8">
            <a:alphaModFix/>
          </a:blip>
          <a:srcRect l="27383"/>
          <a:stretch/>
        </p:blipFill>
        <p:spPr>
          <a:xfrm>
            <a:off x="402475" y="4216500"/>
            <a:ext cx="1035945" cy="626100"/>
          </a:xfrm>
          <a:prstGeom prst="rect">
            <a:avLst/>
          </a:prstGeom>
          <a:noFill/>
          <a:ln>
            <a:noFill/>
          </a:ln>
        </p:spPr>
      </p:pic>
      <p:sp>
        <p:nvSpPr>
          <p:cNvPr id="103" name="Google Shape;103;p15"/>
          <p:cNvSpPr txBox="1"/>
          <p:nvPr/>
        </p:nvSpPr>
        <p:spPr>
          <a:xfrm>
            <a:off x="1481038" y="3996775"/>
            <a:ext cx="1642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Overconsumption is on the rise, with the average garment lasting just </a:t>
            </a:r>
            <a:r>
              <a:rPr lang="en" sz="1200" b="1">
                <a:latin typeface="Lato"/>
                <a:ea typeface="Lato"/>
                <a:cs typeface="Lato"/>
                <a:sym typeface="Lato"/>
              </a:rPr>
              <a:t>7 wears</a:t>
            </a:r>
            <a:r>
              <a:rPr lang="en" sz="1200">
                <a:latin typeface="Lato"/>
                <a:ea typeface="Lato"/>
                <a:cs typeface="Lato"/>
                <a:sym typeface="Lato"/>
              </a:rPr>
              <a:t>.</a:t>
            </a:r>
            <a:endParaRPr sz="1200">
              <a:latin typeface="Lato"/>
              <a:ea typeface="Lato"/>
              <a:cs typeface="Lato"/>
              <a:sym typeface="Lato"/>
            </a:endParaRPr>
          </a:p>
        </p:txBody>
      </p:sp>
      <p:pic>
        <p:nvPicPr>
          <p:cNvPr id="104" name="Google Shape;104;p15"/>
          <p:cNvPicPr preferRelativeResize="0"/>
          <p:nvPr/>
        </p:nvPicPr>
        <p:blipFill rotWithShape="1">
          <a:blip r:embed="rId9">
            <a:alphaModFix/>
          </a:blip>
          <a:srcRect r="12732"/>
          <a:stretch/>
        </p:blipFill>
        <p:spPr>
          <a:xfrm>
            <a:off x="4162900" y="2424388"/>
            <a:ext cx="1954050" cy="1091025"/>
          </a:xfrm>
          <a:prstGeom prst="rect">
            <a:avLst/>
          </a:prstGeom>
          <a:noFill/>
          <a:ln>
            <a:noFill/>
          </a:ln>
        </p:spPr>
      </p:pic>
      <p:sp>
        <p:nvSpPr>
          <p:cNvPr id="105" name="Google Shape;105;p15"/>
          <p:cNvSpPr txBox="1"/>
          <p:nvPr/>
        </p:nvSpPr>
        <p:spPr>
          <a:xfrm>
            <a:off x="7150174" y="1577600"/>
            <a:ext cx="1354500" cy="17547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2300"/>
              </a:spcBef>
              <a:spcAft>
                <a:spcPts val="0"/>
              </a:spcAft>
              <a:buNone/>
            </a:pPr>
            <a:r>
              <a:rPr lang="en" sz="1200" b="1">
                <a:latin typeface="Lato"/>
                <a:ea typeface="Lato"/>
                <a:cs typeface="Lato"/>
                <a:sym typeface="Lato"/>
              </a:rPr>
              <a:t>One in six</a:t>
            </a:r>
            <a:r>
              <a:rPr lang="en" sz="1200">
                <a:latin typeface="Lato"/>
                <a:ea typeface="Lato"/>
                <a:cs typeface="Lato"/>
                <a:sym typeface="Lato"/>
              </a:rPr>
              <a:t> young people say that they don’t feel they can wear an outfit again once it’s been seen on social media.</a:t>
            </a:r>
            <a:endParaRPr sz="1200">
              <a:latin typeface="Lato"/>
              <a:ea typeface="Lato"/>
              <a:cs typeface="Lato"/>
              <a:sym typeface="Lato"/>
            </a:endParaRPr>
          </a:p>
        </p:txBody>
      </p:sp>
      <p:pic>
        <p:nvPicPr>
          <p:cNvPr id="106" name="Google Shape;106;p15"/>
          <p:cNvPicPr preferRelativeResize="0"/>
          <p:nvPr/>
        </p:nvPicPr>
        <p:blipFill rotWithShape="1">
          <a:blip r:embed="rId10">
            <a:alphaModFix/>
          </a:blip>
          <a:srcRect l="4130" t="20609" r="66884" b="50296"/>
          <a:stretch/>
        </p:blipFill>
        <p:spPr>
          <a:xfrm>
            <a:off x="7264100" y="3262125"/>
            <a:ext cx="329174" cy="330400"/>
          </a:xfrm>
          <a:prstGeom prst="rect">
            <a:avLst/>
          </a:prstGeom>
          <a:noFill/>
          <a:ln>
            <a:noFill/>
          </a:ln>
        </p:spPr>
      </p:pic>
      <p:pic>
        <p:nvPicPr>
          <p:cNvPr id="107" name="Google Shape;107;p15"/>
          <p:cNvPicPr preferRelativeResize="0"/>
          <p:nvPr/>
        </p:nvPicPr>
        <p:blipFill rotWithShape="1">
          <a:blip r:embed="rId10">
            <a:alphaModFix/>
          </a:blip>
          <a:srcRect l="35507" t="19416" r="35507" b="51489"/>
          <a:stretch/>
        </p:blipFill>
        <p:spPr>
          <a:xfrm>
            <a:off x="7689612" y="3262125"/>
            <a:ext cx="329174" cy="330400"/>
          </a:xfrm>
          <a:prstGeom prst="rect">
            <a:avLst/>
          </a:prstGeom>
          <a:noFill/>
          <a:ln>
            <a:noFill/>
          </a:ln>
        </p:spPr>
      </p:pic>
      <p:pic>
        <p:nvPicPr>
          <p:cNvPr id="108" name="Google Shape;108;p15"/>
          <p:cNvPicPr preferRelativeResize="0"/>
          <p:nvPr/>
        </p:nvPicPr>
        <p:blipFill rotWithShape="1">
          <a:blip r:embed="rId10">
            <a:alphaModFix/>
          </a:blip>
          <a:srcRect l="67434" t="20013" r="3579" b="50893"/>
          <a:stretch/>
        </p:blipFill>
        <p:spPr>
          <a:xfrm>
            <a:off x="8115100" y="3262125"/>
            <a:ext cx="329174" cy="330400"/>
          </a:xfrm>
          <a:prstGeom prst="rect">
            <a:avLst/>
          </a:prstGeom>
          <a:noFill/>
          <a:ln>
            <a:noFill/>
          </a:ln>
        </p:spPr>
      </p:pic>
      <p:pic>
        <p:nvPicPr>
          <p:cNvPr id="109" name="Google Shape;109;p15"/>
          <p:cNvPicPr preferRelativeResize="0"/>
          <p:nvPr/>
        </p:nvPicPr>
        <p:blipFill rotWithShape="1">
          <a:blip r:embed="rId10">
            <a:alphaModFix/>
          </a:blip>
          <a:srcRect l="3582" t="52411" r="67431" b="18494"/>
          <a:stretch/>
        </p:blipFill>
        <p:spPr>
          <a:xfrm>
            <a:off x="8115100" y="3592525"/>
            <a:ext cx="329174" cy="330400"/>
          </a:xfrm>
          <a:prstGeom prst="rect">
            <a:avLst/>
          </a:prstGeom>
          <a:noFill/>
          <a:ln>
            <a:noFill/>
          </a:ln>
        </p:spPr>
      </p:pic>
      <p:pic>
        <p:nvPicPr>
          <p:cNvPr id="110" name="Google Shape;110;p15"/>
          <p:cNvPicPr preferRelativeResize="0"/>
          <p:nvPr/>
        </p:nvPicPr>
        <p:blipFill>
          <a:blip r:embed="rId11">
            <a:alphaModFix/>
          </a:blip>
          <a:stretch>
            <a:fillRect/>
          </a:stretch>
        </p:blipFill>
        <p:spPr>
          <a:xfrm>
            <a:off x="6783239" y="127075"/>
            <a:ext cx="2141899" cy="12494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509550" y="14432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can be done?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p:nvPr/>
        </p:nvSpPr>
        <p:spPr>
          <a:xfrm>
            <a:off x="8102363" y="4236738"/>
            <a:ext cx="840900" cy="855900"/>
          </a:xfrm>
          <a:prstGeom prst="rect">
            <a:avLst/>
          </a:prstGeom>
          <a:solidFill>
            <a:srgbClr val="252D4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21" name="Google Shape;121;p17"/>
          <p:cNvSpPr/>
          <p:nvPr/>
        </p:nvSpPr>
        <p:spPr>
          <a:xfrm>
            <a:off x="7255813" y="4236763"/>
            <a:ext cx="840900" cy="855900"/>
          </a:xfrm>
          <a:prstGeom prst="rect">
            <a:avLst/>
          </a:prstGeom>
          <a:solidFill>
            <a:srgbClr val="252D4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22" name="Google Shape;122;p17"/>
          <p:cNvSpPr txBox="1">
            <a:spLocks noGrp="1"/>
          </p:cNvSpPr>
          <p:nvPr>
            <p:ph type="title"/>
          </p:nvPr>
        </p:nvSpPr>
        <p:spPr>
          <a:xfrm>
            <a:off x="265500" y="2105250"/>
            <a:ext cx="4045200" cy="933000"/>
          </a:xfrm>
          <a:prstGeom prst="rect">
            <a:avLst/>
          </a:prstGeom>
        </p:spPr>
        <p:txBody>
          <a:bodyPr spcFirstLastPara="1" wrap="square" lIns="91425" tIns="91425" rIns="91425" bIns="91425" anchor="b" anchorCtr="0">
            <a:noAutofit/>
          </a:bodyPr>
          <a:lstStyle/>
          <a:p>
            <a:pPr marL="457200" lvl="0" indent="-495300" algn="ctr" rtl="0">
              <a:spcBef>
                <a:spcPts val="0"/>
              </a:spcBef>
              <a:spcAft>
                <a:spcPts val="0"/>
              </a:spcAft>
              <a:buSzPts val="4200"/>
              <a:buAutoNum type="arabicPeriod"/>
            </a:pPr>
            <a:r>
              <a:rPr lang="en"/>
              <a:t>Education</a:t>
            </a:r>
            <a:endParaRPr/>
          </a:p>
        </p:txBody>
      </p:sp>
      <p:sp>
        <p:nvSpPr>
          <p:cNvPr id="123" name="Google Shape;123;p17"/>
          <p:cNvSpPr txBox="1">
            <a:spLocks noGrp="1"/>
          </p:cNvSpPr>
          <p:nvPr>
            <p:ph type="subTitle" idx="1"/>
          </p:nvPr>
        </p:nvSpPr>
        <p:spPr>
          <a:xfrm>
            <a:off x="265500" y="3542200"/>
            <a:ext cx="4045200" cy="77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Sustainability should be a mandatory subject in schools.</a:t>
            </a:r>
            <a:endParaRPr/>
          </a:p>
        </p:txBody>
      </p:sp>
      <p:sp>
        <p:nvSpPr>
          <p:cNvPr id="124" name="Google Shape;124;p17"/>
          <p:cNvSpPr txBox="1">
            <a:spLocks noGrp="1"/>
          </p:cNvSpPr>
          <p:nvPr>
            <p:ph type="body" idx="2"/>
          </p:nvPr>
        </p:nvSpPr>
        <p:spPr>
          <a:xfrm>
            <a:off x="4939500" y="450850"/>
            <a:ext cx="3837000" cy="3968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500"/>
              <a:t>Whilst the climate crisis as a topic briefly appears in Science, Geography and Textiles, it is often overlooked. As a result, children lack vital knowledge on how their habits can impact the climate.</a:t>
            </a:r>
            <a:endParaRPr sz="1500"/>
          </a:p>
          <a:p>
            <a:pPr marL="0" lvl="0" indent="0" algn="l" rtl="0">
              <a:spcBef>
                <a:spcPts val="1600"/>
              </a:spcBef>
              <a:spcAft>
                <a:spcPts val="0"/>
              </a:spcAft>
              <a:buNone/>
            </a:pPr>
            <a:r>
              <a:rPr lang="en" sz="1500" b="1"/>
              <a:t>All children should know about:</a:t>
            </a:r>
            <a:endParaRPr sz="1500" b="1"/>
          </a:p>
          <a:p>
            <a:pPr marL="457200" lvl="0" indent="-323850" algn="l" rtl="0">
              <a:spcBef>
                <a:spcPts val="1600"/>
              </a:spcBef>
              <a:spcAft>
                <a:spcPts val="0"/>
              </a:spcAft>
              <a:buSzPts val="1500"/>
              <a:buChar char="●"/>
            </a:pPr>
            <a:r>
              <a:rPr lang="en" sz="1500" b="1"/>
              <a:t>Climate change/ global warming</a:t>
            </a:r>
            <a:endParaRPr sz="1500" b="1"/>
          </a:p>
          <a:p>
            <a:pPr marL="457200" lvl="0" indent="-323850" algn="l" rtl="0">
              <a:spcBef>
                <a:spcPts val="0"/>
              </a:spcBef>
              <a:spcAft>
                <a:spcPts val="0"/>
              </a:spcAft>
              <a:buSzPts val="1500"/>
              <a:buChar char="●"/>
            </a:pPr>
            <a:r>
              <a:rPr lang="en" sz="1500" b="1"/>
              <a:t>The Global Waste Trade</a:t>
            </a:r>
            <a:endParaRPr sz="1500" b="1"/>
          </a:p>
          <a:p>
            <a:pPr marL="457200" lvl="0" indent="-323850" algn="l" rtl="0">
              <a:spcBef>
                <a:spcPts val="0"/>
              </a:spcBef>
              <a:spcAft>
                <a:spcPts val="0"/>
              </a:spcAft>
              <a:buSzPts val="1500"/>
              <a:buChar char="●"/>
            </a:pPr>
            <a:r>
              <a:rPr lang="en" sz="1500" b="1"/>
              <a:t>Sewing/ mending (and other simple solutions- reduce, reuse, recycle)</a:t>
            </a:r>
            <a:endParaRPr sz="1500" b="1"/>
          </a:p>
          <a:p>
            <a:pPr marL="457200" lvl="0" indent="-323850" algn="l" rtl="0">
              <a:spcBef>
                <a:spcPts val="0"/>
              </a:spcBef>
              <a:spcAft>
                <a:spcPts val="0"/>
              </a:spcAft>
              <a:buSzPts val="1500"/>
              <a:buChar char="●"/>
            </a:pPr>
            <a:r>
              <a:rPr lang="en" sz="1500" b="1"/>
              <a:t>The problems with consumerism in the Western World</a:t>
            </a:r>
            <a:endParaRPr sz="1500" b="1"/>
          </a:p>
        </p:txBody>
      </p:sp>
      <p:pic>
        <p:nvPicPr>
          <p:cNvPr id="125" name="Google Shape;125;p17"/>
          <p:cNvPicPr preferRelativeResize="0"/>
          <p:nvPr/>
        </p:nvPicPr>
        <p:blipFill>
          <a:blip r:embed="rId3">
            <a:alphaModFix/>
          </a:blip>
          <a:stretch>
            <a:fillRect/>
          </a:stretch>
        </p:blipFill>
        <p:spPr>
          <a:xfrm>
            <a:off x="1217700" y="329625"/>
            <a:ext cx="1967275" cy="1382075"/>
          </a:xfrm>
          <a:prstGeom prst="rect">
            <a:avLst/>
          </a:prstGeom>
          <a:noFill/>
          <a:ln>
            <a:noFill/>
          </a:ln>
        </p:spPr>
      </p:pic>
      <p:pic>
        <p:nvPicPr>
          <p:cNvPr id="126" name="Google Shape;126;p17"/>
          <p:cNvPicPr preferRelativeResize="0"/>
          <p:nvPr/>
        </p:nvPicPr>
        <p:blipFill rotWithShape="1">
          <a:blip r:embed="rId4">
            <a:alphaModFix/>
          </a:blip>
          <a:srcRect l="8326" r="12821"/>
          <a:stretch/>
        </p:blipFill>
        <p:spPr>
          <a:xfrm>
            <a:off x="7283425" y="4278150"/>
            <a:ext cx="785674" cy="773100"/>
          </a:xfrm>
          <a:prstGeom prst="rect">
            <a:avLst/>
          </a:prstGeom>
          <a:noFill/>
          <a:ln>
            <a:noFill/>
          </a:ln>
        </p:spPr>
      </p:pic>
      <p:pic>
        <p:nvPicPr>
          <p:cNvPr id="127" name="Google Shape;127;p17"/>
          <p:cNvPicPr preferRelativeResize="0"/>
          <p:nvPr/>
        </p:nvPicPr>
        <p:blipFill>
          <a:blip r:embed="rId5">
            <a:alphaModFix/>
          </a:blip>
          <a:stretch>
            <a:fillRect/>
          </a:stretch>
        </p:blipFill>
        <p:spPr>
          <a:xfrm>
            <a:off x="8129975" y="4271863"/>
            <a:ext cx="785675" cy="785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8"/>
          <p:cNvSpPr/>
          <p:nvPr/>
        </p:nvSpPr>
        <p:spPr>
          <a:xfrm>
            <a:off x="8151238" y="4256200"/>
            <a:ext cx="840900" cy="855900"/>
          </a:xfrm>
          <a:prstGeom prst="rect">
            <a:avLst/>
          </a:prstGeom>
          <a:solidFill>
            <a:srgbClr val="252D4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33" name="Google Shape;133;p18"/>
          <p:cNvSpPr/>
          <p:nvPr/>
        </p:nvSpPr>
        <p:spPr>
          <a:xfrm>
            <a:off x="7283613" y="4256200"/>
            <a:ext cx="840900" cy="855900"/>
          </a:xfrm>
          <a:prstGeom prst="rect">
            <a:avLst/>
          </a:prstGeom>
          <a:solidFill>
            <a:srgbClr val="252D4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34" name="Google Shape;134;p18"/>
          <p:cNvSpPr txBox="1">
            <a:spLocks noGrp="1"/>
          </p:cNvSpPr>
          <p:nvPr>
            <p:ph type="title"/>
          </p:nvPr>
        </p:nvSpPr>
        <p:spPr>
          <a:xfrm>
            <a:off x="163750" y="1881375"/>
            <a:ext cx="4130700" cy="1509600"/>
          </a:xfrm>
          <a:prstGeom prst="rect">
            <a:avLst/>
          </a:prstGeom>
        </p:spPr>
        <p:txBody>
          <a:bodyPr spcFirstLastPara="1" wrap="square" lIns="91425" tIns="91425" rIns="91425" bIns="91425" anchor="b" anchorCtr="0">
            <a:noAutofit/>
          </a:bodyPr>
          <a:lstStyle/>
          <a:p>
            <a:pPr marL="457200" lvl="0" indent="0" algn="l" rtl="0">
              <a:spcBef>
                <a:spcPts val="0"/>
              </a:spcBef>
              <a:spcAft>
                <a:spcPts val="0"/>
              </a:spcAft>
              <a:buNone/>
            </a:pPr>
            <a:r>
              <a:rPr lang="en" sz="4000"/>
              <a:t>2. QR Codes on labels</a:t>
            </a:r>
            <a:endParaRPr sz="4000"/>
          </a:p>
        </p:txBody>
      </p:sp>
      <p:sp>
        <p:nvSpPr>
          <p:cNvPr id="135" name="Google Shape;135;p18"/>
          <p:cNvSpPr txBox="1">
            <a:spLocks noGrp="1"/>
          </p:cNvSpPr>
          <p:nvPr>
            <p:ph type="subTitle" idx="1"/>
          </p:nvPr>
        </p:nvSpPr>
        <p:spPr>
          <a:xfrm>
            <a:off x="206500" y="3642900"/>
            <a:ext cx="4045200" cy="77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Brands must be more transparent with consumers.</a:t>
            </a:r>
            <a:endParaRPr sz="2000"/>
          </a:p>
          <a:p>
            <a:pPr marL="0" lvl="0" indent="0" algn="l" rtl="0">
              <a:spcBef>
                <a:spcPts val="0"/>
              </a:spcBef>
              <a:spcAft>
                <a:spcPts val="0"/>
              </a:spcAft>
              <a:buNone/>
            </a:pPr>
            <a:endParaRPr/>
          </a:p>
        </p:txBody>
      </p:sp>
      <p:sp>
        <p:nvSpPr>
          <p:cNvPr id="136" name="Google Shape;136;p1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500"/>
              <a:t>This would be and accessible and easy way for consumers to:</a:t>
            </a:r>
            <a:endParaRPr sz="1500"/>
          </a:p>
          <a:p>
            <a:pPr marL="457200" lvl="0" indent="-323850" algn="l" rtl="0">
              <a:spcBef>
                <a:spcPts val="1600"/>
              </a:spcBef>
              <a:spcAft>
                <a:spcPts val="0"/>
              </a:spcAft>
              <a:buSzPts val="1500"/>
              <a:buChar char="●"/>
            </a:pPr>
            <a:r>
              <a:rPr lang="en" sz="1500"/>
              <a:t> View the </a:t>
            </a:r>
            <a:r>
              <a:rPr lang="en" sz="1500" u="sng"/>
              <a:t>carbon footprint</a:t>
            </a:r>
            <a:r>
              <a:rPr lang="en" sz="1500"/>
              <a:t> of a garment before they buy it</a:t>
            </a:r>
            <a:endParaRPr sz="1500"/>
          </a:p>
          <a:p>
            <a:pPr marL="457200" lvl="0" indent="-323850" algn="l" rtl="0">
              <a:spcBef>
                <a:spcPts val="0"/>
              </a:spcBef>
              <a:spcAft>
                <a:spcPts val="0"/>
              </a:spcAft>
              <a:buSzPts val="1500"/>
              <a:buChar char="●"/>
            </a:pPr>
            <a:r>
              <a:rPr lang="en" sz="1500"/>
              <a:t>See what </a:t>
            </a:r>
            <a:r>
              <a:rPr lang="en" sz="1500" u="sng"/>
              <a:t>materials </a:t>
            </a:r>
            <a:r>
              <a:rPr lang="en" sz="1500"/>
              <a:t>have been used</a:t>
            </a:r>
            <a:endParaRPr sz="1500"/>
          </a:p>
          <a:p>
            <a:pPr marL="457200" lvl="0" indent="-323850" algn="l" rtl="0">
              <a:spcBef>
                <a:spcPts val="0"/>
              </a:spcBef>
              <a:spcAft>
                <a:spcPts val="0"/>
              </a:spcAft>
              <a:buSzPts val="1500"/>
              <a:buChar char="●"/>
            </a:pPr>
            <a:r>
              <a:rPr lang="en" sz="1500"/>
              <a:t>See the </a:t>
            </a:r>
            <a:r>
              <a:rPr lang="en" sz="1500" u="sng"/>
              <a:t>factory </a:t>
            </a:r>
            <a:r>
              <a:rPr lang="en" sz="1500"/>
              <a:t>it was made in and if the worker is paid a decent </a:t>
            </a:r>
            <a:r>
              <a:rPr lang="en" sz="1500" u="sng"/>
              <a:t>wage</a:t>
            </a:r>
            <a:r>
              <a:rPr lang="en" sz="1500"/>
              <a:t>.</a:t>
            </a:r>
            <a:endParaRPr sz="1500"/>
          </a:p>
          <a:p>
            <a:pPr marL="0" lvl="0" indent="0" algn="l" rtl="0">
              <a:spcBef>
                <a:spcPts val="1600"/>
              </a:spcBef>
              <a:spcAft>
                <a:spcPts val="1600"/>
              </a:spcAft>
              <a:buNone/>
            </a:pPr>
            <a:r>
              <a:rPr lang="en" sz="1500"/>
              <a:t>Consumers would be well informed and able to make the most ethical choice with one scan.</a:t>
            </a:r>
            <a:endParaRPr sz="1500"/>
          </a:p>
        </p:txBody>
      </p:sp>
      <p:pic>
        <p:nvPicPr>
          <p:cNvPr id="137" name="Google Shape;137;p18"/>
          <p:cNvPicPr preferRelativeResize="0"/>
          <p:nvPr/>
        </p:nvPicPr>
        <p:blipFill>
          <a:blip r:embed="rId3">
            <a:alphaModFix/>
          </a:blip>
          <a:stretch>
            <a:fillRect/>
          </a:stretch>
        </p:blipFill>
        <p:spPr>
          <a:xfrm>
            <a:off x="990850" y="207750"/>
            <a:ext cx="2476500" cy="1609200"/>
          </a:xfrm>
          <a:prstGeom prst="rect">
            <a:avLst/>
          </a:prstGeom>
          <a:noFill/>
          <a:ln>
            <a:noFill/>
          </a:ln>
        </p:spPr>
      </p:pic>
      <p:pic>
        <p:nvPicPr>
          <p:cNvPr id="138" name="Google Shape;138;p18"/>
          <p:cNvPicPr preferRelativeResize="0"/>
          <p:nvPr/>
        </p:nvPicPr>
        <p:blipFill rotWithShape="1">
          <a:blip r:embed="rId4">
            <a:alphaModFix/>
          </a:blip>
          <a:srcRect l="8326" r="12821"/>
          <a:stretch/>
        </p:blipFill>
        <p:spPr>
          <a:xfrm>
            <a:off x="7311225" y="4297613"/>
            <a:ext cx="785674" cy="773100"/>
          </a:xfrm>
          <a:prstGeom prst="rect">
            <a:avLst/>
          </a:prstGeom>
          <a:noFill/>
          <a:ln>
            <a:noFill/>
          </a:ln>
        </p:spPr>
      </p:pic>
      <p:pic>
        <p:nvPicPr>
          <p:cNvPr id="139" name="Google Shape;139;p18"/>
          <p:cNvPicPr preferRelativeResize="0"/>
          <p:nvPr/>
        </p:nvPicPr>
        <p:blipFill rotWithShape="1">
          <a:blip r:embed="rId5">
            <a:alphaModFix/>
          </a:blip>
          <a:srcRect b="1594"/>
          <a:stretch/>
        </p:blipFill>
        <p:spPr>
          <a:xfrm>
            <a:off x="8203750" y="4297625"/>
            <a:ext cx="735900" cy="773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9"/>
          <p:cNvSpPr/>
          <p:nvPr/>
        </p:nvSpPr>
        <p:spPr>
          <a:xfrm>
            <a:off x="8221950" y="4260500"/>
            <a:ext cx="840900" cy="855900"/>
          </a:xfrm>
          <a:prstGeom prst="rect">
            <a:avLst/>
          </a:prstGeom>
          <a:solidFill>
            <a:srgbClr val="252D4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45" name="Google Shape;145;p19"/>
          <p:cNvSpPr/>
          <p:nvPr/>
        </p:nvSpPr>
        <p:spPr>
          <a:xfrm>
            <a:off x="7330800" y="4260500"/>
            <a:ext cx="840900" cy="855900"/>
          </a:xfrm>
          <a:prstGeom prst="rect">
            <a:avLst/>
          </a:prstGeom>
          <a:solidFill>
            <a:srgbClr val="252D4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46" name="Google Shape;146;p19"/>
          <p:cNvSpPr/>
          <p:nvPr/>
        </p:nvSpPr>
        <p:spPr>
          <a:xfrm>
            <a:off x="6439650" y="4260513"/>
            <a:ext cx="840900" cy="855900"/>
          </a:xfrm>
          <a:prstGeom prst="rect">
            <a:avLst/>
          </a:prstGeom>
          <a:solidFill>
            <a:srgbClr val="252D4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47" name="Google Shape;147;p19"/>
          <p:cNvSpPr/>
          <p:nvPr/>
        </p:nvSpPr>
        <p:spPr>
          <a:xfrm>
            <a:off x="5540575" y="4260513"/>
            <a:ext cx="840900" cy="855900"/>
          </a:xfrm>
          <a:prstGeom prst="rect">
            <a:avLst/>
          </a:prstGeom>
          <a:solidFill>
            <a:srgbClr val="252D4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48" name="Google Shape;148;p19"/>
          <p:cNvSpPr/>
          <p:nvPr/>
        </p:nvSpPr>
        <p:spPr>
          <a:xfrm>
            <a:off x="4653225" y="4260513"/>
            <a:ext cx="840900" cy="855900"/>
          </a:xfrm>
          <a:prstGeom prst="rect">
            <a:avLst/>
          </a:prstGeom>
          <a:solidFill>
            <a:srgbClr val="252D4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149" name="Google Shape;149;p19"/>
          <p:cNvSpPr txBox="1">
            <a:spLocks noGrp="1"/>
          </p:cNvSpPr>
          <p:nvPr>
            <p:ph type="title"/>
          </p:nvPr>
        </p:nvSpPr>
        <p:spPr>
          <a:xfrm>
            <a:off x="265500" y="1324975"/>
            <a:ext cx="4306500" cy="190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3. Green technology funding</a:t>
            </a:r>
            <a:endParaRPr/>
          </a:p>
        </p:txBody>
      </p:sp>
      <p:sp>
        <p:nvSpPr>
          <p:cNvPr id="150" name="Google Shape;150;p19"/>
          <p:cNvSpPr txBox="1">
            <a:spLocks noGrp="1"/>
          </p:cNvSpPr>
          <p:nvPr>
            <p:ph type="subTitle" idx="1"/>
          </p:nvPr>
        </p:nvSpPr>
        <p:spPr>
          <a:xfrm>
            <a:off x="265500" y="3307425"/>
            <a:ext cx="4045200" cy="17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Brands must commit to  funding and researching green technology to improve the environment and the lives of garment workers.</a:t>
            </a:r>
            <a:endParaRPr sz="2000"/>
          </a:p>
        </p:txBody>
      </p:sp>
      <p:sp>
        <p:nvSpPr>
          <p:cNvPr id="151" name="Google Shape;151;p19"/>
          <p:cNvSpPr txBox="1">
            <a:spLocks noGrp="1"/>
          </p:cNvSpPr>
          <p:nvPr>
            <p:ph type="body" idx="2"/>
          </p:nvPr>
        </p:nvSpPr>
        <p:spPr>
          <a:xfrm>
            <a:off x="4929888" y="432450"/>
            <a:ext cx="3837000" cy="346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500"/>
              <a:t>Developed countries have a moral duty to implement green technology.</a:t>
            </a:r>
            <a:endParaRPr sz="1500"/>
          </a:p>
          <a:p>
            <a:pPr marL="457200" lvl="0" indent="-323850" algn="l" rtl="0">
              <a:lnSpc>
                <a:spcPct val="100000"/>
              </a:lnSpc>
              <a:spcBef>
                <a:spcPts val="1600"/>
              </a:spcBef>
              <a:spcAft>
                <a:spcPts val="0"/>
              </a:spcAft>
              <a:buSzPts val="1500"/>
              <a:buChar char="●"/>
            </a:pPr>
            <a:r>
              <a:rPr lang="en" sz="1500">
                <a:latin typeface="Arial"/>
                <a:ea typeface="Arial"/>
                <a:cs typeface="Arial"/>
                <a:sym typeface="Arial"/>
              </a:rPr>
              <a:t>Traditional light bulbs to LED or CFL lights</a:t>
            </a:r>
            <a:endParaRPr sz="1500">
              <a:latin typeface="Arial"/>
              <a:ea typeface="Arial"/>
              <a:cs typeface="Arial"/>
              <a:sym typeface="Arial"/>
            </a:endParaRPr>
          </a:p>
          <a:p>
            <a:pPr marL="457200" lvl="0" indent="-323850" algn="l" rtl="0">
              <a:lnSpc>
                <a:spcPct val="100000"/>
              </a:lnSpc>
              <a:spcBef>
                <a:spcPts val="0"/>
              </a:spcBef>
              <a:spcAft>
                <a:spcPts val="0"/>
              </a:spcAft>
              <a:buSzPts val="1500"/>
              <a:buFont typeface="Arial"/>
              <a:buChar char="●"/>
            </a:pPr>
            <a:r>
              <a:rPr lang="en" sz="1500">
                <a:latin typeface="Arial"/>
                <a:ea typeface="Arial"/>
                <a:cs typeface="Arial"/>
                <a:sym typeface="Arial"/>
              </a:rPr>
              <a:t>Investment in solar panels</a:t>
            </a:r>
            <a:endParaRPr sz="1500">
              <a:latin typeface="Arial"/>
              <a:ea typeface="Arial"/>
              <a:cs typeface="Arial"/>
              <a:sym typeface="Arial"/>
            </a:endParaRPr>
          </a:p>
          <a:p>
            <a:pPr marL="457200" lvl="0" indent="-323850" algn="l" rtl="0">
              <a:lnSpc>
                <a:spcPct val="100000"/>
              </a:lnSpc>
              <a:spcBef>
                <a:spcPts val="0"/>
              </a:spcBef>
              <a:spcAft>
                <a:spcPts val="0"/>
              </a:spcAft>
              <a:buSzPts val="1500"/>
              <a:buFont typeface="Arial"/>
              <a:buChar char="●"/>
            </a:pPr>
            <a:r>
              <a:rPr lang="en" sz="1500">
                <a:latin typeface="Arial"/>
                <a:ea typeface="Arial"/>
                <a:cs typeface="Arial"/>
                <a:sym typeface="Arial"/>
              </a:rPr>
              <a:t>Reusing waste products (adopting the circular economy approach rather than linear economy)</a:t>
            </a:r>
            <a:endParaRPr sz="1500">
              <a:latin typeface="Arial"/>
              <a:ea typeface="Arial"/>
              <a:cs typeface="Arial"/>
              <a:sym typeface="Arial"/>
            </a:endParaRPr>
          </a:p>
        </p:txBody>
      </p:sp>
      <p:pic>
        <p:nvPicPr>
          <p:cNvPr id="152" name="Google Shape;152;p19"/>
          <p:cNvPicPr preferRelativeResize="0"/>
          <p:nvPr/>
        </p:nvPicPr>
        <p:blipFill>
          <a:blip r:embed="rId3">
            <a:alphaModFix/>
          </a:blip>
          <a:stretch>
            <a:fillRect/>
          </a:stretch>
        </p:blipFill>
        <p:spPr>
          <a:xfrm>
            <a:off x="2839625" y="300275"/>
            <a:ext cx="1471075" cy="1471075"/>
          </a:xfrm>
          <a:prstGeom prst="rect">
            <a:avLst/>
          </a:prstGeom>
          <a:noFill/>
          <a:ln>
            <a:noFill/>
          </a:ln>
        </p:spPr>
      </p:pic>
      <p:pic>
        <p:nvPicPr>
          <p:cNvPr id="153" name="Google Shape;153;p19"/>
          <p:cNvPicPr preferRelativeResize="0"/>
          <p:nvPr/>
        </p:nvPicPr>
        <p:blipFill rotWithShape="1">
          <a:blip r:embed="rId4">
            <a:alphaModFix/>
          </a:blip>
          <a:srcRect l="8326" r="12821"/>
          <a:stretch/>
        </p:blipFill>
        <p:spPr>
          <a:xfrm>
            <a:off x="8221950" y="4301913"/>
            <a:ext cx="785674" cy="773100"/>
          </a:xfrm>
          <a:prstGeom prst="rect">
            <a:avLst/>
          </a:prstGeom>
          <a:noFill/>
          <a:ln>
            <a:noFill/>
          </a:ln>
        </p:spPr>
      </p:pic>
      <p:pic>
        <p:nvPicPr>
          <p:cNvPr id="154" name="Google Shape;154;p19"/>
          <p:cNvPicPr preferRelativeResize="0"/>
          <p:nvPr/>
        </p:nvPicPr>
        <p:blipFill>
          <a:blip r:embed="rId5">
            <a:alphaModFix/>
          </a:blip>
          <a:stretch>
            <a:fillRect/>
          </a:stretch>
        </p:blipFill>
        <p:spPr>
          <a:xfrm>
            <a:off x="7338750" y="4295625"/>
            <a:ext cx="785675" cy="785675"/>
          </a:xfrm>
          <a:prstGeom prst="rect">
            <a:avLst/>
          </a:prstGeom>
          <a:noFill/>
          <a:ln>
            <a:noFill/>
          </a:ln>
        </p:spPr>
      </p:pic>
      <p:pic>
        <p:nvPicPr>
          <p:cNvPr id="155" name="Google Shape;155;p19"/>
          <p:cNvPicPr preferRelativeResize="0"/>
          <p:nvPr/>
        </p:nvPicPr>
        <p:blipFill>
          <a:blip r:embed="rId6">
            <a:alphaModFix/>
          </a:blip>
          <a:stretch>
            <a:fillRect/>
          </a:stretch>
        </p:blipFill>
        <p:spPr>
          <a:xfrm>
            <a:off x="6455553" y="4295625"/>
            <a:ext cx="785675" cy="785694"/>
          </a:xfrm>
          <a:prstGeom prst="rect">
            <a:avLst/>
          </a:prstGeom>
          <a:noFill/>
          <a:ln>
            <a:noFill/>
          </a:ln>
        </p:spPr>
      </p:pic>
      <p:pic>
        <p:nvPicPr>
          <p:cNvPr id="156" name="Google Shape;156;p19"/>
          <p:cNvPicPr preferRelativeResize="0"/>
          <p:nvPr/>
        </p:nvPicPr>
        <p:blipFill>
          <a:blip r:embed="rId7">
            <a:alphaModFix/>
          </a:blip>
          <a:stretch>
            <a:fillRect/>
          </a:stretch>
        </p:blipFill>
        <p:spPr>
          <a:xfrm>
            <a:off x="5568200" y="4295625"/>
            <a:ext cx="785675" cy="785675"/>
          </a:xfrm>
          <a:prstGeom prst="rect">
            <a:avLst/>
          </a:prstGeom>
          <a:noFill/>
          <a:ln>
            <a:noFill/>
          </a:ln>
        </p:spPr>
      </p:pic>
      <p:pic>
        <p:nvPicPr>
          <p:cNvPr id="157" name="Google Shape;157;p19"/>
          <p:cNvPicPr preferRelativeResize="0"/>
          <p:nvPr/>
        </p:nvPicPr>
        <p:blipFill>
          <a:blip r:embed="rId8">
            <a:alphaModFix/>
          </a:blip>
          <a:stretch>
            <a:fillRect/>
          </a:stretch>
        </p:blipFill>
        <p:spPr>
          <a:xfrm>
            <a:off x="4680850" y="4301925"/>
            <a:ext cx="785675" cy="785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p:nvPr/>
        </p:nvSpPr>
        <p:spPr>
          <a:xfrm>
            <a:off x="2194800" y="448200"/>
            <a:ext cx="4754400" cy="4247100"/>
          </a:xfrm>
          <a:prstGeom prst="rect">
            <a:avLst/>
          </a:prstGeom>
          <a:solidFill>
            <a:srgbClr val="252D48"/>
          </a:solidFill>
          <a:ln w="28575" cap="flat" cmpd="sng">
            <a:solidFill>
              <a:srgbClr val="F9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20"/>
          <p:cNvPicPr preferRelativeResize="0"/>
          <p:nvPr/>
        </p:nvPicPr>
        <p:blipFill>
          <a:blip r:embed="rId3">
            <a:alphaModFix/>
          </a:blip>
          <a:stretch>
            <a:fillRect/>
          </a:stretch>
        </p:blipFill>
        <p:spPr>
          <a:xfrm>
            <a:off x="2346059" y="638833"/>
            <a:ext cx="4451690" cy="3865748"/>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990</Words>
  <Application>Microsoft Office PowerPoint</Application>
  <PresentationFormat>Экран (16:9)</PresentationFormat>
  <Paragraphs>48</Paragraphs>
  <Slides>8</Slides>
  <Notes>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vt:i4>
      </vt:variant>
    </vt:vector>
  </HeadingPairs>
  <TitlesOfParts>
    <vt:vector size="16" baseType="lpstr">
      <vt:lpstr>Arial</vt:lpstr>
      <vt:lpstr>Oswald</vt:lpstr>
      <vt:lpstr>Lato</vt:lpstr>
      <vt:lpstr>Playfair Display</vt:lpstr>
      <vt:lpstr>Impact</vt:lpstr>
      <vt:lpstr>Average</vt:lpstr>
      <vt:lpstr>Roboto</vt:lpstr>
      <vt:lpstr>Coral</vt:lpstr>
      <vt:lpstr>How sustainable fashion habits can resolve the Climate Emergency</vt:lpstr>
      <vt:lpstr>Слайд 2</vt:lpstr>
      <vt:lpstr>Consumer habits need to change. </vt:lpstr>
      <vt:lpstr>What can be done?</vt:lpstr>
      <vt:lpstr>Education</vt:lpstr>
      <vt:lpstr>2. QR Codes on labels</vt:lpstr>
      <vt:lpstr>3. Green technology funding</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sustainable fashion habits can resolve the Climate Emergency</dc:title>
  <dc:creator>Basil Golikov</dc:creator>
  <cp:lastModifiedBy>Basil Golikov</cp:lastModifiedBy>
  <cp:revision>1</cp:revision>
  <dcterms:modified xsi:type="dcterms:W3CDTF">2022-07-31T16:43:45Z</dcterms:modified>
</cp:coreProperties>
</file>